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media/image12.jpg" ContentType="image/jpg"/>
  <Override PartName="/ppt/theme/theme3.xml" ContentType="application/vnd.openxmlformats-officedocument.theme+xml"/>
  <Override PartName="/ppt/media/image21.jpg" ContentType="image/jpg"/>
  <Override PartName="/ppt/media/image22.jpg" ContentType="image/jpg"/>
  <Override PartName="/ppt/media/image23.jpg" ContentType="image/jpg"/>
  <Override PartName="/ppt/media/image24.jpg" ContentType="image/jpg"/>
  <Override PartName="/ppt/media/image25.jpg" ContentType="image/jpg"/>
  <Override PartName="/ppt/media/image26.jpg" ContentType="image/jpg"/>
  <Override PartName="/ppt/media/image27.jpg" ContentType="image/jpg"/>
  <Override PartName="/ppt/media/image46.jpg" ContentType="image/jpg"/>
  <Override PartName="/ppt/media/image47.jpg" ContentType="image/jpg"/>
  <Override PartName="/ppt/media/image50.jpg" ContentType="image/jpg"/>
  <Override PartName="/ppt/media/image51.jpg" ContentType="image/jpg"/>
  <Override PartName="/ppt/media/image52.jpg" ContentType="image/jpg"/>
  <Override PartName="/ppt/media/image53.jpg" ContentType="image/jpg"/>
  <Override PartName="/ppt/media/image54.jpg" ContentType="image/jpg"/>
  <Override PartName="/ppt/media/image55.jpg" ContentType="image/jpg"/>
  <Override PartName="/ppt/media/image56.jpg" ContentType="image/jpg"/>
  <Override PartName="/ppt/media/image57.jpg" ContentType="image/jpg"/>
  <Override PartName="/ppt/media/image58.jpg" ContentType="image/jpg"/>
  <Override PartName="/ppt/media/image59.jpg" ContentType="image/jpg"/>
  <Override PartName="/ppt/media/image60.jpg" ContentType="image/jpg"/>
  <Override PartName="/ppt/media/image61.jpg" ContentType="image/jpg"/>
  <Override PartName="/ppt/media/image62.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29"/>
  </p:notesMasterIdLst>
  <p:sldIdLst>
    <p:sldId id="256" r:id="rId3"/>
    <p:sldId id="258" r:id="rId4"/>
    <p:sldId id="257" r:id="rId5"/>
    <p:sldId id="4897" r:id="rId6"/>
    <p:sldId id="4898" r:id="rId7"/>
    <p:sldId id="4899" r:id="rId8"/>
    <p:sldId id="259" r:id="rId9"/>
    <p:sldId id="260" r:id="rId10"/>
    <p:sldId id="261" r:id="rId11"/>
    <p:sldId id="262" r:id="rId12"/>
    <p:sldId id="263" r:id="rId13"/>
    <p:sldId id="264" r:id="rId14"/>
    <p:sldId id="265" r:id="rId15"/>
    <p:sldId id="266" r:id="rId16"/>
    <p:sldId id="267" r:id="rId17"/>
    <p:sldId id="268" r:id="rId18"/>
    <p:sldId id="412" r:id="rId19"/>
    <p:sldId id="403" r:id="rId20"/>
    <p:sldId id="479" r:id="rId21"/>
    <p:sldId id="476" r:id="rId22"/>
    <p:sldId id="4896" r:id="rId23"/>
    <p:sldId id="468" r:id="rId24"/>
    <p:sldId id="4364" r:id="rId25"/>
    <p:sldId id="434" r:id="rId26"/>
    <p:sldId id="452" r:id="rId27"/>
    <p:sldId id="49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66"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file:///\\Stata\data$\IRP%20Team%20Folder\Gas%20Supply%20Analysis\202010-NARUC%20presentation%20and%20analysis\Energy%20Storage%20Comparison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86296511568865E-2"/>
          <c:y val="3.3070708651351817E-2"/>
          <c:w val="0.95579659681216922"/>
          <c:h val="0.8142429488606433"/>
        </c:manualLayout>
      </c:layout>
      <c:barChart>
        <c:barDir val="col"/>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dLbl>
              <c:idx val="0"/>
              <c:layout>
                <c:manualLayout>
                  <c:x val="5.6898995770060133E-3"/>
                  <c:y val="-3.6334262980533327E-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B9D-456F-89CE-5877529CE7F4}"/>
                </c:ext>
              </c:extLst>
            </c:dLbl>
            <c:dLbl>
              <c:idx val="1"/>
              <c:layout>
                <c:manualLayout>
                  <c:x val="-6.9542413692398241E-17"/>
                  <c:y val="4.510994365511798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B9D-456F-89CE-5877529CE7F4}"/>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Summary!$A$17:$A$19</c:f>
              <c:strCache>
                <c:ptCount val="3"/>
                <c:pt idx="0">
                  <c:v>Natural Gas Withdrawals from Underground Storage</c:v>
                </c:pt>
                <c:pt idx="1">
                  <c:v>Hydroelectric Generation</c:v>
                </c:pt>
                <c:pt idx="2">
                  <c:v>Outflows from Utility Scale Batteries</c:v>
                </c:pt>
              </c:strCache>
            </c:strRef>
          </c:cat>
          <c:val>
            <c:numRef>
              <c:f>Summary!$B$17:$B$19</c:f>
              <c:numCache>
                <c:formatCode>_(* #,##0_);_(* \(#,##0\);_(* "-"??_);_(@_)</c:formatCode>
                <c:ptCount val="3"/>
                <c:pt idx="0">
                  <c:v>700000000</c:v>
                </c:pt>
                <c:pt idx="1">
                  <c:v>288000000</c:v>
                </c:pt>
                <c:pt idx="2">
                  <c:v>461000</c:v>
                </c:pt>
              </c:numCache>
            </c:numRef>
          </c:val>
          <c:extLst>
            <c:ext xmlns:c16="http://schemas.microsoft.com/office/drawing/2014/chart" uri="{C3380CC4-5D6E-409C-BE32-E72D297353CC}">
              <c16:uniqueId val="{00000002-3B9D-456F-89CE-5877529CE7F4}"/>
            </c:ext>
          </c:extLst>
        </c:ser>
        <c:dLbls>
          <c:dLblPos val="inEnd"/>
          <c:showLegendKey val="0"/>
          <c:showVal val="1"/>
          <c:showCatName val="0"/>
          <c:showSerName val="0"/>
          <c:showPercent val="0"/>
          <c:showBubbleSize val="0"/>
        </c:dLbls>
        <c:gapWidth val="65"/>
        <c:axId val="531312032"/>
        <c:axId val="531318224"/>
      </c:barChart>
      <c:catAx>
        <c:axId val="531312032"/>
        <c:scaling>
          <c:orientation val="minMax"/>
        </c:scaling>
        <c:delete val="0"/>
        <c:axPos val="b"/>
        <c:numFmt formatCode="General" sourceLinked="1"/>
        <c:majorTickMark val="none"/>
        <c:minorTickMark val="none"/>
        <c:tickLblPos val="nextTo"/>
        <c:spPr>
          <a:noFill/>
          <a:ln w="19050" cap="flat" cmpd="sng" algn="ctr">
            <a:noFill/>
            <a:round/>
          </a:ln>
          <a:effectLst/>
        </c:spPr>
        <c:txPr>
          <a:bodyPr rot="-60000000" spcFirstLastPara="1" vertOverflow="ellipsis" vert="horz" wrap="square" anchor="ctr" anchorCtr="1"/>
          <a:lstStyle/>
          <a:p>
            <a:pPr>
              <a:defRPr sz="800" b="0" i="0" u="none" strike="noStrike" kern="1200" cap="none" baseline="0">
                <a:solidFill>
                  <a:schemeClr val="tx1"/>
                </a:solidFill>
                <a:latin typeface="Helvetica" pitchFamily="2" charset="0"/>
                <a:ea typeface="+mn-ea"/>
                <a:cs typeface="+mn-cs"/>
              </a:defRPr>
            </a:pPr>
            <a:endParaRPr lang="en-US"/>
          </a:p>
        </c:txPr>
        <c:crossAx val="531318224"/>
        <c:crosses val="autoZero"/>
        <c:auto val="1"/>
        <c:lblAlgn val="ctr"/>
        <c:lblOffset val="100"/>
        <c:noMultiLvlLbl val="0"/>
      </c:catAx>
      <c:valAx>
        <c:axId val="53131822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_(* #,##0_);_(* \(#,##0\);_(* &quot;-&quot;??_);_(@_)" sourceLinked="1"/>
        <c:majorTickMark val="none"/>
        <c:minorTickMark val="none"/>
        <c:tickLblPos val="nextTo"/>
        <c:crossAx val="53131203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980DF7-B8CE-4188-A044-1DBBED65ED57}" type="datetimeFigureOut">
              <a:rPr lang="en-US" smtClean="0"/>
              <a:t>8/16/2021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4DD829-7AF9-49AD-8928-640946BC48BA}" type="slidenum">
              <a:rPr lang="en-US" smtClean="0"/>
              <a:t>‹#›</a:t>
            </a:fld>
            <a:endParaRPr lang="en-US"/>
          </a:p>
        </p:txBody>
      </p:sp>
    </p:spTree>
    <p:extLst>
      <p:ext uri="{BB962C8B-B14F-4D97-AF65-F5344CB8AC3E}">
        <p14:creationId xmlns:p14="http://schemas.microsoft.com/office/powerpoint/2010/main" val="1958492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4FCCB1-E04F-4E9D-8478-0B63433DF5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785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26E0A1-DF36-490C-BF58-D0C190E65E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0438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Customers – ID, WA and ND</a:t>
            </a:r>
          </a:p>
          <a:p>
            <a:pPr marL="171450" indent="-171450">
              <a:buFont typeface="Arial" panose="020B0604020202020204" pitchFamily="34" charset="0"/>
              <a:buChar char="•"/>
            </a:pPr>
            <a:r>
              <a:rPr lang="en-US" dirty="0"/>
              <a:t>Rate Base – ND, WA, ID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A9DF4-E92F-4B74-9E36-C773A24BD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823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4FCCB1-E04F-4E9D-8478-0B63433DF5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528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8ECACE-C723-404B-9A01-7C2FDD8E19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1394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E0090-09C9-4B0C-A19F-2BED85A7F8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92FBD1-6804-4989-B99B-879333038A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DC7C60-1CA8-4580-AFAB-F95751DC4D47}"/>
              </a:ext>
            </a:extLst>
          </p:cNvPr>
          <p:cNvSpPr>
            <a:spLocks noGrp="1"/>
          </p:cNvSpPr>
          <p:nvPr>
            <p:ph type="dt" sz="half" idx="10"/>
          </p:nvPr>
        </p:nvSpPr>
        <p:spPr/>
        <p:txBody>
          <a:bodyPr/>
          <a:lstStyle/>
          <a:p>
            <a:fld id="{DBA03A93-0B95-4DF7-8661-F3D425ED09DB}" type="datetimeFigureOut">
              <a:rPr lang="en-US" smtClean="0"/>
              <a:t>8/16/2021</a:t>
            </a:fld>
            <a:endParaRPr lang="en-US"/>
          </a:p>
        </p:txBody>
      </p:sp>
      <p:sp>
        <p:nvSpPr>
          <p:cNvPr id="5" name="Footer Placeholder 4">
            <a:extLst>
              <a:ext uri="{FF2B5EF4-FFF2-40B4-BE49-F238E27FC236}">
                <a16:creationId xmlns:a16="http://schemas.microsoft.com/office/drawing/2014/main" id="{C0288A83-A230-4E90-BCC9-08F0DAD6A3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53791C-5EC2-45D3-8E1E-29E523848107}"/>
              </a:ext>
            </a:extLst>
          </p:cNvPr>
          <p:cNvSpPr>
            <a:spLocks noGrp="1"/>
          </p:cNvSpPr>
          <p:nvPr>
            <p:ph type="sldNum" sz="quarter" idx="12"/>
          </p:nvPr>
        </p:nvSpPr>
        <p:spPr/>
        <p:txBody>
          <a:bodyPr/>
          <a:lstStyle/>
          <a:p>
            <a:fld id="{3EB40FCC-EB99-4174-848C-0A34CF2505E8}" type="slidenum">
              <a:rPr lang="en-US" smtClean="0"/>
              <a:t>‹#›</a:t>
            </a:fld>
            <a:endParaRPr lang="en-US"/>
          </a:p>
        </p:txBody>
      </p:sp>
    </p:spTree>
    <p:extLst>
      <p:ext uri="{BB962C8B-B14F-4D97-AF65-F5344CB8AC3E}">
        <p14:creationId xmlns:p14="http://schemas.microsoft.com/office/powerpoint/2010/main" val="672245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C9B18-287B-460C-9DE7-574B90AB4B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7EF47E-2AC5-4123-BFA5-D806D1A87E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1B368F-9F91-4F21-896E-D963C9B0613A}"/>
              </a:ext>
            </a:extLst>
          </p:cNvPr>
          <p:cNvSpPr>
            <a:spLocks noGrp="1"/>
          </p:cNvSpPr>
          <p:nvPr>
            <p:ph type="dt" sz="half" idx="10"/>
          </p:nvPr>
        </p:nvSpPr>
        <p:spPr/>
        <p:txBody>
          <a:bodyPr/>
          <a:lstStyle/>
          <a:p>
            <a:fld id="{DBA03A93-0B95-4DF7-8661-F3D425ED09DB}" type="datetimeFigureOut">
              <a:rPr lang="en-US" smtClean="0"/>
              <a:t>8/16/2021</a:t>
            </a:fld>
            <a:endParaRPr lang="en-US"/>
          </a:p>
        </p:txBody>
      </p:sp>
      <p:sp>
        <p:nvSpPr>
          <p:cNvPr id="5" name="Footer Placeholder 4">
            <a:extLst>
              <a:ext uri="{FF2B5EF4-FFF2-40B4-BE49-F238E27FC236}">
                <a16:creationId xmlns:a16="http://schemas.microsoft.com/office/drawing/2014/main" id="{8A90A8D4-EA76-486B-9897-149E1A701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11E7E3-6D1A-472A-BB75-B8120CE047FA}"/>
              </a:ext>
            </a:extLst>
          </p:cNvPr>
          <p:cNvSpPr>
            <a:spLocks noGrp="1"/>
          </p:cNvSpPr>
          <p:nvPr>
            <p:ph type="sldNum" sz="quarter" idx="12"/>
          </p:nvPr>
        </p:nvSpPr>
        <p:spPr/>
        <p:txBody>
          <a:bodyPr/>
          <a:lstStyle/>
          <a:p>
            <a:fld id="{3EB40FCC-EB99-4174-848C-0A34CF2505E8}" type="slidenum">
              <a:rPr lang="en-US" smtClean="0"/>
              <a:t>‹#›</a:t>
            </a:fld>
            <a:endParaRPr lang="en-US"/>
          </a:p>
        </p:txBody>
      </p:sp>
    </p:spTree>
    <p:extLst>
      <p:ext uri="{BB962C8B-B14F-4D97-AF65-F5344CB8AC3E}">
        <p14:creationId xmlns:p14="http://schemas.microsoft.com/office/powerpoint/2010/main" val="1829918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B8A481-E0FC-4A09-A56D-F3D067450F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71C655-CA4A-4FC1-A684-4DFCC8BB23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B6E52A-169A-4741-876F-EB81D01A26E6}"/>
              </a:ext>
            </a:extLst>
          </p:cNvPr>
          <p:cNvSpPr>
            <a:spLocks noGrp="1"/>
          </p:cNvSpPr>
          <p:nvPr>
            <p:ph type="dt" sz="half" idx="10"/>
          </p:nvPr>
        </p:nvSpPr>
        <p:spPr/>
        <p:txBody>
          <a:bodyPr/>
          <a:lstStyle/>
          <a:p>
            <a:fld id="{DBA03A93-0B95-4DF7-8661-F3D425ED09DB}" type="datetimeFigureOut">
              <a:rPr lang="en-US" smtClean="0"/>
              <a:t>8/16/2021</a:t>
            </a:fld>
            <a:endParaRPr lang="en-US"/>
          </a:p>
        </p:txBody>
      </p:sp>
      <p:sp>
        <p:nvSpPr>
          <p:cNvPr id="5" name="Footer Placeholder 4">
            <a:extLst>
              <a:ext uri="{FF2B5EF4-FFF2-40B4-BE49-F238E27FC236}">
                <a16:creationId xmlns:a16="http://schemas.microsoft.com/office/drawing/2014/main" id="{43253197-486A-49EE-AFCF-4EFFD0AE9F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33A64D-601B-4280-AA32-D5C60A2F97EF}"/>
              </a:ext>
            </a:extLst>
          </p:cNvPr>
          <p:cNvSpPr>
            <a:spLocks noGrp="1"/>
          </p:cNvSpPr>
          <p:nvPr>
            <p:ph type="sldNum" sz="quarter" idx="12"/>
          </p:nvPr>
        </p:nvSpPr>
        <p:spPr/>
        <p:txBody>
          <a:bodyPr/>
          <a:lstStyle/>
          <a:p>
            <a:fld id="{3EB40FCC-EB99-4174-848C-0A34CF2505E8}" type="slidenum">
              <a:rPr lang="en-US" smtClean="0"/>
              <a:t>‹#›</a:t>
            </a:fld>
            <a:endParaRPr lang="en-US"/>
          </a:p>
        </p:txBody>
      </p:sp>
    </p:spTree>
    <p:extLst>
      <p:ext uri="{BB962C8B-B14F-4D97-AF65-F5344CB8AC3E}">
        <p14:creationId xmlns:p14="http://schemas.microsoft.com/office/powerpoint/2010/main" val="2367536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pic>
        <p:nvPicPr>
          <p:cNvPr id="13" name="Picture 12">
            <a:extLst>
              <a:ext uri="{FF2B5EF4-FFF2-40B4-BE49-F238E27FC236}">
                <a16:creationId xmlns:a16="http://schemas.microsoft.com/office/drawing/2014/main" id="{28DDA8B4-A7BE-4AC6-AA5C-99DEFCE7DC2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139545" y="-1"/>
            <a:ext cx="2990601" cy="4798241"/>
          </a:xfrm>
          <a:prstGeom prst="rect">
            <a:avLst/>
          </a:prstGeom>
        </p:spPr>
      </p:pic>
      <p:pic>
        <p:nvPicPr>
          <p:cNvPr id="16" name="Picture 15">
            <a:extLst>
              <a:ext uri="{FF2B5EF4-FFF2-40B4-BE49-F238E27FC236}">
                <a16:creationId xmlns:a16="http://schemas.microsoft.com/office/drawing/2014/main" id="{15D490F8-62EF-4805-BE00-6EF437A50D9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48"/>
          <a:stretch/>
        </p:blipFill>
        <p:spPr>
          <a:xfrm>
            <a:off x="9188350" y="-16626"/>
            <a:ext cx="3003650" cy="483267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rot="5400000">
            <a:off x="2077275" y="827005"/>
            <a:ext cx="4848597" cy="3188853"/>
          </a:xfrm>
          <a:prstGeom prst="rect">
            <a:avLst/>
          </a:prstGeom>
        </p:spPr>
      </p:pic>
      <p:pic>
        <p:nvPicPr>
          <p:cNvPr id="10" name="Picture 9"/>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0" y="0"/>
            <a:ext cx="3030770" cy="4805082"/>
          </a:xfrm>
          <a:prstGeom prst="rect">
            <a:avLst/>
          </a:prstGeom>
        </p:spPr>
      </p:pic>
      <p:cxnSp>
        <p:nvCxnSpPr>
          <p:cNvPr id="26" name="Straight Connector 25"/>
          <p:cNvCxnSpPr/>
          <p:nvPr userDrawn="1"/>
        </p:nvCxnSpPr>
        <p:spPr>
          <a:xfrm>
            <a:off x="3038982" y="-1"/>
            <a:ext cx="0" cy="500743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6096000" y="-1"/>
            <a:ext cx="0" cy="500743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9141582" y="-1"/>
            <a:ext cx="0" cy="500743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userDrawn="1"/>
        </p:nvGrpSpPr>
        <p:grpSpPr>
          <a:xfrm>
            <a:off x="0" y="-6365551"/>
            <a:ext cx="12192000" cy="5106063"/>
            <a:chOff x="0" y="0"/>
            <a:chExt cx="11890345" cy="2971800"/>
          </a:xfrm>
        </p:grpSpPr>
        <p:sp>
          <p:nvSpPr>
            <p:cNvPr id="8" name="Rectangle 7"/>
            <p:cNvSpPr/>
            <p:nvPr userDrawn="1"/>
          </p:nvSpPr>
          <p:spPr>
            <a:xfrm>
              <a:off x="0" y="0"/>
              <a:ext cx="2971800" cy="2971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2971800" y="0"/>
              <a:ext cx="2971800" cy="2971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5943600" y="0"/>
              <a:ext cx="2971800" cy="2971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8918545" y="0"/>
              <a:ext cx="2971800" cy="2971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e Placeholder 3"/>
          <p:cNvSpPr>
            <a:spLocks noGrp="1"/>
          </p:cNvSpPr>
          <p:nvPr>
            <p:ph type="dt" sz="half" idx="10"/>
          </p:nvPr>
        </p:nvSpPr>
        <p:spPr/>
        <p:txBody>
          <a:bodyPr>
            <a:noAutofit/>
          </a:bodyPr>
          <a:lstStyle/>
          <a:p>
            <a:fld id="{DD9898E2-E348-446A-896C-D00EDD4DF31D}" type="datetimeFigureOut">
              <a:rPr lang="en-US" smtClean="0"/>
              <a:t>8/16/2021</a:t>
            </a:fld>
            <a:endParaRPr lang="en-US" dirty="0"/>
          </a:p>
        </p:txBody>
      </p:sp>
      <p:sp>
        <p:nvSpPr>
          <p:cNvPr id="5" name="Footer Placeholder 4"/>
          <p:cNvSpPr>
            <a:spLocks noGrp="1"/>
          </p:cNvSpPr>
          <p:nvPr>
            <p:ph type="ftr" sz="quarter" idx="11"/>
          </p:nvPr>
        </p:nvSpPr>
        <p:spPr/>
        <p:txBody>
          <a:bodyPr>
            <a:noAutofit/>
          </a:bodyPr>
          <a:lstStyle/>
          <a:p>
            <a:endParaRPr lang="en-US" dirty="0"/>
          </a:p>
        </p:txBody>
      </p:sp>
      <p:sp>
        <p:nvSpPr>
          <p:cNvPr id="24" name="Rectangle 23"/>
          <p:cNvSpPr/>
          <p:nvPr userDrawn="1"/>
        </p:nvSpPr>
        <p:spPr>
          <a:xfrm>
            <a:off x="0" y="4798242"/>
            <a:ext cx="12192000" cy="20597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29" name="Rectangle 28"/>
          <p:cNvSpPr/>
          <p:nvPr userDrawn="1"/>
        </p:nvSpPr>
        <p:spPr>
          <a:xfrm>
            <a:off x="0" y="6675120"/>
            <a:ext cx="12192000" cy="182880"/>
          </a:xfrm>
          <a:prstGeom prst="rect">
            <a:avLst/>
          </a:prstGeom>
          <a:solidFill>
            <a:srgbClr val="CE1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12" name="Subtitle 2"/>
          <p:cNvSpPr>
            <a:spLocks noGrp="1"/>
          </p:cNvSpPr>
          <p:nvPr>
            <p:ph type="subTitle" idx="1" hasCustomPrompt="1"/>
          </p:nvPr>
        </p:nvSpPr>
        <p:spPr>
          <a:xfrm>
            <a:off x="393192" y="5916168"/>
            <a:ext cx="10972800" cy="388620"/>
          </a:xfrm>
        </p:spPr>
        <p:txBody>
          <a:bodyPr>
            <a:noAutofit/>
          </a:bodyPr>
          <a:lstStyle>
            <a:lvl1pPr marL="0" indent="0" algn="l">
              <a:lnSpc>
                <a:spcPts val="2000"/>
              </a:lnSpc>
              <a:spcBef>
                <a:spcPts val="0"/>
              </a:spcBef>
              <a:buNone/>
              <a:defRPr lang="en-US" sz="2000" b="1" kern="1200" baseline="0" dirty="0">
                <a:solidFill>
                  <a:schemeClr val="bg1"/>
                </a:solidFill>
                <a:latin typeface="Arial" panose="020B0604020202020204" pitchFamily="34" charset="0"/>
                <a:ea typeface="+mj-ea"/>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Name Here</a:t>
            </a:r>
          </a:p>
        </p:txBody>
      </p:sp>
      <p:sp>
        <p:nvSpPr>
          <p:cNvPr id="25" name="Text Placeholder 11"/>
          <p:cNvSpPr>
            <a:spLocks noGrp="1"/>
          </p:cNvSpPr>
          <p:nvPr>
            <p:ph type="body" sz="quarter" idx="14" hasCustomPrompt="1"/>
          </p:nvPr>
        </p:nvSpPr>
        <p:spPr>
          <a:xfrm>
            <a:off x="392137" y="6235580"/>
            <a:ext cx="10972800" cy="393192"/>
          </a:xfrm>
        </p:spPr>
        <p:txBody>
          <a:bodyPr/>
          <a:lstStyle>
            <a:lvl1pPr marL="0" indent="0">
              <a:lnSpc>
                <a:spcPts val="2000"/>
              </a:lnSpc>
              <a:spcBef>
                <a:spcPts val="0"/>
              </a:spcBef>
              <a:buFontTx/>
              <a:buNone/>
              <a:defRPr sz="2000">
                <a:solidFill>
                  <a:schemeClr val="bg1"/>
                </a:solidFill>
              </a:defRPr>
            </a:lvl1pPr>
            <a:lvl2pPr marL="609585" indent="0">
              <a:buFontTx/>
              <a:buNone/>
              <a:defRPr/>
            </a:lvl2pPr>
            <a:lvl3pPr marL="1219170" indent="0">
              <a:buFontTx/>
              <a:buNone/>
              <a:defRPr/>
            </a:lvl3pPr>
            <a:lvl4pPr marL="1828755" indent="0">
              <a:buFontTx/>
              <a:buNone/>
              <a:defRPr/>
            </a:lvl4pPr>
            <a:lvl5pPr marL="2438339" indent="0">
              <a:buFontTx/>
              <a:buNone/>
              <a:defRPr/>
            </a:lvl5pPr>
          </a:lstStyle>
          <a:p>
            <a:pPr lvl="0"/>
            <a:r>
              <a:rPr lang="en-US" dirty="0"/>
              <a:t>Title Here</a:t>
            </a:r>
          </a:p>
        </p:txBody>
      </p:sp>
      <p:sp>
        <p:nvSpPr>
          <p:cNvPr id="27" name="Text Placeholder 9"/>
          <p:cNvSpPr>
            <a:spLocks noGrp="1"/>
          </p:cNvSpPr>
          <p:nvPr>
            <p:ph type="body" sz="quarter" idx="15" hasCustomPrompt="1"/>
          </p:nvPr>
        </p:nvSpPr>
        <p:spPr>
          <a:xfrm>
            <a:off x="389794" y="5262096"/>
            <a:ext cx="11180763" cy="580292"/>
          </a:xfrm>
        </p:spPr>
        <p:txBody>
          <a:bodyPr/>
          <a:lstStyle>
            <a:lvl1pPr marL="0" indent="0">
              <a:lnSpc>
                <a:spcPts val="4400"/>
              </a:lnSpc>
              <a:spcBef>
                <a:spcPts val="0"/>
              </a:spcBef>
              <a:buNone/>
              <a:defRPr lang="en-US" sz="4800" b="1" kern="1200" baseline="0" dirty="0" smtClean="0">
                <a:solidFill>
                  <a:srgbClr val="CE1141"/>
                </a:solidFill>
                <a:latin typeface="Rockwell" panose="02060603020205020403" pitchFamily="18" charset="0"/>
                <a:ea typeface="+mj-ea"/>
                <a:cs typeface="+mj-cs"/>
              </a:defRPr>
            </a:lvl1pPr>
          </a:lstStyle>
          <a:p>
            <a:pPr lvl="0"/>
            <a:r>
              <a:rPr lang="en-US" dirty="0"/>
              <a:t>Title Here</a:t>
            </a:r>
          </a:p>
        </p:txBody>
      </p:sp>
      <p:pic>
        <p:nvPicPr>
          <p:cNvPr id="3" name="Picture 2">
            <a:extLst>
              <a:ext uri="{FF2B5EF4-FFF2-40B4-BE49-F238E27FC236}">
                <a16:creationId xmlns:a16="http://schemas.microsoft.com/office/drawing/2014/main" id="{6D7B9A29-C5E1-4FBA-8ECB-D6AF55E3FDC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126155" y="4873214"/>
            <a:ext cx="2002104" cy="1738190"/>
          </a:xfrm>
          <a:prstGeom prst="rect">
            <a:avLst/>
          </a:prstGeom>
        </p:spPr>
      </p:pic>
    </p:spTree>
    <p:extLst>
      <p:ext uri="{BB962C8B-B14F-4D97-AF65-F5344CB8AC3E}">
        <p14:creationId xmlns:p14="http://schemas.microsoft.com/office/powerpoint/2010/main" val="389416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5394" y="36529"/>
            <a:ext cx="10648406" cy="1325563"/>
          </a:xfrm>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96F709AF-930F-4E4B-8317-8B84A3050482}" type="slidenum">
              <a:rPr lang="en-US" smtClean="0"/>
              <a:t>‹#›</a:t>
            </a:fld>
            <a:endParaRPr lang="en-US" dirty="0"/>
          </a:p>
        </p:txBody>
      </p:sp>
      <p:cxnSp>
        <p:nvCxnSpPr>
          <p:cNvPr id="4" name="Straight Connector 3"/>
          <p:cNvCxnSpPr/>
          <p:nvPr userDrawn="1"/>
        </p:nvCxnSpPr>
        <p:spPr>
          <a:xfrm>
            <a:off x="701040" y="1271445"/>
            <a:ext cx="11490960" cy="0"/>
          </a:xfrm>
          <a:prstGeom prst="line">
            <a:avLst/>
          </a:prstGeom>
          <a:ln w="50800">
            <a:solidFill>
              <a:srgbClr val="619F42"/>
            </a:solidFill>
          </a:ln>
        </p:spPr>
        <p:style>
          <a:lnRef idx="1">
            <a:schemeClr val="accent1"/>
          </a:lnRef>
          <a:fillRef idx="0">
            <a:schemeClr val="accent1"/>
          </a:fillRef>
          <a:effectRef idx="0">
            <a:schemeClr val="accent1"/>
          </a:effectRef>
          <a:fontRef idx="minor">
            <a:schemeClr val="tx1"/>
          </a:fontRef>
        </p:style>
      </p:cxnSp>
      <p:sp>
        <p:nvSpPr>
          <p:cNvPr id="6" name="Text Placeholder 4"/>
          <p:cNvSpPr>
            <a:spLocks noGrp="1"/>
          </p:cNvSpPr>
          <p:nvPr>
            <p:ph type="body" sz="quarter" idx="13" hasCustomPrompt="1"/>
          </p:nvPr>
        </p:nvSpPr>
        <p:spPr>
          <a:xfrm>
            <a:off x="708486" y="829555"/>
            <a:ext cx="10661904" cy="466344"/>
          </a:xfrm>
        </p:spPr>
        <p:txBody>
          <a:bodyPr/>
          <a:lstStyle>
            <a:lvl1pPr marL="0" indent="0">
              <a:buNone/>
              <a:defRPr sz="2400" cap="all" baseline="0">
                <a:solidFill>
                  <a:srgbClr val="619F42"/>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 HERE</a:t>
            </a:r>
          </a:p>
        </p:txBody>
      </p:sp>
    </p:spTree>
    <p:extLst>
      <p:ext uri="{BB962C8B-B14F-4D97-AF65-F5344CB8AC3E}">
        <p14:creationId xmlns:p14="http://schemas.microsoft.com/office/powerpoint/2010/main" val="210359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27BA696-76C7-C04B-A516-EDA9BF02D8D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3931" y="6380"/>
            <a:ext cx="12205931" cy="5588611"/>
          </a:xfrm>
          <a:prstGeom prst="rect">
            <a:avLst/>
          </a:prstGeom>
        </p:spPr>
      </p:pic>
      <p:pic>
        <p:nvPicPr>
          <p:cNvPr id="8" name="Picture 7">
            <a:extLst>
              <a:ext uri="{FF2B5EF4-FFF2-40B4-BE49-F238E27FC236}">
                <a16:creationId xmlns:a16="http://schemas.microsoft.com/office/drawing/2014/main" id="{35881406-22DF-1746-A9B7-A8FA456D2C82}"/>
              </a:ext>
            </a:extLst>
          </p:cNvPr>
          <p:cNvPicPr>
            <a:picLocks noChangeAspect="1"/>
          </p:cNvPicPr>
          <p:nvPr userDrawn="1"/>
        </p:nvPicPr>
        <p:blipFill>
          <a:blip r:embed="rId3">
            <a:alphaModFix/>
          </a:blip>
          <a:stretch>
            <a:fillRect/>
          </a:stretch>
        </p:blipFill>
        <p:spPr>
          <a:xfrm>
            <a:off x="-24894" y="0"/>
            <a:ext cx="12241787" cy="5145741"/>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755122" y="5886971"/>
            <a:ext cx="3064463" cy="686072"/>
          </a:xfrm>
          <a:prstGeom prst="rect">
            <a:avLst/>
          </a:prstGeom>
        </p:spPr>
      </p:pic>
      <p:sp>
        <p:nvSpPr>
          <p:cNvPr id="4" name="TextBox 3"/>
          <p:cNvSpPr txBox="1"/>
          <p:nvPr userDrawn="1"/>
        </p:nvSpPr>
        <p:spPr>
          <a:xfrm>
            <a:off x="9230270" y="-1104183"/>
            <a:ext cx="184731" cy="369332"/>
          </a:xfrm>
          <a:prstGeom prst="rect">
            <a:avLst/>
          </a:prstGeom>
          <a:noFill/>
        </p:spPr>
        <p:txBody>
          <a:bodyPr wrap="none" rtlCol="0">
            <a:spAutoFit/>
          </a:bodyPr>
          <a:lstStyle/>
          <a:p>
            <a:endParaRPr lang="en-US" sz="1800" dirty="0"/>
          </a:p>
        </p:txBody>
      </p:sp>
      <p:sp>
        <p:nvSpPr>
          <p:cNvPr id="11" name="Title 1"/>
          <p:cNvSpPr>
            <a:spLocks noGrp="1"/>
          </p:cNvSpPr>
          <p:nvPr userDrawn="1">
            <p:ph type="ctrTitle" hasCustomPrompt="1"/>
          </p:nvPr>
        </p:nvSpPr>
        <p:spPr>
          <a:xfrm>
            <a:off x="1060176" y="600752"/>
            <a:ext cx="10278384" cy="1929856"/>
          </a:xfrm>
        </p:spPr>
        <p:txBody>
          <a:bodyPr lIns="182880" anchor="ctr"/>
          <a:lstStyle>
            <a:lvl1pPr algn="l">
              <a:defRPr sz="5000">
                <a:solidFill>
                  <a:schemeClr val="bg1"/>
                </a:solidFill>
              </a:defRPr>
            </a:lvl1pPr>
          </a:lstStyle>
          <a:p>
            <a:r>
              <a:rPr lang="en-US" dirty="0"/>
              <a:t>Click to edit master title style</a:t>
            </a:r>
          </a:p>
        </p:txBody>
      </p:sp>
      <p:pic>
        <p:nvPicPr>
          <p:cNvPr id="19" name="Picture 1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165305" y="5941928"/>
            <a:ext cx="2609129" cy="576161"/>
          </a:xfrm>
          <a:prstGeom prst="rect">
            <a:avLst/>
          </a:prstGeom>
        </p:spPr>
      </p:pic>
      <p:cxnSp>
        <p:nvCxnSpPr>
          <p:cNvPr id="9" name="Straight Connector 8">
            <a:extLst>
              <a:ext uri="{FF2B5EF4-FFF2-40B4-BE49-F238E27FC236}">
                <a16:creationId xmlns:a16="http://schemas.microsoft.com/office/drawing/2014/main" id="{D4ECB6DE-6058-0449-90D9-5DA8EE670A86}"/>
              </a:ext>
            </a:extLst>
          </p:cNvPr>
          <p:cNvCxnSpPr>
            <a:cxnSpLocks/>
          </p:cNvCxnSpPr>
          <p:nvPr userDrawn="1"/>
        </p:nvCxnSpPr>
        <p:spPr>
          <a:xfrm>
            <a:off x="1060176" y="699716"/>
            <a:ext cx="0" cy="1696277"/>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9C473AF2-EC53-9F48-8D2B-148B5DF648FB}"/>
              </a:ext>
            </a:extLst>
          </p:cNvPr>
          <p:cNvSpPr>
            <a:spLocks noGrp="1"/>
          </p:cNvSpPr>
          <p:nvPr>
            <p:ph type="body" idx="1"/>
          </p:nvPr>
        </p:nvSpPr>
        <p:spPr>
          <a:xfrm>
            <a:off x="609600" y="5594992"/>
            <a:ext cx="6485181" cy="1263009"/>
          </a:xfrm>
          <a:prstGeom prst="rect">
            <a:avLst/>
          </a:prstGeom>
        </p:spPr>
        <p:txBody>
          <a:bodyPr anchor="ctr">
            <a:noAutofit/>
          </a:bodyPr>
          <a:lstStyle>
            <a:lvl1pPr marL="0" indent="0">
              <a:spcBef>
                <a:spcPts val="0"/>
              </a:spcBef>
              <a:buNone/>
              <a:defRPr sz="18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10191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74845"/>
            <a:ext cx="8861659" cy="959169"/>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sz="half" idx="1"/>
          </p:nvPr>
        </p:nvSpPr>
        <p:spPr>
          <a:xfrm>
            <a:off x="609600" y="1825630"/>
            <a:ext cx="10972800" cy="35896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5236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losing">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8100E5-D8DE-8049-BB8D-9E74E9E702E7}"/>
              </a:ext>
            </a:extLst>
          </p:cNvPr>
          <p:cNvPicPr>
            <a:picLocks noChangeAspect="1"/>
          </p:cNvPicPr>
          <p:nvPr userDrawn="1"/>
        </p:nvPicPr>
        <p:blipFill rotWithShape="1">
          <a:blip r:embed="rId2" cstate="screen">
            <a:alphaModFix amt="79000"/>
            <a:extLst>
              <a:ext uri="{28A0092B-C50C-407E-A947-70E740481C1C}">
                <a14:useLocalDpi xmlns:a14="http://schemas.microsoft.com/office/drawing/2010/main"/>
              </a:ext>
            </a:extLst>
          </a:blip>
          <a:srcRect/>
          <a:stretch/>
        </p:blipFill>
        <p:spPr>
          <a:xfrm flipH="1">
            <a:off x="0" y="-1"/>
            <a:ext cx="12192000" cy="6858001"/>
          </a:xfrm>
          <a:prstGeom prst="rect">
            <a:avLst/>
          </a:prstGeom>
        </p:spPr>
      </p:pic>
      <p:pic>
        <p:nvPicPr>
          <p:cNvPr id="5" name="Picture 4">
            <a:extLst>
              <a:ext uri="{FF2B5EF4-FFF2-40B4-BE49-F238E27FC236}">
                <a16:creationId xmlns:a16="http://schemas.microsoft.com/office/drawing/2014/main" id="{A8FF6C46-D7F5-C643-A31C-57F19A8455E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40960" y="2561325"/>
            <a:ext cx="1910080" cy="426584"/>
          </a:xfrm>
          <a:prstGeom prst="rect">
            <a:avLst/>
          </a:prstGeom>
        </p:spPr>
      </p:pic>
      <p:sp>
        <p:nvSpPr>
          <p:cNvPr id="6" name="Title 1">
            <a:extLst>
              <a:ext uri="{FF2B5EF4-FFF2-40B4-BE49-F238E27FC236}">
                <a16:creationId xmlns:a16="http://schemas.microsoft.com/office/drawing/2014/main" id="{091E8BF7-EBFC-F843-A91B-6D65F140499D}"/>
              </a:ext>
            </a:extLst>
          </p:cNvPr>
          <p:cNvSpPr>
            <a:spLocks noGrp="1"/>
          </p:cNvSpPr>
          <p:nvPr>
            <p:ph type="ctrTitle" hasCustomPrompt="1"/>
          </p:nvPr>
        </p:nvSpPr>
        <p:spPr>
          <a:xfrm>
            <a:off x="780807" y="3258445"/>
            <a:ext cx="10630389" cy="2585803"/>
          </a:xfrm>
        </p:spPr>
        <p:txBody>
          <a:bodyPr anchor="t"/>
          <a:lstStyle>
            <a:lvl1pPr algn="ctr">
              <a:defRPr sz="5333">
                <a:solidFill>
                  <a:schemeClr val="bg1"/>
                </a:solidFill>
              </a:defRPr>
            </a:lvl1pPr>
          </a:lstStyle>
          <a:p>
            <a:r>
              <a:rPr lang="en-US" dirty="0"/>
              <a:t>Click to edit master title style</a:t>
            </a:r>
          </a:p>
        </p:txBody>
      </p:sp>
      <p:sp>
        <p:nvSpPr>
          <p:cNvPr id="2" name="Footer Placeholder 1">
            <a:extLst>
              <a:ext uri="{FF2B5EF4-FFF2-40B4-BE49-F238E27FC236}">
                <a16:creationId xmlns:a16="http://schemas.microsoft.com/office/drawing/2014/main" id="{4B9BDC77-F2FC-F444-9406-D1267DBB3EF5}"/>
              </a:ext>
            </a:extLst>
          </p:cNvPr>
          <p:cNvSpPr>
            <a:spLocks noGrp="1"/>
          </p:cNvSpPr>
          <p:nvPr>
            <p:ph type="ftr" sz="quarter" idx="10"/>
          </p:nvPr>
        </p:nvSpPr>
        <p:spPr/>
        <p:txBody>
          <a:bodyPr/>
          <a:lstStyle>
            <a:lvl1pPr>
              <a:defRPr>
                <a:solidFill>
                  <a:schemeClr val="bg1"/>
                </a:solidFill>
              </a:defRPr>
            </a:lvl1pPr>
          </a:lstStyle>
          <a:p>
            <a:r>
              <a:rPr lang="en-US" dirty="0"/>
              <a:t>© 2021 NW Natural. All Rights Reserved.</a:t>
            </a:r>
          </a:p>
        </p:txBody>
      </p:sp>
      <p:sp>
        <p:nvSpPr>
          <p:cNvPr id="4" name="Slide Number Placeholder 3">
            <a:extLst>
              <a:ext uri="{FF2B5EF4-FFF2-40B4-BE49-F238E27FC236}">
                <a16:creationId xmlns:a16="http://schemas.microsoft.com/office/drawing/2014/main" id="{8E0A5954-B8C0-4545-BC77-98779DD25D34}"/>
              </a:ext>
            </a:extLst>
          </p:cNvPr>
          <p:cNvSpPr>
            <a:spLocks noGrp="1"/>
          </p:cNvSpPr>
          <p:nvPr>
            <p:ph type="sldNum" sz="quarter" idx="11"/>
          </p:nvPr>
        </p:nvSpPr>
        <p:spPr/>
        <p:txBody>
          <a:bodyPr/>
          <a:lstStyle>
            <a:lvl1pPr>
              <a:defRPr>
                <a:solidFill>
                  <a:schemeClr val="accent1"/>
                </a:solidFill>
              </a:defRPr>
            </a:lvl1pPr>
          </a:lstStyle>
          <a:p>
            <a:fld id="{ECE99D60-7A88-414F-B6DE-36194A6ED26E}" type="slidenum">
              <a:rPr lang="en-US" smtClean="0"/>
              <a:pPr/>
              <a:t>‹#›</a:t>
            </a:fld>
            <a:endParaRPr lang="en-US" dirty="0"/>
          </a:p>
        </p:txBody>
      </p:sp>
    </p:spTree>
    <p:extLst>
      <p:ext uri="{BB962C8B-B14F-4D97-AF65-F5344CB8AC3E}">
        <p14:creationId xmlns:p14="http://schemas.microsoft.com/office/powerpoint/2010/main" val="2056730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8/16/2021</a:t>
            </a:fld>
            <a:endParaRPr lang="en-US"/>
          </a:p>
        </p:txBody>
      </p:sp>
      <p:sp>
        <p:nvSpPr>
          <p:cNvPr id="6" name="Holder 6"/>
          <p:cNvSpPr>
            <a:spLocks noGrp="1"/>
          </p:cNvSpPr>
          <p:nvPr>
            <p:ph type="sldNum" sz="quarter" idx="7"/>
          </p:nvPr>
        </p:nvSpPr>
        <p:spPr/>
        <p:txBody>
          <a:bodyPr lIns="0" tIns="0" rIns="0" bIns="0"/>
          <a:lstStyle>
            <a:lvl1pPr>
              <a:defRPr sz="1200" b="1" i="0">
                <a:solidFill>
                  <a:srgbClr val="034E6D"/>
                </a:solidFill>
                <a:latin typeface="Arial"/>
                <a:cs typeface="Arial"/>
              </a:defRPr>
            </a:lvl1pPr>
          </a:lstStyle>
          <a:p>
            <a:pPr marL="38100">
              <a:lnSpc>
                <a:spcPts val="1425"/>
              </a:lnSpc>
            </a:pPr>
            <a:fld id="{81D60167-4931-47E6-BA6A-407CBD079E47}" type="slidenum">
              <a:rPr spc="-5" dirty="0"/>
              <a:t>‹#›</a:t>
            </a:fld>
            <a:endParaRPr spc="-5" dirty="0"/>
          </a:p>
        </p:txBody>
      </p:sp>
    </p:spTree>
    <p:extLst>
      <p:ext uri="{BB962C8B-B14F-4D97-AF65-F5344CB8AC3E}">
        <p14:creationId xmlns:p14="http://schemas.microsoft.com/office/powerpoint/2010/main" val="2066998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8/16/2021</a:t>
            </a:fld>
            <a:endParaRPr lang="en-US"/>
          </a:p>
        </p:txBody>
      </p:sp>
      <p:sp>
        <p:nvSpPr>
          <p:cNvPr id="6" name="Holder 6"/>
          <p:cNvSpPr>
            <a:spLocks noGrp="1"/>
          </p:cNvSpPr>
          <p:nvPr>
            <p:ph type="sldNum" sz="quarter" idx="7"/>
          </p:nvPr>
        </p:nvSpPr>
        <p:spPr/>
        <p:txBody>
          <a:bodyPr lIns="0" tIns="0" rIns="0" bIns="0"/>
          <a:lstStyle>
            <a:lvl1pPr>
              <a:defRPr sz="1200" b="1" i="0">
                <a:solidFill>
                  <a:srgbClr val="034E6D"/>
                </a:solidFill>
                <a:latin typeface="Arial"/>
                <a:cs typeface="Arial"/>
              </a:defRPr>
            </a:lvl1pPr>
          </a:lstStyle>
          <a:p>
            <a:pPr marL="38100">
              <a:lnSpc>
                <a:spcPts val="1425"/>
              </a:lnSpc>
            </a:pPr>
            <a:fld id="{81D60167-4931-47E6-BA6A-407CBD079E47}" type="slidenum">
              <a:rPr spc="-5" dirty="0"/>
              <a:t>‹#›</a:t>
            </a:fld>
            <a:endParaRPr spc="-5" dirty="0"/>
          </a:p>
        </p:txBody>
      </p:sp>
    </p:spTree>
    <p:extLst>
      <p:ext uri="{BB962C8B-B14F-4D97-AF65-F5344CB8AC3E}">
        <p14:creationId xmlns:p14="http://schemas.microsoft.com/office/powerpoint/2010/main" val="1312521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Arial Black"/>
                <a:cs typeface="Arial Black"/>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8/16/2021</a:t>
            </a:fld>
            <a:endParaRPr lang="en-US"/>
          </a:p>
        </p:txBody>
      </p:sp>
      <p:sp>
        <p:nvSpPr>
          <p:cNvPr id="7" name="Holder 7"/>
          <p:cNvSpPr>
            <a:spLocks noGrp="1"/>
          </p:cNvSpPr>
          <p:nvPr>
            <p:ph type="sldNum" sz="quarter" idx="7"/>
          </p:nvPr>
        </p:nvSpPr>
        <p:spPr/>
        <p:txBody>
          <a:bodyPr lIns="0" tIns="0" rIns="0" bIns="0"/>
          <a:lstStyle>
            <a:lvl1pPr>
              <a:defRPr sz="1200" b="1" i="0">
                <a:solidFill>
                  <a:srgbClr val="034E6D"/>
                </a:solidFill>
                <a:latin typeface="Arial"/>
                <a:cs typeface="Arial"/>
              </a:defRPr>
            </a:lvl1pPr>
          </a:lstStyle>
          <a:p>
            <a:pPr marL="38100">
              <a:lnSpc>
                <a:spcPts val="1425"/>
              </a:lnSpc>
            </a:pPr>
            <a:fld id="{81D60167-4931-47E6-BA6A-407CBD079E47}" type="slidenum">
              <a:rPr spc="-5" dirty="0"/>
              <a:t>‹#›</a:t>
            </a:fld>
            <a:endParaRPr spc="-5" dirty="0"/>
          </a:p>
        </p:txBody>
      </p:sp>
    </p:spTree>
    <p:extLst>
      <p:ext uri="{BB962C8B-B14F-4D97-AF65-F5344CB8AC3E}">
        <p14:creationId xmlns:p14="http://schemas.microsoft.com/office/powerpoint/2010/main" val="82066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537AC-60E8-424A-A421-176D8431D3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19B778-D71D-4CE9-9C2A-9CEC47893E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46C62-6FEE-44E9-A22F-2212A55EC153}"/>
              </a:ext>
            </a:extLst>
          </p:cNvPr>
          <p:cNvSpPr>
            <a:spLocks noGrp="1"/>
          </p:cNvSpPr>
          <p:nvPr>
            <p:ph type="dt" sz="half" idx="10"/>
          </p:nvPr>
        </p:nvSpPr>
        <p:spPr/>
        <p:txBody>
          <a:bodyPr/>
          <a:lstStyle/>
          <a:p>
            <a:fld id="{DBA03A93-0B95-4DF7-8661-F3D425ED09DB}" type="datetimeFigureOut">
              <a:rPr lang="en-US" smtClean="0"/>
              <a:t>8/16/2021</a:t>
            </a:fld>
            <a:endParaRPr lang="en-US"/>
          </a:p>
        </p:txBody>
      </p:sp>
      <p:sp>
        <p:nvSpPr>
          <p:cNvPr id="5" name="Footer Placeholder 4">
            <a:extLst>
              <a:ext uri="{FF2B5EF4-FFF2-40B4-BE49-F238E27FC236}">
                <a16:creationId xmlns:a16="http://schemas.microsoft.com/office/drawing/2014/main" id="{EF1B6933-D697-44A6-865D-E6B553506A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E2B30-6193-423F-BF86-D261A4D7E804}"/>
              </a:ext>
            </a:extLst>
          </p:cNvPr>
          <p:cNvSpPr>
            <a:spLocks noGrp="1"/>
          </p:cNvSpPr>
          <p:nvPr>
            <p:ph type="sldNum" sz="quarter" idx="12"/>
          </p:nvPr>
        </p:nvSpPr>
        <p:spPr/>
        <p:txBody>
          <a:bodyPr/>
          <a:lstStyle/>
          <a:p>
            <a:fld id="{3EB40FCC-EB99-4174-848C-0A34CF2505E8}" type="slidenum">
              <a:rPr lang="en-US" smtClean="0"/>
              <a:t>‹#›</a:t>
            </a:fld>
            <a:endParaRPr lang="en-US"/>
          </a:p>
        </p:txBody>
      </p:sp>
    </p:spTree>
    <p:extLst>
      <p:ext uri="{BB962C8B-B14F-4D97-AF65-F5344CB8AC3E}">
        <p14:creationId xmlns:p14="http://schemas.microsoft.com/office/powerpoint/2010/main" val="36340880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8/16/2021</a:t>
            </a:fld>
            <a:endParaRPr lang="en-US"/>
          </a:p>
        </p:txBody>
      </p:sp>
      <p:sp>
        <p:nvSpPr>
          <p:cNvPr id="5" name="Holder 5"/>
          <p:cNvSpPr>
            <a:spLocks noGrp="1"/>
          </p:cNvSpPr>
          <p:nvPr>
            <p:ph type="sldNum" sz="quarter" idx="7"/>
          </p:nvPr>
        </p:nvSpPr>
        <p:spPr/>
        <p:txBody>
          <a:bodyPr lIns="0" tIns="0" rIns="0" bIns="0"/>
          <a:lstStyle>
            <a:lvl1pPr>
              <a:defRPr sz="1200" b="1" i="0">
                <a:solidFill>
                  <a:srgbClr val="034E6D"/>
                </a:solidFill>
                <a:latin typeface="Arial"/>
                <a:cs typeface="Arial"/>
              </a:defRPr>
            </a:lvl1pPr>
          </a:lstStyle>
          <a:p>
            <a:pPr marL="38100">
              <a:lnSpc>
                <a:spcPts val="1425"/>
              </a:lnSpc>
            </a:pPr>
            <a:fld id="{81D60167-4931-47E6-BA6A-407CBD079E47}" type="slidenum">
              <a:rPr spc="-5" dirty="0"/>
              <a:t>‹#›</a:t>
            </a:fld>
            <a:endParaRPr spc="-5" dirty="0"/>
          </a:p>
        </p:txBody>
      </p:sp>
    </p:spTree>
    <p:extLst>
      <p:ext uri="{BB962C8B-B14F-4D97-AF65-F5344CB8AC3E}">
        <p14:creationId xmlns:p14="http://schemas.microsoft.com/office/powerpoint/2010/main" val="2776678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8/16/2021</a:t>
            </a:fld>
            <a:endParaRPr lang="en-US"/>
          </a:p>
        </p:txBody>
      </p:sp>
      <p:sp>
        <p:nvSpPr>
          <p:cNvPr id="4" name="Holder 4"/>
          <p:cNvSpPr>
            <a:spLocks noGrp="1"/>
          </p:cNvSpPr>
          <p:nvPr>
            <p:ph type="sldNum" sz="quarter" idx="7"/>
          </p:nvPr>
        </p:nvSpPr>
        <p:spPr/>
        <p:txBody>
          <a:bodyPr lIns="0" tIns="0" rIns="0" bIns="0"/>
          <a:lstStyle>
            <a:lvl1pPr>
              <a:defRPr sz="1200" b="1" i="0">
                <a:solidFill>
                  <a:srgbClr val="034E6D"/>
                </a:solidFill>
                <a:latin typeface="Arial"/>
                <a:cs typeface="Arial"/>
              </a:defRPr>
            </a:lvl1pPr>
          </a:lstStyle>
          <a:p>
            <a:pPr marL="38100">
              <a:lnSpc>
                <a:spcPts val="1425"/>
              </a:lnSpc>
            </a:pPr>
            <a:fld id="{81D60167-4931-47E6-BA6A-407CBD079E47}" type="slidenum">
              <a:rPr spc="-5" dirty="0"/>
              <a:t>‹#›</a:t>
            </a:fld>
            <a:endParaRPr spc="-5" dirty="0"/>
          </a:p>
        </p:txBody>
      </p:sp>
    </p:spTree>
    <p:extLst>
      <p:ext uri="{BB962C8B-B14F-4D97-AF65-F5344CB8AC3E}">
        <p14:creationId xmlns:p14="http://schemas.microsoft.com/office/powerpoint/2010/main" val="3618217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646A0-147A-4A3B-B353-8B347D86F9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A38D72-6752-40AA-9E41-3F9B70C278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198009-A21F-40F4-929E-46F1CADBCCB8}"/>
              </a:ext>
            </a:extLst>
          </p:cNvPr>
          <p:cNvSpPr>
            <a:spLocks noGrp="1"/>
          </p:cNvSpPr>
          <p:nvPr>
            <p:ph type="dt" sz="half" idx="10"/>
          </p:nvPr>
        </p:nvSpPr>
        <p:spPr/>
        <p:txBody>
          <a:bodyPr/>
          <a:lstStyle/>
          <a:p>
            <a:fld id="{DBA03A93-0B95-4DF7-8661-F3D425ED09DB}" type="datetimeFigureOut">
              <a:rPr lang="en-US" smtClean="0"/>
              <a:t>8/16/2021</a:t>
            </a:fld>
            <a:endParaRPr lang="en-US"/>
          </a:p>
        </p:txBody>
      </p:sp>
      <p:sp>
        <p:nvSpPr>
          <p:cNvPr id="5" name="Footer Placeholder 4">
            <a:extLst>
              <a:ext uri="{FF2B5EF4-FFF2-40B4-BE49-F238E27FC236}">
                <a16:creationId xmlns:a16="http://schemas.microsoft.com/office/drawing/2014/main" id="{F23F5CD1-74D4-4EF6-B559-80EB6A942C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31621E-7C76-44BF-B082-C97B2991B16B}"/>
              </a:ext>
            </a:extLst>
          </p:cNvPr>
          <p:cNvSpPr>
            <a:spLocks noGrp="1"/>
          </p:cNvSpPr>
          <p:nvPr>
            <p:ph type="sldNum" sz="quarter" idx="12"/>
          </p:nvPr>
        </p:nvSpPr>
        <p:spPr/>
        <p:txBody>
          <a:bodyPr/>
          <a:lstStyle/>
          <a:p>
            <a:fld id="{3EB40FCC-EB99-4174-848C-0A34CF2505E8}" type="slidenum">
              <a:rPr lang="en-US" smtClean="0"/>
              <a:t>‹#›</a:t>
            </a:fld>
            <a:endParaRPr lang="en-US"/>
          </a:p>
        </p:txBody>
      </p:sp>
    </p:spTree>
    <p:extLst>
      <p:ext uri="{BB962C8B-B14F-4D97-AF65-F5344CB8AC3E}">
        <p14:creationId xmlns:p14="http://schemas.microsoft.com/office/powerpoint/2010/main" val="3283252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C5E5F-BDB9-42D0-9511-9215514F65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B41B70-355E-4D1F-9E38-5DFCCA209F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F5E9FE-D88F-4500-ABF0-DC2E3C9089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5BB02C-70D7-4328-806F-A92BC96F7D22}"/>
              </a:ext>
            </a:extLst>
          </p:cNvPr>
          <p:cNvSpPr>
            <a:spLocks noGrp="1"/>
          </p:cNvSpPr>
          <p:nvPr>
            <p:ph type="dt" sz="half" idx="10"/>
          </p:nvPr>
        </p:nvSpPr>
        <p:spPr/>
        <p:txBody>
          <a:bodyPr/>
          <a:lstStyle/>
          <a:p>
            <a:fld id="{DBA03A93-0B95-4DF7-8661-F3D425ED09DB}" type="datetimeFigureOut">
              <a:rPr lang="en-US" smtClean="0"/>
              <a:t>8/16/2021</a:t>
            </a:fld>
            <a:endParaRPr lang="en-US"/>
          </a:p>
        </p:txBody>
      </p:sp>
      <p:sp>
        <p:nvSpPr>
          <p:cNvPr id="6" name="Footer Placeholder 5">
            <a:extLst>
              <a:ext uri="{FF2B5EF4-FFF2-40B4-BE49-F238E27FC236}">
                <a16:creationId xmlns:a16="http://schemas.microsoft.com/office/drawing/2014/main" id="{78527B2A-334B-4243-AEEE-BBE9B0B6D8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3F54B4-C538-4729-9ADC-44947B46DD42}"/>
              </a:ext>
            </a:extLst>
          </p:cNvPr>
          <p:cNvSpPr>
            <a:spLocks noGrp="1"/>
          </p:cNvSpPr>
          <p:nvPr>
            <p:ph type="sldNum" sz="quarter" idx="12"/>
          </p:nvPr>
        </p:nvSpPr>
        <p:spPr/>
        <p:txBody>
          <a:bodyPr/>
          <a:lstStyle/>
          <a:p>
            <a:fld id="{3EB40FCC-EB99-4174-848C-0A34CF2505E8}" type="slidenum">
              <a:rPr lang="en-US" smtClean="0"/>
              <a:t>‹#›</a:t>
            </a:fld>
            <a:endParaRPr lang="en-US"/>
          </a:p>
        </p:txBody>
      </p:sp>
    </p:spTree>
    <p:extLst>
      <p:ext uri="{BB962C8B-B14F-4D97-AF65-F5344CB8AC3E}">
        <p14:creationId xmlns:p14="http://schemas.microsoft.com/office/powerpoint/2010/main" val="1162403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10B00-AEEC-447A-A59C-0C2AB31CE7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8397E8-1582-4EEC-AACE-CCB5BD1590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5C032B-1D80-44E4-A597-9ED566294E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1902BE-3BCF-48DA-82CD-86795D8343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FF99C3-9837-477F-ADE0-954758E3C7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4CCA31-4FA9-42B6-B3FA-81FBEDC39AFC}"/>
              </a:ext>
            </a:extLst>
          </p:cNvPr>
          <p:cNvSpPr>
            <a:spLocks noGrp="1"/>
          </p:cNvSpPr>
          <p:nvPr>
            <p:ph type="dt" sz="half" idx="10"/>
          </p:nvPr>
        </p:nvSpPr>
        <p:spPr/>
        <p:txBody>
          <a:bodyPr/>
          <a:lstStyle/>
          <a:p>
            <a:fld id="{DBA03A93-0B95-4DF7-8661-F3D425ED09DB}" type="datetimeFigureOut">
              <a:rPr lang="en-US" smtClean="0"/>
              <a:t>8/16/2021</a:t>
            </a:fld>
            <a:endParaRPr lang="en-US"/>
          </a:p>
        </p:txBody>
      </p:sp>
      <p:sp>
        <p:nvSpPr>
          <p:cNvPr id="8" name="Footer Placeholder 7">
            <a:extLst>
              <a:ext uri="{FF2B5EF4-FFF2-40B4-BE49-F238E27FC236}">
                <a16:creationId xmlns:a16="http://schemas.microsoft.com/office/drawing/2014/main" id="{36C61D01-04F7-4D3E-8DFA-6AB4BDCAD6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87170F-E62D-4483-9BE8-D7222502C9D6}"/>
              </a:ext>
            </a:extLst>
          </p:cNvPr>
          <p:cNvSpPr>
            <a:spLocks noGrp="1"/>
          </p:cNvSpPr>
          <p:nvPr>
            <p:ph type="sldNum" sz="quarter" idx="12"/>
          </p:nvPr>
        </p:nvSpPr>
        <p:spPr/>
        <p:txBody>
          <a:bodyPr/>
          <a:lstStyle/>
          <a:p>
            <a:fld id="{3EB40FCC-EB99-4174-848C-0A34CF2505E8}" type="slidenum">
              <a:rPr lang="en-US" smtClean="0"/>
              <a:t>‹#›</a:t>
            </a:fld>
            <a:endParaRPr lang="en-US"/>
          </a:p>
        </p:txBody>
      </p:sp>
    </p:spTree>
    <p:extLst>
      <p:ext uri="{BB962C8B-B14F-4D97-AF65-F5344CB8AC3E}">
        <p14:creationId xmlns:p14="http://schemas.microsoft.com/office/powerpoint/2010/main" val="1633614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D69DC-DA4D-4690-9A78-A2D74DFB6D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F35357-F51A-4159-8710-A2F336368571}"/>
              </a:ext>
            </a:extLst>
          </p:cNvPr>
          <p:cNvSpPr>
            <a:spLocks noGrp="1"/>
          </p:cNvSpPr>
          <p:nvPr>
            <p:ph type="dt" sz="half" idx="10"/>
          </p:nvPr>
        </p:nvSpPr>
        <p:spPr/>
        <p:txBody>
          <a:bodyPr/>
          <a:lstStyle/>
          <a:p>
            <a:fld id="{DBA03A93-0B95-4DF7-8661-F3D425ED09DB}" type="datetimeFigureOut">
              <a:rPr lang="en-US" smtClean="0"/>
              <a:t>8/16/2021</a:t>
            </a:fld>
            <a:endParaRPr lang="en-US"/>
          </a:p>
        </p:txBody>
      </p:sp>
      <p:sp>
        <p:nvSpPr>
          <p:cNvPr id="4" name="Footer Placeholder 3">
            <a:extLst>
              <a:ext uri="{FF2B5EF4-FFF2-40B4-BE49-F238E27FC236}">
                <a16:creationId xmlns:a16="http://schemas.microsoft.com/office/drawing/2014/main" id="{83246B77-9ACD-489F-B2E9-07039D0EF4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99C7D6-D71D-4CE0-AB82-CFA9D4A5DE76}"/>
              </a:ext>
            </a:extLst>
          </p:cNvPr>
          <p:cNvSpPr>
            <a:spLocks noGrp="1"/>
          </p:cNvSpPr>
          <p:nvPr>
            <p:ph type="sldNum" sz="quarter" idx="12"/>
          </p:nvPr>
        </p:nvSpPr>
        <p:spPr/>
        <p:txBody>
          <a:bodyPr/>
          <a:lstStyle/>
          <a:p>
            <a:fld id="{3EB40FCC-EB99-4174-848C-0A34CF2505E8}" type="slidenum">
              <a:rPr lang="en-US" smtClean="0"/>
              <a:t>‹#›</a:t>
            </a:fld>
            <a:endParaRPr lang="en-US"/>
          </a:p>
        </p:txBody>
      </p:sp>
    </p:spTree>
    <p:extLst>
      <p:ext uri="{BB962C8B-B14F-4D97-AF65-F5344CB8AC3E}">
        <p14:creationId xmlns:p14="http://schemas.microsoft.com/office/powerpoint/2010/main" val="249019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C87B40-7578-4C97-92B0-12DF4EA3F1EF}"/>
              </a:ext>
            </a:extLst>
          </p:cNvPr>
          <p:cNvSpPr>
            <a:spLocks noGrp="1"/>
          </p:cNvSpPr>
          <p:nvPr>
            <p:ph type="dt" sz="half" idx="10"/>
          </p:nvPr>
        </p:nvSpPr>
        <p:spPr/>
        <p:txBody>
          <a:bodyPr/>
          <a:lstStyle/>
          <a:p>
            <a:fld id="{DBA03A93-0B95-4DF7-8661-F3D425ED09DB}" type="datetimeFigureOut">
              <a:rPr lang="en-US" smtClean="0"/>
              <a:t>8/16/2021</a:t>
            </a:fld>
            <a:endParaRPr lang="en-US"/>
          </a:p>
        </p:txBody>
      </p:sp>
      <p:sp>
        <p:nvSpPr>
          <p:cNvPr id="3" name="Footer Placeholder 2">
            <a:extLst>
              <a:ext uri="{FF2B5EF4-FFF2-40B4-BE49-F238E27FC236}">
                <a16:creationId xmlns:a16="http://schemas.microsoft.com/office/drawing/2014/main" id="{8E026B1F-7B0A-443E-BB31-0EA864F2F0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1C4873-A1AB-45B6-81AE-00C0FEC0D244}"/>
              </a:ext>
            </a:extLst>
          </p:cNvPr>
          <p:cNvSpPr>
            <a:spLocks noGrp="1"/>
          </p:cNvSpPr>
          <p:nvPr>
            <p:ph type="sldNum" sz="quarter" idx="12"/>
          </p:nvPr>
        </p:nvSpPr>
        <p:spPr/>
        <p:txBody>
          <a:bodyPr/>
          <a:lstStyle/>
          <a:p>
            <a:fld id="{3EB40FCC-EB99-4174-848C-0A34CF2505E8}" type="slidenum">
              <a:rPr lang="en-US" smtClean="0"/>
              <a:t>‹#›</a:t>
            </a:fld>
            <a:endParaRPr lang="en-US"/>
          </a:p>
        </p:txBody>
      </p:sp>
    </p:spTree>
    <p:extLst>
      <p:ext uri="{BB962C8B-B14F-4D97-AF65-F5344CB8AC3E}">
        <p14:creationId xmlns:p14="http://schemas.microsoft.com/office/powerpoint/2010/main" val="3568324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6BA96-1FC2-4DEA-A109-A45759261E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4816CF-C2B4-4563-B70A-397F055E96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C6377B-A38B-4350-A882-62750DCAD0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3F2513-F015-4D16-A949-65530887D73A}"/>
              </a:ext>
            </a:extLst>
          </p:cNvPr>
          <p:cNvSpPr>
            <a:spLocks noGrp="1"/>
          </p:cNvSpPr>
          <p:nvPr>
            <p:ph type="dt" sz="half" idx="10"/>
          </p:nvPr>
        </p:nvSpPr>
        <p:spPr/>
        <p:txBody>
          <a:bodyPr/>
          <a:lstStyle/>
          <a:p>
            <a:fld id="{DBA03A93-0B95-4DF7-8661-F3D425ED09DB}" type="datetimeFigureOut">
              <a:rPr lang="en-US" smtClean="0"/>
              <a:t>8/16/2021</a:t>
            </a:fld>
            <a:endParaRPr lang="en-US"/>
          </a:p>
        </p:txBody>
      </p:sp>
      <p:sp>
        <p:nvSpPr>
          <p:cNvPr id="6" name="Footer Placeholder 5">
            <a:extLst>
              <a:ext uri="{FF2B5EF4-FFF2-40B4-BE49-F238E27FC236}">
                <a16:creationId xmlns:a16="http://schemas.microsoft.com/office/drawing/2014/main" id="{FC98970D-4705-48BB-850F-F0E348D704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2A22E0-A647-4C23-B98C-2D602D4CB2D4}"/>
              </a:ext>
            </a:extLst>
          </p:cNvPr>
          <p:cNvSpPr>
            <a:spLocks noGrp="1"/>
          </p:cNvSpPr>
          <p:nvPr>
            <p:ph type="sldNum" sz="quarter" idx="12"/>
          </p:nvPr>
        </p:nvSpPr>
        <p:spPr/>
        <p:txBody>
          <a:bodyPr/>
          <a:lstStyle/>
          <a:p>
            <a:fld id="{3EB40FCC-EB99-4174-848C-0A34CF2505E8}" type="slidenum">
              <a:rPr lang="en-US" smtClean="0"/>
              <a:t>‹#›</a:t>
            </a:fld>
            <a:endParaRPr lang="en-US"/>
          </a:p>
        </p:txBody>
      </p:sp>
    </p:spTree>
    <p:extLst>
      <p:ext uri="{BB962C8B-B14F-4D97-AF65-F5344CB8AC3E}">
        <p14:creationId xmlns:p14="http://schemas.microsoft.com/office/powerpoint/2010/main" val="986645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7971D-9A86-434C-91E0-4F8E64627B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41A539-EBBE-4ED3-B431-D134F24F79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905CB6-1AAC-483E-8524-6B24DF566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C2ABAF-C2D7-4A33-914D-DE99FD86782D}"/>
              </a:ext>
            </a:extLst>
          </p:cNvPr>
          <p:cNvSpPr>
            <a:spLocks noGrp="1"/>
          </p:cNvSpPr>
          <p:nvPr>
            <p:ph type="dt" sz="half" idx="10"/>
          </p:nvPr>
        </p:nvSpPr>
        <p:spPr/>
        <p:txBody>
          <a:bodyPr/>
          <a:lstStyle/>
          <a:p>
            <a:fld id="{DBA03A93-0B95-4DF7-8661-F3D425ED09DB}" type="datetimeFigureOut">
              <a:rPr lang="en-US" smtClean="0"/>
              <a:t>8/16/2021</a:t>
            </a:fld>
            <a:endParaRPr lang="en-US"/>
          </a:p>
        </p:txBody>
      </p:sp>
      <p:sp>
        <p:nvSpPr>
          <p:cNvPr id="6" name="Footer Placeholder 5">
            <a:extLst>
              <a:ext uri="{FF2B5EF4-FFF2-40B4-BE49-F238E27FC236}">
                <a16:creationId xmlns:a16="http://schemas.microsoft.com/office/drawing/2014/main" id="{81F8A48F-39CC-45DD-A7A1-A1DDCF4311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D9C53B-402E-4DBA-BEED-D720B4793175}"/>
              </a:ext>
            </a:extLst>
          </p:cNvPr>
          <p:cNvSpPr>
            <a:spLocks noGrp="1"/>
          </p:cNvSpPr>
          <p:nvPr>
            <p:ph type="sldNum" sz="quarter" idx="12"/>
          </p:nvPr>
        </p:nvSpPr>
        <p:spPr/>
        <p:txBody>
          <a:bodyPr/>
          <a:lstStyle/>
          <a:p>
            <a:fld id="{3EB40FCC-EB99-4174-848C-0A34CF2505E8}" type="slidenum">
              <a:rPr lang="en-US" smtClean="0"/>
              <a:t>‹#›</a:t>
            </a:fld>
            <a:endParaRPr lang="en-US"/>
          </a:p>
        </p:txBody>
      </p:sp>
    </p:spTree>
    <p:extLst>
      <p:ext uri="{BB962C8B-B14F-4D97-AF65-F5344CB8AC3E}">
        <p14:creationId xmlns:p14="http://schemas.microsoft.com/office/powerpoint/2010/main" val="974317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9.xml"/><Relationship Id="rId7" Type="http://schemas.openxmlformats.org/officeDocument/2006/relationships/image" Target="../media/image12.jp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766288-8071-4BA5-BA71-EB03B5C06E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1D02C9-6F08-4673-B465-695070371B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2E75F0-6E7C-417B-B2A7-E3CDB0B4F1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03A93-0B95-4DF7-8661-F3D425ED09DB}" type="datetimeFigureOut">
              <a:rPr lang="en-US" smtClean="0"/>
              <a:t>8/16/2021</a:t>
            </a:fld>
            <a:endParaRPr lang="en-US"/>
          </a:p>
        </p:txBody>
      </p:sp>
      <p:sp>
        <p:nvSpPr>
          <p:cNvPr id="5" name="Footer Placeholder 4">
            <a:extLst>
              <a:ext uri="{FF2B5EF4-FFF2-40B4-BE49-F238E27FC236}">
                <a16:creationId xmlns:a16="http://schemas.microsoft.com/office/drawing/2014/main" id="{C2177587-8540-4088-99DF-99810AE36C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4D94C2-2D14-4740-A312-3F00124B09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B40FCC-EB99-4174-848C-0A34CF2505E8}" type="slidenum">
              <a:rPr lang="en-US" smtClean="0"/>
              <a:t>‹#›</a:t>
            </a:fld>
            <a:endParaRPr lang="en-US"/>
          </a:p>
        </p:txBody>
      </p:sp>
    </p:spTree>
    <p:extLst>
      <p:ext uri="{BB962C8B-B14F-4D97-AF65-F5344CB8AC3E}">
        <p14:creationId xmlns:p14="http://schemas.microsoft.com/office/powerpoint/2010/main" val="3156563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2191999" cy="6857998"/>
          </a:xfrm>
          <a:prstGeom prst="rect">
            <a:avLst/>
          </a:prstGeom>
        </p:spPr>
      </p:pic>
      <p:pic>
        <p:nvPicPr>
          <p:cNvPr id="17" name="bg object 17"/>
          <p:cNvPicPr/>
          <p:nvPr/>
        </p:nvPicPr>
        <p:blipFill>
          <a:blip r:embed="rId8" cstate="print"/>
          <a:stretch>
            <a:fillRect/>
          </a:stretch>
        </p:blipFill>
        <p:spPr>
          <a:xfrm>
            <a:off x="304800" y="146304"/>
            <a:ext cx="612648" cy="612648"/>
          </a:xfrm>
          <a:prstGeom prst="rect">
            <a:avLst/>
          </a:prstGeom>
        </p:spPr>
      </p:pic>
      <p:pic>
        <p:nvPicPr>
          <p:cNvPr id="18" name="bg object 18"/>
          <p:cNvPicPr/>
          <p:nvPr/>
        </p:nvPicPr>
        <p:blipFill>
          <a:blip r:embed="rId9" cstate="print"/>
          <a:stretch>
            <a:fillRect/>
          </a:stretch>
        </p:blipFill>
        <p:spPr>
          <a:xfrm>
            <a:off x="304800" y="6614159"/>
            <a:ext cx="2395728" cy="182878"/>
          </a:xfrm>
          <a:prstGeom prst="rect">
            <a:avLst/>
          </a:prstGeom>
        </p:spPr>
      </p:pic>
      <p:sp>
        <p:nvSpPr>
          <p:cNvPr id="2" name="Holder 2"/>
          <p:cNvSpPr>
            <a:spLocks noGrp="1"/>
          </p:cNvSpPr>
          <p:nvPr>
            <p:ph type="title"/>
          </p:nvPr>
        </p:nvSpPr>
        <p:spPr>
          <a:xfrm>
            <a:off x="960247" y="49784"/>
            <a:ext cx="10271505" cy="757555"/>
          </a:xfrm>
          <a:prstGeom prst="rect">
            <a:avLst/>
          </a:prstGeom>
        </p:spPr>
        <p:txBody>
          <a:bodyPr wrap="square" lIns="0" tIns="0" rIns="0" bIns="0">
            <a:spAutoFit/>
          </a:bodyPr>
          <a:lstStyle>
            <a:lvl1pPr>
              <a:defRPr sz="2400" b="0" i="0">
                <a:solidFill>
                  <a:schemeClr val="bg1"/>
                </a:solidFill>
                <a:latin typeface="Arial Black"/>
                <a:cs typeface="Arial Black"/>
              </a:defRPr>
            </a:lvl1pPr>
          </a:lstStyle>
          <a:p>
            <a:endParaRPr/>
          </a:p>
        </p:txBody>
      </p:sp>
      <p:sp>
        <p:nvSpPr>
          <p:cNvPr id="3" name="Holder 3"/>
          <p:cNvSpPr>
            <a:spLocks noGrp="1"/>
          </p:cNvSpPr>
          <p:nvPr>
            <p:ph type="body" idx="1"/>
          </p:nvPr>
        </p:nvSpPr>
        <p:spPr>
          <a:xfrm>
            <a:off x="981710" y="1825625"/>
            <a:ext cx="10301605" cy="442340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8/16/2021</a:t>
            </a:fld>
            <a:endParaRPr lang="en-US"/>
          </a:p>
        </p:txBody>
      </p:sp>
      <p:sp>
        <p:nvSpPr>
          <p:cNvPr id="6" name="Holder 6"/>
          <p:cNvSpPr>
            <a:spLocks noGrp="1"/>
          </p:cNvSpPr>
          <p:nvPr>
            <p:ph type="sldNum" sz="quarter" idx="7"/>
          </p:nvPr>
        </p:nvSpPr>
        <p:spPr>
          <a:xfrm>
            <a:off x="11611991" y="6625345"/>
            <a:ext cx="259715" cy="196215"/>
          </a:xfrm>
          <a:prstGeom prst="rect">
            <a:avLst/>
          </a:prstGeom>
        </p:spPr>
        <p:txBody>
          <a:bodyPr wrap="square" lIns="0" tIns="0" rIns="0" bIns="0">
            <a:spAutoFit/>
          </a:bodyPr>
          <a:lstStyle>
            <a:lvl1pPr>
              <a:defRPr sz="1200" b="1" i="0">
                <a:solidFill>
                  <a:srgbClr val="034E6D"/>
                </a:solidFill>
                <a:latin typeface="Arial"/>
                <a:cs typeface="Arial"/>
              </a:defRPr>
            </a:lvl1pPr>
          </a:lstStyle>
          <a:p>
            <a:pPr marL="38100">
              <a:lnSpc>
                <a:spcPts val="1425"/>
              </a:lnSpc>
            </a:pPr>
            <a:fld id="{81D60167-4931-47E6-BA6A-407CBD079E47}" type="slidenum">
              <a:rPr spc="-5" dirty="0"/>
              <a:t>‹#›</a:t>
            </a:fld>
            <a:endParaRPr spc="-5" dirty="0"/>
          </a:p>
        </p:txBody>
      </p:sp>
    </p:spTree>
    <p:extLst>
      <p:ext uri="{BB962C8B-B14F-4D97-AF65-F5344CB8AC3E}">
        <p14:creationId xmlns:p14="http://schemas.microsoft.com/office/powerpoint/2010/main" val="33049979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0.jpg"/><Relationship Id="rId2" Type="http://schemas.openxmlformats.org/officeDocument/2006/relationships/image" Target="../media/image46.jpg"/><Relationship Id="rId1" Type="http://schemas.openxmlformats.org/officeDocument/2006/relationships/slideLayout" Target="../slideLayouts/slideLayout1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s://www.ethree.com/wp-content/uploads/2019/03/E3_Resource_Adequacy_in_the_Pacific-Northwest_March_2019.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8.xml"/><Relationship Id="rId5" Type="http://schemas.openxmlformats.org/officeDocument/2006/relationships/image" Target="../media/image54.jpg"/><Relationship Id="rId4" Type="http://schemas.openxmlformats.org/officeDocument/2006/relationships/image" Target="../media/image53.jpg"/></Relationships>
</file>

<file path=ppt/slides/_rels/slide13.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image" Target="../media/image55.jpg"/><Relationship Id="rId1" Type="http://schemas.openxmlformats.org/officeDocument/2006/relationships/slideLayout" Target="../slideLayouts/slideLayout18.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1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18.xml"/><Relationship Id="rId5" Type="http://schemas.openxmlformats.org/officeDocument/2006/relationships/image" Target="../media/image64.pn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hyperlink" Target="mailto:arne@ethree.com" TargetMode="External"/><Relationship Id="rId5" Type="http://schemas.openxmlformats.org/officeDocument/2006/relationships/hyperlink" Target="http://www.ethree.com/" TargetMode="Externa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hyperlink" Target="http://ir.eia.gov/ngs/ngs.html"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chart" Target="../charts/chart1.xml"/><Relationship Id="rId5" Type="http://schemas.openxmlformats.org/officeDocument/2006/relationships/hyperlink" Target="https://www.nrel.gov/docs/fy19osti/73222.pdf" TargetMode="External"/><Relationship Id="rId4" Type="http://schemas.openxmlformats.org/officeDocument/2006/relationships/hyperlink" Target="https://www.eia.gov/electricity/data/eia923/"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hyperlink" Target="https://www.ipcc.ch/report/ar6/wg1/downloads/report/IPCC_AR6_WGI_SPM.pdf" TargetMode="Externa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image" Target="../media/image21.jpg"/><Relationship Id="rId1" Type="http://schemas.openxmlformats.org/officeDocument/2006/relationships/slideLayout" Target="../slideLayouts/slideLayout20.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image" Target="../media/image30.png"/><Relationship Id="rId16" Type="http://schemas.openxmlformats.org/officeDocument/2006/relationships/image" Target="../media/image44.png"/><Relationship Id="rId1" Type="http://schemas.openxmlformats.org/officeDocument/2006/relationships/slideLayout" Target="../slideLayouts/slideLayout18.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E09E62-8730-494B-BE2F-4F4F601979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67397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680063" y="6610908"/>
            <a:ext cx="110489"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034E6D"/>
                </a:solidFill>
                <a:effectLst/>
                <a:uLnTx/>
                <a:uFillTx/>
                <a:latin typeface="Arial"/>
                <a:ea typeface="+mn-ea"/>
                <a:cs typeface="Arial"/>
              </a:rPr>
              <a:t>7</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558165" marR="5080">
              <a:lnSpc>
                <a:spcPct val="100000"/>
              </a:lnSpc>
              <a:spcBef>
                <a:spcPts val="100"/>
              </a:spcBef>
            </a:pPr>
            <a:r>
              <a:rPr spc="-5" dirty="0"/>
              <a:t>Climate </a:t>
            </a:r>
            <a:r>
              <a:rPr spc="-15" dirty="0"/>
              <a:t>change </a:t>
            </a:r>
            <a:r>
              <a:rPr dirty="0"/>
              <a:t>is </a:t>
            </a:r>
            <a:r>
              <a:rPr spc="-5" dirty="0"/>
              <a:t>posing </a:t>
            </a:r>
            <a:r>
              <a:rPr dirty="0"/>
              <a:t>multiple </a:t>
            </a:r>
            <a:r>
              <a:rPr spc="-10" dirty="0"/>
              <a:t>challenges </a:t>
            </a:r>
            <a:r>
              <a:rPr dirty="0"/>
              <a:t>to </a:t>
            </a:r>
            <a:r>
              <a:rPr spc="-5" dirty="0"/>
              <a:t>our </a:t>
            </a:r>
            <a:r>
              <a:rPr spc="-790" dirty="0"/>
              <a:t> </a:t>
            </a:r>
            <a:r>
              <a:rPr spc="10" dirty="0"/>
              <a:t>Energy</a:t>
            </a:r>
            <a:r>
              <a:rPr spc="5" dirty="0"/>
              <a:t> Infrastructure</a:t>
            </a:r>
          </a:p>
        </p:txBody>
      </p:sp>
      <p:sp>
        <p:nvSpPr>
          <p:cNvPr id="4" name="object 4"/>
          <p:cNvSpPr txBox="1"/>
          <p:nvPr/>
        </p:nvSpPr>
        <p:spPr>
          <a:xfrm>
            <a:off x="542036" y="1296670"/>
            <a:ext cx="10809605" cy="4191635"/>
          </a:xfrm>
          <a:prstGeom prst="rect">
            <a:avLst/>
          </a:prstGeom>
        </p:spPr>
        <p:txBody>
          <a:bodyPr vert="horz" wrap="square" lIns="0" tIns="12700" rIns="0" bIns="0" rtlCol="0">
            <a:spAutoFit/>
          </a:bodyPr>
          <a:lstStyle/>
          <a:p>
            <a:pPr marL="332105" marR="304165" lvl="0" indent="-320040" algn="l" defTabSz="914400" rtl="0" eaLnBrk="1" fontAlgn="auto" latinLnBrk="0" hangingPunct="1">
              <a:lnSpc>
                <a:spcPct val="100000"/>
              </a:lnSpc>
              <a:spcBef>
                <a:spcPts val="100"/>
              </a:spcBef>
              <a:spcAft>
                <a:spcPts val="0"/>
              </a:spcAft>
              <a:buClrTx/>
              <a:buSzTx/>
              <a:buFontTx/>
              <a:buNone/>
              <a:tabLst/>
              <a:defRPr/>
            </a:pPr>
            <a:r>
              <a:rPr kumimoji="0" sz="3600" b="0" i="0" u="none" strike="noStrike" kern="1200" cap="none" spc="0" normalizeH="0" baseline="1157" noProof="0" dirty="0">
                <a:ln>
                  <a:noFill/>
                </a:ln>
                <a:solidFill>
                  <a:srgbClr val="E85F30"/>
                </a:solidFill>
                <a:effectLst/>
                <a:uLnTx/>
                <a:uFillTx/>
                <a:latin typeface="Wingdings 2"/>
                <a:ea typeface="+mn-ea"/>
                <a:cs typeface="Wingdings 2"/>
              </a:rPr>
              <a:t></a:t>
            </a:r>
            <a:r>
              <a:rPr kumimoji="0" sz="3600" b="0" i="0" u="none" strike="noStrike" kern="1200" cap="none" spc="-322" normalizeH="0" baseline="1157" noProof="0" dirty="0">
                <a:ln>
                  <a:noFill/>
                </a:ln>
                <a:solidFill>
                  <a:srgbClr val="E85F30"/>
                </a:solidFill>
                <a:effectLst/>
                <a:uLnTx/>
                <a:uFillTx/>
                <a:latin typeface="Times New Roman"/>
                <a:ea typeface="+mn-ea"/>
                <a:cs typeface="Times New Roman"/>
              </a:rPr>
              <a:t> </a:t>
            </a:r>
            <a:r>
              <a:rPr kumimoji="0" sz="2400" b="0" i="0" u="none" strike="noStrike" kern="1200" cap="none" spc="-5" normalizeH="0" baseline="0" noProof="0" dirty="0">
                <a:ln>
                  <a:noFill/>
                </a:ln>
                <a:solidFill>
                  <a:srgbClr val="034E6D"/>
                </a:solidFill>
                <a:effectLst/>
                <a:uLnTx/>
                <a:uFillTx/>
                <a:latin typeface="Arial"/>
                <a:ea typeface="+mn-ea"/>
                <a:cs typeface="Arial"/>
              </a:rPr>
              <a:t>Keeping</a:t>
            </a:r>
            <a:r>
              <a:rPr kumimoji="0" sz="2400" b="0" i="0" u="none" strike="noStrike" kern="1200" cap="none" spc="40"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our</a:t>
            </a:r>
            <a:r>
              <a:rPr kumimoji="0" sz="2400" b="0" i="0" u="none" strike="noStrike" kern="1200" cap="none" spc="15"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communities</a:t>
            </a:r>
            <a:r>
              <a:rPr kumimoji="0" sz="2400" b="0" i="0" u="none" strike="noStrike" kern="1200" cap="none" spc="30"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and</a:t>
            </a:r>
            <a:r>
              <a:rPr kumimoji="0" sz="2400" b="0" i="0" u="none" strike="noStrike" kern="1200" cap="none" spc="5"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consumers</a:t>
            </a:r>
            <a:r>
              <a:rPr kumimoji="0" sz="2400" b="0" i="0" u="none" strike="noStrike" kern="1200" cap="none" spc="40" normalizeH="0" baseline="0" noProof="0" dirty="0">
                <a:ln>
                  <a:noFill/>
                </a:ln>
                <a:solidFill>
                  <a:srgbClr val="034E6D"/>
                </a:solidFill>
                <a:effectLst/>
                <a:uLnTx/>
                <a:uFillTx/>
                <a:latin typeface="Arial"/>
                <a:ea typeface="+mn-ea"/>
                <a:cs typeface="Arial"/>
              </a:rPr>
              <a:t> </a:t>
            </a:r>
            <a:r>
              <a:rPr kumimoji="0" sz="2400" b="1" i="1" u="sng" strike="noStrike" kern="1200" cap="none" spc="-5" normalizeH="0" baseline="0" noProof="0" dirty="0">
                <a:ln>
                  <a:noFill/>
                </a:ln>
                <a:solidFill>
                  <a:srgbClr val="034E6D"/>
                </a:solidFill>
                <a:effectLst/>
                <a:uLnTx/>
                <a:uFill>
                  <a:solidFill>
                    <a:srgbClr val="034E6D"/>
                  </a:solidFill>
                </a:uFill>
                <a:latin typeface="Arial"/>
                <a:ea typeface="+mn-ea"/>
                <a:cs typeface="Arial"/>
              </a:rPr>
              <a:t>SAFE</a:t>
            </a:r>
            <a:r>
              <a:rPr kumimoji="0" sz="2400" b="1" i="1" u="none" strike="noStrike" kern="1200" cap="none" spc="10"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is</a:t>
            </a:r>
            <a:r>
              <a:rPr kumimoji="0" sz="2400" b="0" i="0" u="none" strike="noStrike" kern="1200" cap="none" spc="10"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increasingly</a:t>
            </a:r>
            <a:r>
              <a:rPr kumimoji="0" sz="2400" b="0" i="0" u="none" strike="noStrike" kern="1200" cap="none" spc="60" normalizeH="0" baseline="0" noProof="0" dirty="0">
                <a:ln>
                  <a:noFill/>
                </a:ln>
                <a:solidFill>
                  <a:srgbClr val="034E6D"/>
                </a:solidFill>
                <a:effectLst/>
                <a:uLnTx/>
                <a:uFillTx/>
                <a:latin typeface="Arial"/>
                <a:ea typeface="+mn-ea"/>
                <a:cs typeface="Arial"/>
              </a:rPr>
              <a:t> </a:t>
            </a:r>
            <a:r>
              <a:rPr kumimoji="0" sz="2400" b="0" i="0" u="none" strike="noStrike" kern="1200" cap="none" spc="-10" normalizeH="0" baseline="0" noProof="0" dirty="0">
                <a:ln>
                  <a:noFill/>
                </a:ln>
                <a:solidFill>
                  <a:srgbClr val="034E6D"/>
                </a:solidFill>
                <a:effectLst/>
                <a:uLnTx/>
                <a:uFillTx/>
                <a:latin typeface="Arial"/>
                <a:ea typeface="+mn-ea"/>
                <a:cs typeface="Arial"/>
              </a:rPr>
              <a:t>difficult</a:t>
            </a:r>
            <a:r>
              <a:rPr kumimoji="0" sz="2400" b="0" i="0" u="none" strike="noStrike" kern="1200" cap="none" spc="15"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with </a:t>
            </a:r>
            <a:r>
              <a:rPr kumimoji="0" sz="2400" b="0" i="0" u="none" strike="noStrike" kern="1200" cap="none" spc="-650"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more</a:t>
            </a:r>
            <a:r>
              <a:rPr kumimoji="0" sz="2400" b="0" i="0" u="none" strike="noStrike" kern="1200" cap="none" spc="-15"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extreme</a:t>
            </a:r>
            <a:r>
              <a:rPr kumimoji="0" sz="2400" b="0" i="0" u="none" strike="noStrike" kern="1200" cap="none" spc="15" normalizeH="0" baseline="0" noProof="0" dirty="0">
                <a:ln>
                  <a:noFill/>
                </a:ln>
                <a:solidFill>
                  <a:srgbClr val="034E6D"/>
                </a:solidFill>
                <a:effectLst/>
                <a:uLnTx/>
                <a:uFillTx/>
                <a:latin typeface="Arial"/>
                <a:ea typeface="+mn-ea"/>
                <a:cs typeface="Arial"/>
              </a:rPr>
              <a:t> </a:t>
            </a:r>
            <a:r>
              <a:rPr kumimoji="0" sz="2400" b="0" i="0" u="none" strike="noStrike" kern="1200" cap="none" spc="0" normalizeH="0" baseline="0" noProof="0" dirty="0">
                <a:ln>
                  <a:noFill/>
                </a:ln>
                <a:solidFill>
                  <a:srgbClr val="034E6D"/>
                </a:solidFill>
                <a:effectLst/>
                <a:uLnTx/>
                <a:uFillTx/>
                <a:latin typeface="Arial"/>
                <a:ea typeface="+mn-ea"/>
                <a:cs typeface="Arial"/>
              </a:rPr>
              <a:t>temperatures,</a:t>
            </a:r>
            <a:r>
              <a:rPr kumimoji="0" sz="2400" b="0" i="0" u="none" strike="noStrike" kern="1200" cap="none" spc="-15" normalizeH="0" baseline="0" noProof="0" dirty="0">
                <a:ln>
                  <a:noFill/>
                </a:ln>
                <a:solidFill>
                  <a:srgbClr val="034E6D"/>
                </a:solidFill>
                <a:effectLst/>
                <a:uLnTx/>
                <a:uFillTx/>
                <a:latin typeface="Arial"/>
                <a:ea typeface="+mn-ea"/>
                <a:cs typeface="Arial"/>
              </a:rPr>
              <a:t> </a:t>
            </a:r>
            <a:r>
              <a:rPr kumimoji="0" sz="2400" b="0" i="0" u="none" strike="noStrike" kern="1200" cap="none" spc="0" normalizeH="0" baseline="0" noProof="0" dirty="0">
                <a:ln>
                  <a:noFill/>
                </a:ln>
                <a:solidFill>
                  <a:srgbClr val="034E6D"/>
                </a:solidFill>
                <a:effectLst/>
                <a:uLnTx/>
                <a:uFillTx/>
                <a:latin typeface="Arial"/>
                <a:ea typeface="+mn-ea"/>
                <a:cs typeface="Arial"/>
              </a:rPr>
              <a:t>storms</a:t>
            </a:r>
            <a:r>
              <a:rPr kumimoji="0" sz="2400" b="0" i="0" u="none" strike="noStrike" kern="1200" cap="none" spc="-20"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and</a:t>
            </a:r>
            <a:r>
              <a:rPr kumimoji="0" sz="2400" b="0" i="0" u="none" strike="noStrike" kern="1200" cap="none" spc="5" normalizeH="0" baseline="0" noProof="0" dirty="0">
                <a:ln>
                  <a:noFill/>
                </a:ln>
                <a:solidFill>
                  <a:srgbClr val="034E6D"/>
                </a:solidFill>
                <a:effectLst/>
                <a:uLnTx/>
                <a:uFillTx/>
                <a:latin typeface="Arial"/>
                <a:ea typeface="+mn-ea"/>
                <a:cs typeface="Arial"/>
              </a:rPr>
              <a:t> </a:t>
            </a:r>
            <a:r>
              <a:rPr kumimoji="0" sz="2400" b="0" i="0" u="none" strike="noStrike" kern="1200" cap="none" spc="0" normalizeH="0" baseline="0" noProof="0" dirty="0">
                <a:ln>
                  <a:noFill/>
                </a:ln>
                <a:solidFill>
                  <a:srgbClr val="034E6D"/>
                </a:solidFill>
                <a:effectLst/>
                <a:uLnTx/>
                <a:uFillTx/>
                <a:latin typeface="Arial"/>
                <a:ea typeface="+mn-ea"/>
                <a:cs typeface="Arial"/>
              </a:rPr>
              <a:t>fires</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332105" marR="62865" lvl="0" indent="-320040" algn="l" defTabSz="914400" rtl="0" eaLnBrk="1" fontAlgn="auto" latinLnBrk="0" hangingPunct="1">
              <a:lnSpc>
                <a:spcPct val="100000"/>
              </a:lnSpc>
              <a:spcBef>
                <a:spcPts val="994"/>
              </a:spcBef>
              <a:spcAft>
                <a:spcPts val="0"/>
              </a:spcAft>
              <a:buClrTx/>
              <a:buSzTx/>
              <a:buFontTx/>
              <a:buNone/>
              <a:tabLst/>
              <a:defRPr/>
            </a:pPr>
            <a:r>
              <a:rPr kumimoji="0" sz="3600" b="0" i="0" u="none" strike="noStrike" kern="1200" cap="none" spc="0" normalizeH="0" baseline="1157" noProof="0" dirty="0">
                <a:ln>
                  <a:noFill/>
                </a:ln>
                <a:solidFill>
                  <a:srgbClr val="E85F30"/>
                </a:solidFill>
                <a:effectLst/>
                <a:uLnTx/>
                <a:uFillTx/>
                <a:latin typeface="Wingdings 2"/>
                <a:ea typeface="+mn-ea"/>
                <a:cs typeface="Wingdings 2"/>
              </a:rPr>
              <a:t></a:t>
            </a:r>
            <a:r>
              <a:rPr kumimoji="0" sz="3600" b="0" i="0" u="none" strike="noStrike" kern="1200" cap="none" spc="-322" normalizeH="0" baseline="1157" noProof="0" dirty="0">
                <a:ln>
                  <a:noFill/>
                </a:ln>
                <a:solidFill>
                  <a:srgbClr val="E85F30"/>
                </a:solidFill>
                <a:effectLst/>
                <a:uLnTx/>
                <a:uFillTx/>
                <a:latin typeface="Times New Roman"/>
                <a:ea typeface="+mn-ea"/>
                <a:cs typeface="Times New Roman"/>
              </a:rPr>
              <a:t> </a:t>
            </a:r>
            <a:r>
              <a:rPr kumimoji="0" sz="2400" b="0" i="0" u="none" strike="noStrike" kern="1200" cap="none" spc="-5" normalizeH="0" baseline="0" noProof="0" dirty="0">
                <a:ln>
                  <a:noFill/>
                </a:ln>
                <a:solidFill>
                  <a:srgbClr val="034E6D"/>
                </a:solidFill>
                <a:effectLst/>
                <a:uLnTx/>
                <a:uFillTx/>
                <a:latin typeface="Arial"/>
                <a:ea typeface="+mn-ea"/>
                <a:cs typeface="Arial"/>
              </a:rPr>
              <a:t>Providing</a:t>
            </a:r>
            <a:r>
              <a:rPr kumimoji="0" sz="2400" b="0" i="0" u="none" strike="noStrike" kern="1200" cap="none" spc="55" normalizeH="0" baseline="0" noProof="0" dirty="0">
                <a:ln>
                  <a:noFill/>
                </a:ln>
                <a:solidFill>
                  <a:srgbClr val="034E6D"/>
                </a:solidFill>
                <a:effectLst/>
                <a:uLnTx/>
                <a:uFillTx/>
                <a:latin typeface="Arial"/>
                <a:ea typeface="+mn-ea"/>
                <a:cs typeface="Arial"/>
              </a:rPr>
              <a:t> </a:t>
            </a:r>
            <a:r>
              <a:rPr kumimoji="0" sz="2400" b="1" i="1" u="sng" strike="noStrike" kern="1200" cap="none" spc="-5" normalizeH="0" baseline="0" noProof="0" dirty="0">
                <a:ln>
                  <a:noFill/>
                </a:ln>
                <a:solidFill>
                  <a:srgbClr val="034E6D"/>
                </a:solidFill>
                <a:effectLst/>
                <a:uLnTx/>
                <a:uFill>
                  <a:solidFill>
                    <a:srgbClr val="034E6D"/>
                  </a:solidFill>
                </a:uFill>
                <a:latin typeface="Arial"/>
                <a:ea typeface="+mn-ea"/>
                <a:cs typeface="Arial"/>
              </a:rPr>
              <a:t>RELIABLE</a:t>
            </a:r>
            <a:r>
              <a:rPr kumimoji="0" sz="2400" b="1" i="1" u="none" strike="noStrike" kern="1200" cap="none" spc="25"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energy</a:t>
            </a:r>
            <a:r>
              <a:rPr kumimoji="0" sz="2400" b="0" i="0" u="none" strike="noStrike" kern="1200" cap="none" spc="30"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service</a:t>
            </a:r>
            <a:r>
              <a:rPr kumimoji="0" sz="2400" b="0" i="0" u="none" strike="noStrike" kern="1200" cap="none" spc="15"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is</a:t>
            </a:r>
            <a:r>
              <a:rPr kumimoji="0" sz="2400" b="0" i="0" u="none" strike="noStrike" kern="1200" cap="none" spc="15"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complicated</a:t>
            </a:r>
            <a:r>
              <a:rPr kumimoji="0" sz="2400" b="0" i="0" u="none" strike="noStrike" kern="1200" cap="none" spc="35"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by</a:t>
            </a:r>
            <a:r>
              <a:rPr kumimoji="0" sz="2400" b="0" i="0" u="none" strike="noStrike" kern="1200" cap="none" spc="10"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both</a:t>
            </a:r>
            <a:r>
              <a:rPr kumimoji="0" sz="2400" b="0" i="0" u="none" strike="noStrike" kern="1200" cap="none" spc="15"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extreme</a:t>
            </a:r>
            <a:r>
              <a:rPr kumimoji="0" sz="2400" b="0" i="0" u="none" strike="noStrike" kern="1200" cap="none" spc="15"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weather </a:t>
            </a:r>
            <a:r>
              <a:rPr kumimoji="0" sz="2400" b="0" i="0" u="none" strike="noStrike" kern="1200" cap="none" spc="-650"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and</a:t>
            </a:r>
            <a:r>
              <a:rPr kumimoji="0" sz="2400" b="0" i="0" u="none" strike="noStrike" kern="1200" cap="none" spc="5" normalizeH="0" baseline="0" noProof="0" dirty="0">
                <a:ln>
                  <a:noFill/>
                </a:ln>
                <a:solidFill>
                  <a:srgbClr val="034E6D"/>
                </a:solidFill>
                <a:effectLst/>
                <a:uLnTx/>
                <a:uFillTx/>
                <a:latin typeface="Arial"/>
                <a:ea typeface="+mn-ea"/>
                <a:cs typeface="Arial"/>
              </a:rPr>
              <a:t> </a:t>
            </a:r>
            <a:r>
              <a:rPr kumimoji="0" sz="2400" b="0" i="0" u="none" strike="noStrike" kern="1200" cap="none" spc="0" normalizeH="0" baseline="0" noProof="0" dirty="0">
                <a:ln>
                  <a:noFill/>
                </a:ln>
                <a:solidFill>
                  <a:srgbClr val="034E6D"/>
                </a:solidFill>
                <a:effectLst/>
                <a:uLnTx/>
                <a:uFillTx/>
                <a:latin typeface="Arial"/>
                <a:ea typeface="+mn-ea"/>
                <a:cs typeface="Arial"/>
              </a:rPr>
              <a:t>the </a:t>
            </a:r>
            <a:r>
              <a:rPr kumimoji="0" sz="2400" b="0" i="0" u="none" strike="noStrike" kern="1200" cap="none" spc="-5" normalizeH="0" baseline="0" noProof="0" dirty="0">
                <a:ln>
                  <a:noFill/>
                </a:ln>
                <a:solidFill>
                  <a:srgbClr val="034E6D"/>
                </a:solidFill>
                <a:effectLst/>
                <a:uLnTx/>
                <a:uFillTx/>
                <a:latin typeface="Arial"/>
                <a:ea typeface="+mn-ea"/>
                <a:cs typeface="Arial"/>
              </a:rPr>
              <a:t>transition</a:t>
            </a:r>
            <a:r>
              <a:rPr kumimoji="0" sz="2400" b="0" i="0" u="none" strike="noStrike" kern="1200" cap="none" spc="10" normalizeH="0" baseline="0" noProof="0" dirty="0">
                <a:ln>
                  <a:noFill/>
                </a:ln>
                <a:solidFill>
                  <a:srgbClr val="034E6D"/>
                </a:solidFill>
                <a:effectLst/>
                <a:uLnTx/>
                <a:uFillTx/>
                <a:latin typeface="Arial"/>
                <a:ea typeface="+mn-ea"/>
                <a:cs typeface="Arial"/>
              </a:rPr>
              <a:t> </a:t>
            </a:r>
            <a:r>
              <a:rPr kumimoji="0" sz="2400" b="0" i="0" u="none" strike="noStrike" kern="1200" cap="none" spc="0" normalizeH="0" baseline="0" noProof="0" dirty="0">
                <a:ln>
                  <a:noFill/>
                </a:ln>
                <a:solidFill>
                  <a:srgbClr val="034E6D"/>
                </a:solidFill>
                <a:effectLst/>
                <a:uLnTx/>
                <a:uFillTx/>
                <a:latin typeface="Arial"/>
                <a:ea typeface="+mn-ea"/>
                <a:cs typeface="Arial"/>
              </a:rPr>
              <a:t>to </a:t>
            </a:r>
            <a:r>
              <a:rPr kumimoji="0" sz="2400" b="0" i="0" u="none" strike="noStrike" kern="1200" cap="none" spc="-5" normalizeH="0" baseline="0" noProof="0" dirty="0">
                <a:ln>
                  <a:noFill/>
                </a:ln>
                <a:solidFill>
                  <a:srgbClr val="034E6D"/>
                </a:solidFill>
                <a:effectLst/>
                <a:uLnTx/>
                <a:uFillTx/>
                <a:latin typeface="Arial"/>
                <a:ea typeface="+mn-ea"/>
                <a:cs typeface="Arial"/>
              </a:rPr>
              <a:t>weather-dependent</a:t>
            </a:r>
            <a:r>
              <a:rPr kumimoji="0" sz="2400" b="0" i="0" u="none" strike="noStrike" kern="1200" cap="none" spc="40"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energy</a:t>
            </a:r>
            <a:r>
              <a:rPr kumimoji="0" sz="2400" b="0" i="0" u="none" strike="noStrike" kern="1200" cap="none" spc="0"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resources</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332105" marR="367030" lvl="0" indent="-320040" algn="l" defTabSz="914400" rtl="0" eaLnBrk="1" fontAlgn="auto" latinLnBrk="0" hangingPunct="1">
              <a:lnSpc>
                <a:spcPct val="100000"/>
              </a:lnSpc>
              <a:spcBef>
                <a:spcPts val="1010"/>
              </a:spcBef>
              <a:spcAft>
                <a:spcPts val="0"/>
              </a:spcAft>
              <a:buClrTx/>
              <a:buSzTx/>
              <a:buFontTx/>
              <a:buNone/>
              <a:tabLst/>
              <a:defRPr/>
            </a:pPr>
            <a:r>
              <a:rPr kumimoji="0" sz="3600" b="0" i="0" u="none" strike="noStrike" kern="1200" cap="none" spc="0" normalizeH="0" baseline="1157" noProof="0" dirty="0">
                <a:ln>
                  <a:noFill/>
                </a:ln>
                <a:solidFill>
                  <a:srgbClr val="E85F30"/>
                </a:solidFill>
                <a:effectLst/>
                <a:uLnTx/>
                <a:uFillTx/>
                <a:latin typeface="Wingdings 2"/>
                <a:ea typeface="+mn-ea"/>
                <a:cs typeface="Wingdings 2"/>
              </a:rPr>
              <a:t></a:t>
            </a:r>
            <a:r>
              <a:rPr kumimoji="0" sz="3600" b="0" i="0" u="none" strike="noStrike" kern="1200" cap="none" spc="-322" normalizeH="0" baseline="1157" noProof="0" dirty="0">
                <a:ln>
                  <a:noFill/>
                </a:ln>
                <a:solidFill>
                  <a:srgbClr val="E85F30"/>
                </a:solidFill>
                <a:effectLst/>
                <a:uLnTx/>
                <a:uFillTx/>
                <a:latin typeface="Times New Roman"/>
                <a:ea typeface="+mn-ea"/>
                <a:cs typeface="Times New Roman"/>
              </a:rPr>
              <a:t> </a:t>
            </a:r>
            <a:r>
              <a:rPr kumimoji="0" sz="2400" b="0" i="0" u="none" strike="noStrike" kern="1200" cap="none" spc="-5" normalizeH="0" baseline="0" noProof="0" dirty="0">
                <a:ln>
                  <a:noFill/>
                </a:ln>
                <a:solidFill>
                  <a:srgbClr val="034E6D"/>
                </a:solidFill>
                <a:effectLst/>
                <a:uLnTx/>
                <a:uFillTx/>
                <a:latin typeface="Arial"/>
                <a:ea typeface="+mn-ea"/>
                <a:cs typeface="Arial"/>
              </a:rPr>
              <a:t>Keeping</a:t>
            </a:r>
            <a:r>
              <a:rPr kumimoji="0" sz="2400" b="0" i="0" u="none" strike="noStrike" kern="1200" cap="none" spc="40"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energy</a:t>
            </a:r>
            <a:r>
              <a:rPr kumimoji="0" sz="2400" b="0" i="0" u="none" strike="noStrike" kern="1200" cap="none" spc="15" normalizeH="0" baseline="0" noProof="0" dirty="0">
                <a:ln>
                  <a:noFill/>
                </a:ln>
                <a:solidFill>
                  <a:srgbClr val="034E6D"/>
                </a:solidFill>
                <a:effectLst/>
                <a:uLnTx/>
                <a:uFillTx/>
                <a:latin typeface="Arial"/>
                <a:ea typeface="+mn-ea"/>
                <a:cs typeface="Arial"/>
              </a:rPr>
              <a:t> </a:t>
            </a:r>
            <a:r>
              <a:rPr kumimoji="0" sz="2400" b="1" i="1" u="sng" strike="noStrike" kern="1200" cap="none" spc="-5" normalizeH="0" baseline="0" noProof="0" dirty="0">
                <a:ln>
                  <a:noFill/>
                </a:ln>
                <a:solidFill>
                  <a:srgbClr val="034E6D"/>
                </a:solidFill>
                <a:effectLst/>
                <a:uLnTx/>
                <a:uFill>
                  <a:solidFill>
                    <a:srgbClr val="034E6D"/>
                  </a:solidFill>
                </a:uFill>
                <a:latin typeface="Arial"/>
                <a:ea typeface="+mn-ea"/>
                <a:cs typeface="Arial"/>
              </a:rPr>
              <a:t>AFFORDABLE</a:t>
            </a:r>
            <a:r>
              <a:rPr kumimoji="0" sz="2400" b="1" i="1" u="none" strike="noStrike" kern="1200" cap="none" spc="45"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will</a:t>
            </a:r>
            <a:r>
              <a:rPr kumimoji="0" sz="2400" b="0" i="0" u="none" strike="noStrike" kern="1200" cap="none" spc="25"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be</a:t>
            </a:r>
            <a:r>
              <a:rPr kumimoji="0" sz="2400" b="0" i="0" u="none" strike="noStrike" kern="1200" cap="none" spc="10"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important</a:t>
            </a:r>
            <a:r>
              <a:rPr kumimoji="0" sz="2400" b="0" i="0" u="none" strike="noStrike" kern="1200" cap="none" spc="15" normalizeH="0" baseline="0" noProof="0" dirty="0">
                <a:ln>
                  <a:noFill/>
                </a:ln>
                <a:solidFill>
                  <a:srgbClr val="034E6D"/>
                </a:solidFill>
                <a:effectLst/>
                <a:uLnTx/>
                <a:uFillTx/>
                <a:latin typeface="Arial"/>
                <a:ea typeface="+mn-ea"/>
                <a:cs typeface="Arial"/>
              </a:rPr>
              <a:t> </a:t>
            </a:r>
            <a:r>
              <a:rPr kumimoji="0" sz="2400" b="0" i="0" u="none" strike="noStrike" kern="1200" cap="none" spc="0" normalizeH="0" baseline="0" noProof="0" dirty="0">
                <a:ln>
                  <a:noFill/>
                </a:ln>
                <a:solidFill>
                  <a:srgbClr val="034E6D"/>
                </a:solidFill>
                <a:effectLst/>
                <a:uLnTx/>
                <a:uFillTx/>
                <a:latin typeface="Arial"/>
                <a:ea typeface="+mn-ea"/>
                <a:cs typeface="Arial"/>
              </a:rPr>
              <a:t>to</a:t>
            </a:r>
            <a:r>
              <a:rPr kumimoji="0" sz="2400" b="0" i="0" u="none" strike="noStrike" kern="1200" cap="none" spc="10"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maintain</a:t>
            </a:r>
            <a:r>
              <a:rPr kumimoji="0" sz="2400" b="0" i="0" u="none" strike="noStrike" kern="1200" cap="none" spc="15"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our</a:t>
            </a:r>
            <a:r>
              <a:rPr kumimoji="0" sz="2400" b="0" i="0" u="none" strike="noStrike" kern="1200" cap="none" spc="10"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economic </a:t>
            </a:r>
            <a:r>
              <a:rPr kumimoji="0" sz="2400" b="0" i="0" u="none" strike="noStrike" kern="1200" cap="none" spc="-650"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well-being</a:t>
            </a:r>
            <a:r>
              <a:rPr kumimoji="0" sz="2400" b="0" i="0" u="none" strike="noStrike" kern="1200" cap="none" spc="45"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and</a:t>
            </a:r>
            <a:r>
              <a:rPr kumimoji="0" sz="2400" b="0" i="0" u="none" strike="noStrike" kern="1200" cap="none" spc="15" normalizeH="0" baseline="0" noProof="0" dirty="0">
                <a:ln>
                  <a:noFill/>
                </a:ln>
                <a:solidFill>
                  <a:srgbClr val="034E6D"/>
                </a:solidFill>
                <a:effectLst/>
                <a:uLnTx/>
                <a:uFillTx/>
                <a:latin typeface="Arial"/>
                <a:ea typeface="+mn-ea"/>
                <a:cs typeface="Arial"/>
              </a:rPr>
              <a:t> </a:t>
            </a:r>
            <a:r>
              <a:rPr kumimoji="0" sz="2400" b="0" i="0" u="none" strike="noStrike" kern="1200" cap="none" spc="0" normalizeH="0" baseline="0" noProof="0" dirty="0">
                <a:ln>
                  <a:noFill/>
                </a:ln>
                <a:solidFill>
                  <a:srgbClr val="034E6D"/>
                </a:solidFill>
                <a:effectLst/>
                <a:uLnTx/>
                <a:uFillTx/>
                <a:latin typeface="Arial"/>
                <a:ea typeface="+mn-ea"/>
                <a:cs typeface="Arial"/>
              </a:rPr>
              <a:t>to</a:t>
            </a:r>
            <a:r>
              <a:rPr kumimoji="0" sz="2400" b="0" i="0" u="none" strike="noStrike" kern="1200" cap="none" spc="-5" normalizeH="0" baseline="0" noProof="0" dirty="0">
                <a:ln>
                  <a:noFill/>
                </a:ln>
                <a:solidFill>
                  <a:srgbClr val="034E6D"/>
                </a:solidFill>
                <a:effectLst/>
                <a:uLnTx/>
                <a:uFillTx/>
                <a:latin typeface="Arial"/>
                <a:ea typeface="+mn-ea"/>
                <a:cs typeface="Arial"/>
              </a:rPr>
              <a:t> facilitate</a:t>
            </a:r>
            <a:r>
              <a:rPr kumimoji="0" sz="2400" b="0" i="0" u="none" strike="noStrike" kern="1200" cap="none" spc="5" normalizeH="0" baseline="0" noProof="0" dirty="0">
                <a:ln>
                  <a:noFill/>
                </a:ln>
                <a:solidFill>
                  <a:srgbClr val="034E6D"/>
                </a:solidFill>
                <a:effectLst/>
                <a:uLnTx/>
                <a:uFillTx/>
                <a:latin typeface="Arial"/>
                <a:ea typeface="+mn-ea"/>
                <a:cs typeface="Arial"/>
              </a:rPr>
              <a:t> </a:t>
            </a:r>
            <a:r>
              <a:rPr kumimoji="0" sz="2400" b="0" i="0" u="none" strike="noStrike" kern="1200" cap="none" spc="0" normalizeH="0" baseline="0" noProof="0" dirty="0">
                <a:ln>
                  <a:noFill/>
                </a:ln>
                <a:solidFill>
                  <a:srgbClr val="034E6D"/>
                </a:solidFill>
                <a:effectLst/>
                <a:uLnTx/>
                <a:uFillTx/>
                <a:latin typeface="Arial"/>
                <a:ea typeface="+mn-ea"/>
                <a:cs typeface="Arial"/>
              </a:rPr>
              <a:t>the</a:t>
            </a:r>
            <a:r>
              <a:rPr kumimoji="0" sz="2400" b="0" i="0" u="none" strike="noStrike" kern="1200" cap="none" spc="5"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transition </a:t>
            </a:r>
            <a:r>
              <a:rPr kumimoji="0" sz="2400" b="0" i="0" u="none" strike="noStrike" kern="1200" cap="none" spc="0" normalizeH="0" baseline="0" noProof="0" dirty="0">
                <a:ln>
                  <a:noFill/>
                </a:ln>
                <a:solidFill>
                  <a:srgbClr val="034E6D"/>
                </a:solidFill>
                <a:effectLst/>
                <a:uLnTx/>
                <a:uFillTx/>
                <a:latin typeface="Arial"/>
                <a:ea typeface="+mn-ea"/>
                <a:cs typeface="Arial"/>
              </a:rPr>
              <a:t>to</a:t>
            </a:r>
            <a:r>
              <a:rPr kumimoji="0" sz="2400" b="0" i="0" u="none" strike="noStrike" kern="1200" cap="none" spc="-10"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electrified</a:t>
            </a:r>
            <a:r>
              <a:rPr kumimoji="0" sz="2400" b="0" i="0" u="none" strike="noStrike" kern="1200" cap="none" spc="20"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technologies</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332105" marR="313055" lvl="0" indent="-320040" algn="l" defTabSz="914400" rtl="0" eaLnBrk="1" fontAlgn="auto" latinLnBrk="0" hangingPunct="1">
              <a:lnSpc>
                <a:spcPct val="100000"/>
              </a:lnSpc>
              <a:spcBef>
                <a:spcPts val="1000"/>
              </a:spcBef>
              <a:spcAft>
                <a:spcPts val="0"/>
              </a:spcAft>
              <a:buClrTx/>
              <a:buSzTx/>
              <a:buFontTx/>
              <a:buNone/>
              <a:tabLst/>
              <a:defRPr/>
            </a:pPr>
            <a:r>
              <a:rPr kumimoji="0" sz="3600" b="0" i="0" u="none" strike="noStrike" kern="1200" cap="none" spc="0" normalizeH="0" baseline="1157" noProof="0" dirty="0">
                <a:ln>
                  <a:noFill/>
                </a:ln>
                <a:solidFill>
                  <a:srgbClr val="E85F30"/>
                </a:solidFill>
                <a:effectLst/>
                <a:uLnTx/>
                <a:uFillTx/>
                <a:latin typeface="Wingdings 2"/>
                <a:ea typeface="+mn-ea"/>
                <a:cs typeface="Wingdings 2"/>
              </a:rPr>
              <a:t></a:t>
            </a:r>
            <a:r>
              <a:rPr kumimoji="0" sz="3600" b="0" i="0" u="none" strike="noStrike" kern="1200" cap="none" spc="-322" normalizeH="0" baseline="1157" noProof="0" dirty="0">
                <a:ln>
                  <a:noFill/>
                </a:ln>
                <a:solidFill>
                  <a:srgbClr val="E85F30"/>
                </a:solidFill>
                <a:effectLst/>
                <a:uLnTx/>
                <a:uFillTx/>
                <a:latin typeface="Times New Roman"/>
                <a:ea typeface="+mn-ea"/>
                <a:cs typeface="Times New Roman"/>
              </a:rPr>
              <a:t> </a:t>
            </a:r>
            <a:r>
              <a:rPr kumimoji="0" sz="2400" b="0" i="0" u="none" strike="noStrike" kern="1200" cap="none" spc="0" normalizeH="0" baseline="0" noProof="0" dirty="0">
                <a:ln>
                  <a:noFill/>
                </a:ln>
                <a:solidFill>
                  <a:srgbClr val="034E6D"/>
                </a:solidFill>
                <a:effectLst/>
                <a:uLnTx/>
                <a:uFillTx/>
                <a:latin typeface="Arial"/>
                <a:ea typeface="+mn-ea"/>
                <a:cs typeface="Arial"/>
              </a:rPr>
              <a:t>A</a:t>
            </a:r>
            <a:r>
              <a:rPr kumimoji="0" sz="2400" b="0" i="0" u="none" strike="noStrike" kern="1200" cap="none" spc="-135"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shift</a:t>
            </a:r>
            <a:r>
              <a:rPr kumimoji="0" sz="2400" b="0" i="0" u="none" strike="noStrike" kern="1200" cap="none" spc="20" normalizeH="0" baseline="0" noProof="0" dirty="0">
                <a:ln>
                  <a:noFill/>
                </a:ln>
                <a:solidFill>
                  <a:srgbClr val="034E6D"/>
                </a:solidFill>
                <a:effectLst/>
                <a:uLnTx/>
                <a:uFillTx/>
                <a:latin typeface="Arial"/>
                <a:ea typeface="+mn-ea"/>
                <a:cs typeface="Arial"/>
              </a:rPr>
              <a:t> </a:t>
            </a:r>
            <a:r>
              <a:rPr kumimoji="0" sz="2400" b="0" i="0" u="none" strike="noStrike" kern="1200" cap="none" spc="0" normalizeH="0" baseline="0" noProof="0" dirty="0">
                <a:ln>
                  <a:noFill/>
                </a:ln>
                <a:solidFill>
                  <a:srgbClr val="034E6D"/>
                </a:solidFill>
                <a:effectLst/>
                <a:uLnTx/>
                <a:uFillTx/>
                <a:latin typeface="Arial"/>
                <a:ea typeface="+mn-ea"/>
                <a:cs typeface="Arial"/>
              </a:rPr>
              <a:t>to</a:t>
            </a:r>
            <a:r>
              <a:rPr kumimoji="0" sz="2400" b="0" i="0" u="none" strike="noStrike" kern="1200" cap="none" spc="-5" normalizeH="0" baseline="0" noProof="0" dirty="0">
                <a:ln>
                  <a:noFill/>
                </a:ln>
                <a:solidFill>
                  <a:srgbClr val="034E6D"/>
                </a:solidFill>
                <a:effectLst/>
                <a:uLnTx/>
                <a:uFillTx/>
                <a:latin typeface="Arial"/>
                <a:ea typeface="+mn-ea"/>
                <a:cs typeface="Arial"/>
              </a:rPr>
              <a:t> more</a:t>
            </a:r>
            <a:r>
              <a:rPr kumimoji="0" sz="2400" b="0" i="0" u="none" strike="noStrike" kern="1200" cap="none" spc="15" normalizeH="0" baseline="0" noProof="0" dirty="0">
                <a:ln>
                  <a:noFill/>
                </a:ln>
                <a:solidFill>
                  <a:srgbClr val="034E6D"/>
                </a:solidFill>
                <a:effectLst/>
                <a:uLnTx/>
                <a:uFillTx/>
                <a:latin typeface="Arial"/>
                <a:ea typeface="+mn-ea"/>
                <a:cs typeface="Arial"/>
              </a:rPr>
              <a:t> </a:t>
            </a:r>
            <a:r>
              <a:rPr kumimoji="0" sz="2400" b="1" i="1" u="sng" strike="noStrike" kern="1200" cap="none" spc="-25" normalizeH="0" baseline="0" noProof="0" dirty="0">
                <a:ln>
                  <a:noFill/>
                </a:ln>
                <a:solidFill>
                  <a:srgbClr val="034E6D"/>
                </a:solidFill>
                <a:effectLst/>
                <a:uLnTx/>
                <a:uFill>
                  <a:solidFill>
                    <a:srgbClr val="034E6D"/>
                  </a:solidFill>
                </a:uFill>
                <a:latin typeface="Arial"/>
                <a:ea typeface="+mn-ea"/>
                <a:cs typeface="Arial"/>
              </a:rPr>
              <a:t>SUSTAINABLE</a:t>
            </a:r>
            <a:r>
              <a:rPr kumimoji="0" sz="2400" b="1" i="1" u="none" strike="noStrike" kern="1200" cap="none" spc="45"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energy</a:t>
            </a:r>
            <a:r>
              <a:rPr kumimoji="0" sz="2400" b="0" i="0" u="none" strike="noStrike" kern="1200" cap="none" spc="25"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sources</a:t>
            </a:r>
            <a:r>
              <a:rPr kumimoji="0" sz="2400" b="0" i="0" u="none" strike="noStrike" kern="1200" cap="none" spc="10"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is</a:t>
            </a:r>
            <a:r>
              <a:rPr kumimoji="0" sz="2400" b="0" i="0" u="none" strike="noStrike" kern="1200" cap="none" spc="10"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vital</a:t>
            </a:r>
            <a:r>
              <a:rPr kumimoji="0" sz="2400" b="0" i="0" u="none" strike="noStrike" kern="1200" cap="none" spc="10" normalizeH="0" baseline="0" noProof="0" dirty="0">
                <a:ln>
                  <a:noFill/>
                </a:ln>
                <a:solidFill>
                  <a:srgbClr val="034E6D"/>
                </a:solidFill>
                <a:effectLst/>
                <a:uLnTx/>
                <a:uFillTx/>
                <a:latin typeface="Arial"/>
                <a:ea typeface="+mn-ea"/>
                <a:cs typeface="Arial"/>
              </a:rPr>
              <a:t> </a:t>
            </a:r>
            <a:r>
              <a:rPr kumimoji="0" sz="2400" b="0" i="0" u="none" strike="noStrike" kern="1200" cap="none" spc="0" normalizeH="0" baseline="0" noProof="0" dirty="0">
                <a:ln>
                  <a:noFill/>
                </a:ln>
                <a:solidFill>
                  <a:srgbClr val="034E6D"/>
                </a:solidFill>
                <a:effectLst/>
                <a:uLnTx/>
                <a:uFillTx/>
                <a:latin typeface="Arial"/>
                <a:ea typeface="+mn-ea"/>
                <a:cs typeface="Arial"/>
              </a:rPr>
              <a:t>to</a:t>
            </a:r>
            <a:r>
              <a:rPr kumimoji="0" sz="2400" b="0" i="0" u="none" strike="noStrike" kern="1200" cap="none" spc="15"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limit</a:t>
            </a:r>
            <a:r>
              <a:rPr kumimoji="0" sz="2400" b="0" i="0" u="none" strike="noStrike" kern="1200" cap="none" spc="20"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future</a:t>
            </a:r>
            <a:r>
              <a:rPr kumimoji="0" sz="2400" b="0" i="0" u="none" strike="noStrike" kern="1200" cap="none" spc="-10"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climate </a:t>
            </a:r>
            <a:r>
              <a:rPr kumimoji="0" sz="2400" b="0" i="0" u="none" strike="noStrike" kern="1200" cap="none" spc="-655"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damage</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332105" marR="5080" lvl="0" indent="-320040" algn="l" defTabSz="914400" rtl="0" eaLnBrk="1" fontAlgn="auto" latinLnBrk="0" hangingPunct="1">
              <a:lnSpc>
                <a:spcPct val="100000"/>
              </a:lnSpc>
              <a:spcBef>
                <a:spcPts val="994"/>
              </a:spcBef>
              <a:spcAft>
                <a:spcPts val="0"/>
              </a:spcAft>
              <a:buClrTx/>
              <a:buSzTx/>
              <a:buFontTx/>
              <a:buNone/>
              <a:tabLst/>
              <a:defRPr/>
            </a:pPr>
            <a:r>
              <a:rPr kumimoji="0" sz="3600" b="0" i="0" u="none" strike="noStrike" kern="1200" cap="none" spc="0" normalizeH="0" baseline="1157" noProof="0" dirty="0">
                <a:ln>
                  <a:noFill/>
                </a:ln>
                <a:solidFill>
                  <a:srgbClr val="E85F30"/>
                </a:solidFill>
                <a:effectLst/>
                <a:uLnTx/>
                <a:uFillTx/>
                <a:latin typeface="Wingdings 2"/>
                <a:ea typeface="+mn-ea"/>
                <a:cs typeface="Wingdings 2"/>
              </a:rPr>
              <a:t></a:t>
            </a:r>
            <a:r>
              <a:rPr kumimoji="0" sz="3600" b="0" i="0" u="none" strike="noStrike" kern="1200" cap="none" spc="0" normalizeH="0" baseline="1157" noProof="0" dirty="0">
                <a:ln>
                  <a:noFill/>
                </a:ln>
                <a:solidFill>
                  <a:srgbClr val="E85F30"/>
                </a:solidFill>
                <a:effectLst/>
                <a:uLnTx/>
                <a:uFillTx/>
                <a:latin typeface="Times New Roman"/>
                <a:ea typeface="+mn-ea"/>
                <a:cs typeface="Times New Roman"/>
              </a:rPr>
              <a:t> </a:t>
            </a:r>
            <a:r>
              <a:rPr kumimoji="0" sz="2400" b="0" i="0" u="none" strike="noStrike" kern="1200" cap="none" spc="-5" normalizeH="0" baseline="0" noProof="0" dirty="0">
                <a:ln>
                  <a:noFill/>
                </a:ln>
                <a:solidFill>
                  <a:srgbClr val="034E6D"/>
                </a:solidFill>
                <a:effectLst/>
                <a:uLnTx/>
                <a:uFillTx/>
                <a:latin typeface="Arial"/>
                <a:ea typeface="+mn-ea"/>
                <a:cs typeface="Arial"/>
              </a:rPr>
              <a:t>Ensuring </a:t>
            </a:r>
            <a:r>
              <a:rPr kumimoji="0" sz="2400" b="1" i="1" u="sng" strike="noStrike" kern="1200" cap="none" spc="-25" normalizeH="0" baseline="0" noProof="0" dirty="0">
                <a:ln>
                  <a:noFill/>
                </a:ln>
                <a:solidFill>
                  <a:srgbClr val="034E6D"/>
                </a:solidFill>
                <a:effectLst/>
                <a:uLnTx/>
                <a:uFill>
                  <a:solidFill>
                    <a:srgbClr val="034E6D"/>
                  </a:solidFill>
                </a:uFill>
                <a:latin typeface="Arial"/>
                <a:ea typeface="+mn-ea"/>
                <a:cs typeface="Arial"/>
              </a:rPr>
              <a:t>EQUITABLE</a:t>
            </a:r>
            <a:r>
              <a:rPr kumimoji="0" sz="2400" b="1" i="1" u="none" strike="noStrike" kern="1200" cap="none" spc="-25" normalizeH="0" baseline="0" noProof="0" dirty="0">
                <a:ln>
                  <a:noFill/>
                </a:ln>
                <a:solidFill>
                  <a:srgbClr val="034E6D"/>
                </a:solidFill>
                <a:effectLst/>
                <a:uLnTx/>
                <a:uFillTx/>
                <a:latin typeface="Arial"/>
                <a:ea typeface="+mn-ea"/>
                <a:cs typeface="Arial"/>
              </a:rPr>
              <a:t> </a:t>
            </a:r>
            <a:r>
              <a:rPr kumimoji="0" sz="2400" b="0" i="0" u="none" strike="noStrike" kern="1200" cap="none" spc="0" normalizeH="0" baseline="0" noProof="0" dirty="0">
                <a:ln>
                  <a:noFill/>
                </a:ln>
                <a:solidFill>
                  <a:srgbClr val="034E6D"/>
                </a:solidFill>
                <a:effectLst/>
                <a:uLnTx/>
                <a:uFillTx/>
                <a:latin typeface="Arial"/>
                <a:ea typeface="+mn-ea"/>
                <a:cs typeface="Arial"/>
              </a:rPr>
              <a:t>access to </a:t>
            </a:r>
            <a:r>
              <a:rPr kumimoji="0" sz="2400" b="0" i="0" u="none" strike="noStrike" kern="1200" cap="none" spc="-5" normalizeH="0" baseline="0" noProof="0" dirty="0">
                <a:ln>
                  <a:noFill/>
                </a:ln>
                <a:solidFill>
                  <a:srgbClr val="034E6D"/>
                </a:solidFill>
                <a:effectLst/>
                <a:uLnTx/>
                <a:uFillTx/>
                <a:latin typeface="Arial"/>
                <a:ea typeface="+mn-ea"/>
                <a:cs typeface="Arial"/>
              </a:rPr>
              <a:t>energy services will need </a:t>
            </a:r>
            <a:r>
              <a:rPr kumimoji="0" sz="2400" b="0" i="0" u="none" strike="noStrike" kern="1200" cap="none" spc="0" normalizeH="0" baseline="0" noProof="0" dirty="0">
                <a:ln>
                  <a:noFill/>
                </a:ln>
                <a:solidFill>
                  <a:srgbClr val="034E6D"/>
                </a:solidFill>
                <a:effectLst/>
                <a:uLnTx/>
                <a:uFillTx/>
                <a:latin typeface="Arial"/>
                <a:ea typeface="+mn-ea"/>
                <a:cs typeface="Arial"/>
              </a:rPr>
              <a:t>to </a:t>
            </a:r>
            <a:r>
              <a:rPr kumimoji="0" sz="2400" b="0" i="0" u="none" strike="noStrike" kern="1200" cap="none" spc="-10" normalizeH="0" baseline="0" noProof="0" dirty="0">
                <a:ln>
                  <a:noFill/>
                </a:ln>
                <a:solidFill>
                  <a:srgbClr val="034E6D"/>
                </a:solidFill>
                <a:effectLst/>
                <a:uLnTx/>
                <a:uFillTx/>
                <a:latin typeface="Arial"/>
                <a:ea typeface="+mn-ea"/>
                <a:cs typeface="Arial"/>
              </a:rPr>
              <a:t>be </a:t>
            </a:r>
            <a:r>
              <a:rPr kumimoji="0" sz="2400" b="0" i="0" u="none" strike="noStrike" kern="1200" cap="none" spc="-5" normalizeH="0" baseline="0" noProof="0" dirty="0">
                <a:ln>
                  <a:noFill/>
                </a:ln>
                <a:solidFill>
                  <a:srgbClr val="034E6D"/>
                </a:solidFill>
                <a:effectLst/>
                <a:uLnTx/>
                <a:uFillTx/>
                <a:latin typeface="Arial"/>
                <a:ea typeface="+mn-ea"/>
                <a:cs typeface="Arial"/>
              </a:rPr>
              <a:t>a </a:t>
            </a:r>
            <a:r>
              <a:rPr kumimoji="0" sz="2400" b="0" i="0" u="none" strike="noStrike" kern="1200" cap="none" spc="0" normalizeH="0" baseline="0" noProof="0" dirty="0">
                <a:ln>
                  <a:noFill/>
                </a:ln>
                <a:solidFill>
                  <a:srgbClr val="034E6D"/>
                </a:solidFill>
                <a:effectLst/>
                <a:uLnTx/>
                <a:uFillTx/>
                <a:latin typeface="Arial"/>
                <a:ea typeface="+mn-ea"/>
                <a:cs typeface="Arial"/>
              </a:rPr>
              <a:t>key </a:t>
            </a:r>
            <a:r>
              <a:rPr kumimoji="0" sz="2400" b="0" i="0" u="none" strike="noStrike" kern="1200" cap="none" spc="-5" normalizeH="0" baseline="0" noProof="0" dirty="0">
                <a:ln>
                  <a:noFill/>
                </a:ln>
                <a:solidFill>
                  <a:srgbClr val="034E6D"/>
                </a:solidFill>
                <a:effectLst/>
                <a:uLnTx/>
                <a:uFillTx/>
                <a:latin typeface="Arial"/>
                <a:ea typeface="+mn-ea"/>
                <a:cs typeface="Arial"/>
              </a:rPr>
              <a:t>priority </a:t>
            </a:r>
            <a:r>
              <a:rPr kumimoji="0" sz="2400" b="0" i="0" u="none" strike="noStrike" kern="1200" cap="none" spc="-655"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as our</a:t>
            </a:r>
            <a:r>
              <a:rPr kumimoji="0" sz="2400" b="0" i="0" u="none" strike="noStrike" kern="1200" cap="none" spc="0"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energy</a:t>
            </a:r>
            <a:r>
              <a:rPr kumimoji="0" sz="2400" b="0" i="0" u="none" strike="noStrike" kern="1200" cap="none" spc="10" normalizeH="0" baseline="0" noProof="0" dirty="0">
                <a:ln>
                  <a:noFill/>
                </a:ln>
                <a:solidFill>
                  <a:srgbClr val="034E6D"/>
                </a:solidFill>
                <a:effectLst/>
                <a:uLnTx/>
                <a:uFillTx/>
                <a:latin typeface="Arial"/>
                <a:ea typeface="+mn-ea"/>
                <a:cs typeface="Arial"/>
              </a:rPr>
              <a:t> </a:t>
            </a:r>
            <a:r>
              <a:rPr kumimoji="0" sz="2400" b="0" i="0" u="none" strike="noStrike" kern="1200" cap="none" spc="0" normalizeH="0" baseline="0" noProof="0" dirty="0">
                <a:ln>
                  <a:noFill/>
                </a:ln>
                <a:solidFill>
                  <a:srgbClr val="034E6D"/>
                </a:solidFill>
                <a:effectLst/>
                <a:uLnTx/>
                <a:uFillTx/>
                <a:latin typeface="Arial"/>
                <a:ea typeface="+mn-ea"/>
                <a:cs typeface="Arial"/>
              </a:rPr>
              <a:t>systems</a:t>
            </a:r>
            <a:r>
              <a:rPr kumimoji="0" sz="2400" b="0" i="0" u="none" strike="noStrike" kern="1200" cap="none" spc="-10" normalizeH="0" baseline="0" noProof="0" dirty="0">
                <a:ln>
                  <a:noFill/>
                </a:ln>
                <a:solidFill>
                  <a:srgbClr val="034E6D"/>
                </a:solidFill>
                <a:effectLst/>
                <a:uLnTx/>
                <a:uFillTx/>
                <a:latin typeface="Arial"/>
                <a:ea typeface="+mn-ea"/>
                <a:cs typeface="Arial"/>
              </a:rPr>
              <a:t> </a:t>
            </a:r>
            <a:r>
              <a:rPr kumimoji="0" sz="2400" b="0" i="0" u="none" strike="noStrike" kern="1200" cap="none" spc="-5" normalizeH="0" baseline="0" noProof="0" dirty="0">
                <a:ln>
                  <a:noFill/>
                </a:ln>
                <a:solidFill>
                  <a:srgbClr val="034E6D"/>
                </a:solidFill>
                <a:effectLst/>
                <a:uLnTx/>
                <a:uFillTx/>
                <a:latin typeface="Arial"/>
                <a:ea typeface="+mn-ea"/>
                <a:cs typeface="Arial"/>
              </a:rPr>
              <a:t>transition</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5" name="object 5"/>
          <p:cNvSpPr txBox="1"/>
          <p:nvPr/>
        </p:nvSpPr>
        <p:spPr>
          <a:xfrm>
            <a:off x="-12700" y="0"/>
            <a:ext cx="15303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srgbClr val="034E6D"/>
                </a:solidFill>
                <a:effectLst/>
                <a:uLnTx/>
                <a:uFillTx/>
                <a:latin typeface="Arial"/>
                <a:ea typeface="+mn-ea"/>
                <a:cs typeface="Arial"/>
              </a:rPr>
              <a:t>7</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06092" y="49784"/>
            <a:ext cx="9309100" cy="757555"/>
          </a:xfrm>
          <a:prstGeom prst="rect">
            <a:avLst/>
          </a:prstGeom>
        </p:spPr>
        <p:txBody>
          <a:bodyPr vert="horz" wrap="square" lIns="0" tIns="12700" rIns="0" bIns="0" rtlCol="0">
            <a:spAutoFit/>
          </a:bodyPr>
          <a:lstStyle/>
          <a:p>
            <a:pPr marL="12700">
              <a:lnSpc>
                <a:spcPct val="100000"/>
              </a:lnSpc>
              <a:spcBef>
                <a:spcPts val="100"/>
              </a:spcBef>
            </a:pPr>
            <a:r>
              <a:rPr spc="-5" dirty="0"/>
              <a:t>Electric</a:t>
            </a:r>
            <a:r>
              <a:rPr spc="-10" dirty="0"/>
              <a:t> </a:t>
            </a:r>
            <a:r>
              <a:rPr spc="-5" dirty="0"/>
              <a:t>sector</a:t>
            </a:r>
            <a:r>
              <a:rPr spc="-10" dirty="0"/>
              <a:t> </a:t>
            </a:r>
            <a:r>
              <a:rPr spc="-5" dirty="0"/>
              <a:t>“low-hanging</a:t>
            </a:r>
            <a:r>
              <a:rPr dirty="0"/>
              <a:t> </a:t>
            </a:r>
            <a:r>
              <a:rPr spc="15" dirty="0"/>
              <a:t>fruit”</a:t>
            </a:r>
            <a:r>
              <a:rPr spc="-10" dirty="0"/>
              <a:t> </a:t>
            </a:r>
            <a:r>
              <a:rPr dirty="0"/>
              <a:t>is</a:t>
            </a:r>
            <a:r>
              <a:rPr spc="-10" dirty="0"/>
              <a:t> </a:t>
            </a:r>
            <a:r>
              <a:rPr dirty="0"/>
              <a:t>to </a:t>
            </a:r>
            <a:r>
              <a:rPr spc="10" dirty="0"/>
              <a:t>rapidly</a:t>
            </a:r>
            <a:r>
              <a:rPr spc="-5" dirty="0"/>
              <a:t> </a:t>
            </a:r>
            <a:r>
              <a:rPr dirty="0"/>
              <a:t>scale</a:t>
            </a:r>
            <a:r>
              <a:rPr spc="-5" dirty="0"/>
              <a:t> </a:t>
            </a:r>
            <a:r>
              <a:rPr dirty="0"/>
              <a:t>up</a:t>
            </a:r>
          </a:p>
          <a:p>
            <a:pPr marL="12700">
              <a:lnSpc>
                <a:spcPct val="100000"/>
              </a:lnSpc>
            </a:pPr>
            <a:r>
              <a:rPr spc="-15" dirty="0"/>
              <a:t>clean</a:t>
            </a:r>
            <a:r>
              <a:rPr spc="-25" dirty="0"/>
              <a:t> </a:t>
            </a:r>
            <a:r>
              <a:rPr spc="-5" dirty="0"/>
              <a:t>generating</a:t>
            </a:r>
            <a:r>
              <a:rPr dirty="0"/>
              <a:t> resources</a:t>
            </a:r>
          </a:p>
        </p:txBody>
      </p:sp>
      <p:pic>
        <p:nvPicPr>
          <p:cNvPr id="3" name="object 3"/>
          <p:cNvPicPr/>
          <p:nvPr/>
        </p:nvPicPr>
        <p:blipFill>
          <a:blip r:embed="rId2" cstate="print"/>
          <a:stretch>
            <a:fillRect/>
          </a:stretch>
        </p:blipFill>
        <p:spPr>
          <a:xfrm>
            <a:off x="1892807" y="3695700"/>
            <a:ext cx="2060447" cy="1141476"/>
          </a:xfrm>
          <a:prstGeom prst="rect">
            <a:avLst/>
          </a:prstGeom>
        </p:spPr>
      </p:pic>
      <p:pic>
        <p:nvPicPr>
          <p:cNvPr id="4" name="object 4"/>
          <p:cNvPicPr/>
          <p:nvPr/>
        </p:nvPicPr>
        <p:blipFill>
          <a:blip r:embed="rId3" cstate="print"/>
          <a:stretch>
            <a:fillRect/>
          </a:stretch>
        </p:blipFill>
        <p:spPr>
          <a:xfrm>
            <a:off x="413004" y="3970020"/>
            <a:ext cx="1284732" cy="1712976"/>
          </a:xfrm>
          <a:prstGeom prst="rect">
            <a:avLst/>
          </a:prstGeom>
        </p:spPr>
      </p:pic>
      <p:sp>
        <p:nvSpPr>
          <p:cNvPr id="5" name="object 5"/>
          <p:cNvSpPr txBox="1"/>
          <p:nvPr/>
        </p:nvSpPr>
        <p:spPr>
          <a:xfrm>
            <a:off x="6312153" y="6039408"/>
            <a:ext cx="509714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1" u="sng" strike="noStrike" kern="1200" cap="none" spc="-5" normalizeH="0" baseline="0" noProof="0" dirty="0">
                <a:ln>
                  <a:noFill/>
                </a:ln>
                <a:solidFill>
                  <a:srgbClr val="034E6D"/>
                </a:solidFill>
                <a:effectLst/>
                <a:uLnTx/>
                <a:uFill>
                  <a:solidFill>
                    <a:srgbClr val="034E6D"/>
                  </a:solidFill>
                </a:uFill>
                <a:latin typeface="Calibri"/>
                <a:ea typeface="+mn-ea"/>
                <a:cs typeface="Calibri"/>
              </a:rPr>
              <a:t>Image</a:t>
            </a:r>
            <a:r>
              <a:rPr kumimoji="0" sz="1200" b="1" i="1" u="sng" strike="noStrike" kern="1200" cap="none" spc="0" normalizeH="0" baseline="0" noProof="0" dirty="0">
                <a:ln>
                  <a:noFill/>
                </a:ln>
                <a:solidFill>
                  <a:srgbClr val="034E6D"/>
                </a:solidFill>
                <a:effectLst/>
                <a:uLnTx/>
                <a:uFill>
                  <a:solidFill>
                    <a:srgbClr val="034E6D"/>
                  </a:solidFill>
                </a:uFill>
                <a:latin typeface="Calibri"/>
                <a:ea typeface="+mn-ea"/>
                <a:cs typeface="Calibri"/>
              </a:rPr>
              <a:t> </a:t>
            </a:r>
            <a:r>
              <a:rPr kumimoji="0" sz="1200" b="1" i="1" u="sng" strike="noStrike" kern="1200" cap="none" spc="-10" normalizeH="0" baseline="0" noProof="0" dirty="0">
                <a:ln>
                  <a:noFill/>
                </a:ln>
                <a:solidFill>
                  <a:srgbClr val="034E6D"/>
                </a:solidFill>
                <a:effectLst/>
                <a:uLnTx/>
                <a:uFill>
                  <a:solidFill>
                    <a:srgbClr val="034E6D"/>
                  </a:solidFill>
                </a:uFill>
                <a:latin typeface="Calibri"/>
                <a:ea typeface="+mn-ea"/>
                <a:cs typeface="Calibri"/>
              </a:rPr>
              <a:t>source:</a:t>
            </a:r>
            <a:r>
              <a:rPr kumimoji="0" sz="1200" b="1" i="1" u="none" strike="noStrike" kern="1200" cap="none" spc="45" normalizeH="0" baseline="0" noProof="0" dirty="0">
                <a:ln>
                  <a:noFill/>
                </a:ln>
                <a:solidFill>
                  <a:srgbClr val="034E6D"/>
                </a:solidFill>
                <a:effectLst/>
                <a:uLnTx/>
                <a:uFillTx/>
                <a:latin typeface="Calibri"/>
                <a:ea typeface="+mn-ea"/>
                <a:cs typeface="Calibri"/>
              </a:rPr>
              <a:t> </a:t>
            </a:r>
            <a:r>
              <a:rPr kumimoji="0" sz="1200" b="0" i="1" u="sng" strike="noStrike" kern="1200" cap="none" spc="-10" normalizeH="0" baseline="0" noProof="0" dirty="0">
                <a:ln>
                  <a:noFill/>
                </a:ln>
                <a:solidFill>
                  <a:srgbClr val="0000FF"/>
                </a:solidFill>
                <a:effectLst/>
                <a:uLnTx/>
                <a:uFill>
                  <a:solidFill>
                    <a:srgbClr val="0000FF"/>
                  </a:solidFill>
                </a:uFill>
                <a:latin typeface="Calibri"/>
                <a:ea typeface="+mn-ea"/>
                <a:cs typeface="Calibri"/>
                <a:hlinkClick r:id="rId4"/>
              </a:rPr>
              <a:t>Resource</a:t>
            </a:r>
            <a:r>
              <a:rPr kumimoji="0" sz="1200" b="0" i="1" u="sng" strike="noStrike" kern="1200" cap="none" spc="15" normalizeH="0" baseline="0" noProof="0" dirty="0">
                <a:ln>
                  <a:noFill/>
                </a:ln>
                <a:solidFill>
                  <a:srgbClr val="0000FF"/>
                </a:solidFill>
                <a:effectLst/>
                <a:uLnTx/>
                <a:uFill>
                  <a:solidFill>
                    <a:srgbClr val="0000FF"/>
                  </a:solidFill>
                </a:uFill>
                <a:latin typeface="Calibri"/>
                <a:ea typeface="+mn-ea"/>
                <a:cs typeface="Calibri"/>
                <a:hlinkClick r:id="rId4"/>
              </a:rPr>
              <a:t> </a:t>
            </a:r>
            <a:r>
              <a:rPr kumimoji="0" sz="1200" b="0" i="1" u="sng" strike="noStrike" kern="1200" cap="none" spc="-5" normalizeH="0" baseline="0" noProof="0" dirty="0">
                <a:ln>
                  <a:noFill/>
                </a:ln>
                <a:solidFill>
                  <a:srgbClr val="0000FF"/>
                </a:solidFill>
                <a:effectLst/>
                <a:uLnTx/>
                <a:uFill>
                  <a:solidFill>
                    <a:srgbClr val="0000FF"/>
                  </a:solidFill>
                </a:uFill>
                <a:latin typeface="Calibri"/>
                <a:ea typeface="+mn-ea"/>
                <a:cs typeface="Calibri"/>
                <a:hlinkClick r:id="rId4"/>
              </a:rPr>
              <a:t>Adequacy</a:t>
            </a:r>
            <a:r>
              <a:rPr kumimoji="0" sz="1200" b="0" i="1" u="sng" strike="noStrike" kern="1200" cap="none" spc="15" normalizeH="0" baseline="0" noProof="0" dirty="0">
                <a:ln>
                  <a:noFill/>
                </a:ln>
                <a:solidFill>
                  <a:srgbClr val="0000FF"/>
                </a:solidFill>
                <a:effectLst/>
                <a:uLnTx/>
                <a:uFill>
                  <a:solidFill>
                    <a:srgbClr val="0000FF"/>
                  </a:solidFill>
                </a:uFill>
                <a:latin typeface="Calibri"/>
                <a:ea typeface="+mn-ea"/>
                <a:cs typeface="Calibri"/>
                <a:hlinkClick r:id="rId4"/>
              </a:rPr>
              <a:t> </a:t>
            </a:r>
            <a:r>
              <a:rPr kumimoji="0" sz="1200" b="0" i="1" u="sng" strike="noStrike" kern="1200" cap="none" spc="0" normalizeH="0" baseline="0" noProof="0" dirty="0">
                <a:ln>
                  <a:noFill/>
                </a:ln>
                <a:solidFill>
                  <a:srgbClr val="0000FF"/>
                </a:solidFill>
                <a:effectLst/>
                <a:uLnTx/>
                <a:uFill>
                  <a:solidFill>
                    <a:srgbClr val="0000FF"/>
                  </a:solidFill>
                </a:uFill>
                <a:latin typeface="Calibri"/>
                <a:ea typeface="+mn-ea"/>
                <a:cs typeface="Calibri"/>
                <a:hlinkClick r:id="rId4"/>
              </a:rPr>
              <a:t>in</a:t>
            </a:r>
            <a:r>
              <a:rPr kumimoji="0" sz="1200" b="0" i="1" u="sng" strike="noStrike" kern="1200" cap="none" spc="-5" normalizeH="0" baseline="0" noProof="0" dirty="0">
                <a:ln>
                  <a:noFill/>
                </a:ln>
                <a:solidFill>
                  <a:srgbClr val="0000FF"/>
                </a:solidFill>
                <a:effectLst/>
                <a:uLnTx/>
                <a:uFill>
                  <a:solidFill>
                    <a:srgbClr val="0000FF"/>
                  </a:solidFill>
                </a:uFill>
                <a:latin typeface="Calibri"/>
                <a:ea typeface="+mn-ea"/>
                <a:cs typeface="Calibri"/>
                <a:hlinkClick r:id="rId4"/>
              </a:rPr>
              <a:t> the</a:t>
            </a:r>
            <a:r>
              <a:rPr kumimoji="0" sz="1200" b="0" i="1" u="sng" strike="noStrike" kern="1200" cap="none" spc="15" normalizeH="0" baseline="0" noProof="0" dirty="0">
                <a:ln>
                  <a:noFill/>
                </a:ln>
                <a:solidFill>
                  <a:srgbClr val="0000FF"/>
                </a:solidFill>
                <a:effectLst/>
                <a:uLnTx/>
                <a:uFill>
                  <a:solidFill>
                    <a:srgbClr val="0000FF"/>
                  </a:solidFill>
                </a:uFill>
                <a:latin typeface="Calibri"/>
                <a:ea typeface="+mn-ea"/>
                <a:cs typeface="Calibri"/>
                <a:hlinkClick r:id="rId4"/>
              </a:rPr>
              <a:t> </a:t>
            </a:r>
            <a:r>
              <a:rPr kumimoji="0" sz="1200" b="0" i="1" u="sng" strike="noStrike" kern="1200" cap="none" spc="-5" normalizeH="0" baseline="0" noProof="0" dirty="0">
                <a:ln>
                  <a:noFill/>
                </a:ln>
                <a:solidFill>
                  <a:srgbClr val="0000FF"/>
                </a:solidFill>
                <a:effectLst/>
                <a:uLnTx/>
                <a:uFill>
                  <a:solidFill>
                    <a:srgbClr val="0000FF"/>
                  </a:solidFill>
                </a:uFill>
                <a:latin typeface="Calibri"/>
                <a:ea typeface="+mn-ea"/>
                <a:cs typeface="Calibri"/>
                <a:hlinkClick r:id="rId4"/>
              </a:rPr>
              <a:t>Pacific</a:t>
            </a:r>
            <a:r>
              <a:rPr kumimoji="0" sz="1200" b="0" i="1" u="sng" strike="noStrike" kern="1200" cap="none" spc="-15" normalizeH="0" baseline="0" noProof="0" dirty="0">
                <a:ln>
                  <a:noFill/>
                </a:ln>
                <a:solidFill>
                  <a:srgbClr val="0000FF"/>
                </a:solidFill>
                <a:effectLst/>
                <a:uLnTx/>
                <a:uFill>
                  <a:solidFill>
                    <a:srgbClr val="0000FF"/>
                  </a:solidFill>
                </a:uFill>
                <a:latin typeface="Calibri"/>
                <a:ea typeface="+mn-ea"/>
                <a:cs typeface="Calibri"/>
                <a:hlinkClick r:id="rId4"/>
              </a:rPr>
              <a:t> </a:t>
            </a:r>
            <a:r>
              <a:rPr kumimoji="0" sz="1200" b="0" i="1" u="sng" strike="noStrike" kern="1200" cap="none" spc="-10" normalizeH="0" baseline="0" noProof="0" dirty="0">
                <a:ln>
                  <a:noFill/>
                </a:ln>
                <a:solidFill>
                  <a:srgbClr val="0000FF"/>
                </a:solidFill>
                <a:effectLst/>
                <a:uLnTx/>
                <a:uFill>
                  <a:solidFill>
                    <a:srgbClr val="0000FF"/>
                  </a:solidFill>
                </a:uFill>
                <a:latin typeface="Calibri"/>
                <a:ea typeface="+mn-ea"/>
                <a:cs typeface="Calibri"/>
                <a:hlinkClick r:id="rId4"/>
              </a:rPr>
              <a:t>Northwest</a:t>
            </a:r>
            <a:r>
              <a:rPr kumimoji="0" sz="1200" b="0" i="1" u="none" strike="noStrike" kern="1200" cap="none" spc="25" normalizeH="0" baseline="0" noProof="0" dirty="0">
                <a:ln>
                  <a:noFill/>
                </a:ln>
                <a:solidFill>
                  <a:srgbClr val="0000FF"/>
                </a:solidFill>
                <a:effectLst/>
                <a:uLnTx/>
                <a:uFillTx/>
                <a:latin typeface="Calibri"/>
                <a:ea typeface="+mn-ea"/>
                <a:cs typeface="Calibri"/>
                <a:hlinkClick r:id="rId4"/>
              </a:rPr>
              <a:t> </a:t>
            </a:r>
            <a:r>
              <a:rPr kumimoji="0" sz="1200" b="0" i="1" u="none" strike="noStrike" kern="1200" cap="none" spc="-15" normalizeH="0" baseline="0" noProof="0" dirty="0">
                <a:ln>
                  <a:noFill/>
                </a:ln>
                <a:solidFill>
                  <a:srgbClr val="034E6D"/>
                </a:solidFill>
                <a:effectLst/>
                <a:uLnTx/>
                <a:uFillTx/>
                <a:latin typeface="Calibri"/>
                <a:ea typeface="+mn-ea"/>
                <a:cs typeface="Calibri"/>
              </a:rPr>
              <a:t>(Various</a:t>
            </a:r>
            <a:r>
              <a:rPr kumimoji="0" sz="1200" b="0" i="1" u="none" strike="noStrike" kern="1200" cap="none" spc="10" normalizeH="0" baseline="0" noProof="0" dirty="0">
                <a:ln>
                  <a:noFill/>
                </a:ln>
                <a:solidFill>
                  <a:srgbClr val="034E6D"/>
                </a:solidFill>
                <a:effectLst/>
                <a:uLnTx/>
                <a:uFillTx/>
                <a:latin typeface="Calibri"/>
                <a:ea typeface="+mn-ea"/>
                <a:cs typeface="Calibri"/>
              </a:rPr>
              <a:t> </a:t>
            </a:r>
            <a:r>
              <a:rPr kumimoji="0" sz="1200" b="0" i="1" u="none" strike="noStrike" kern="1200" cap="none" spc="0" normalizeH="0" baseline="0" noProof="0" dirty="0">
                <a:ln>
                  <a:noFill/>
                </a:ln>
                <a:solidFill>
                  <a:srgbClr val="034E6D"/>
                </a:solidFill>
                <a:effectLst/>
                <a:uLnTx/>
                <a:uFillTx/>
                <a:latin typeface="Calibri"/>
                <a:ea typeface="+mn-ea"/>
                <a:cs typeface="Calibri"/>
              </a:rPr>
              <a:t>utilities,</a:t>
            </a:r>
            <a:r>
              <a:rPr kumimoji="0" sz="1200" b="0" i="1" u="none" strike="noStrike" kern="1200" cap="none" spc="-20" normalizeH="0" baseline="0" noProof="0" dirty="0">
                <a:ln>
                  <a:noFill/>
                </a:ln>
                <a:solidFill>
                  <a:srgbClr val="034E6D"/>
                </a:solidFill>
                <a:effectLst/>
                <a:uLnTx/>
                <a:uFillTx/>
                <a:latin typeface="Calibri"/>
                <a:ea typeface="+mn-ea"/>
                <a:cs typeface="Calibri"/>
              </a:rPr>
              <a:t> </a:t>
            </a:r>
            <a:r>
              <a:rPr kumimoji="0" sz="1200" b="0" i="1" u="none" strike="noStrike" kern="1200" cap="none" spc="0" normalizeH="0" baseline="0" noProof="0" dirty="0">
                <a:ln>
                  <a:noFill/>
                </a:ln>
                <a:solidFill>
                  <a:srgbClr val="034E6D"/>
                </a:solidFill>
                <a:effectLst/>
                <a:uLnTx/>
                <a:uFillTx/>
                <a:latin typeface="Calibri"/>
                <a:ea typeface="+mn-ea"/>
                <a:cs typeface="Calibri"/>
              </a:rPr>
              <a:t>2019)</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6" name="object 6"/>
          <p:cNvGrpSpPr/>
          <p:nvPr/>
        </p:nvGrpSpPr>
        <p:grpSpPr>
          <a:xfrm>
            <a:off x="5541264" y="1470647"/>
            <a:ext cx="3746500" cy="1259205"/>
            <a:chOff x="5541264" y="1470647"/>
            <a:chExt cx="3746500" cy="1259205"/>
          </a:xfrm>
        </p:grpSpPr>
        <p:pic>
          <p:nvPicPr>
            <p:cNvPr id="7" name="object 7"/>
            <p:cNvPicPr/>
            <p:nvPr/>
          </p:nvPicPr>
          <p:blipFill>
            <a:blip r:embed="rId5" cstate="print"/>
            <a:stretch>
              <a:fillRect/>
            </a:stretch>
          </p:blipFill>
          <p:spPr>
            <a:xfrm>
              <a:off x="5541264" y="1470647"/>
              <a:ext cx="3744467" cy="1197876"/>
            </a:xfrm>
            <a:prstGeom prst="rect">
              <a:avLst/>
            </a:prstGeom>
          </p:spPr>
        </p:pic>
        <p:pic>
          <p:nvPicPr>
            <p:cNvPr id="8" name="object 8"/>
            <p:cNvPicPr/>
            <p:nvPr/>
          </p:nvPicPr>
          <p:blipFill>
            <a:blip r:embed="rId6" cstate="print"/>
            <a:stretch>
              <a:fillRect/>
            </a:stretch>
          </p:blipFill>
          <p:spPr>
            <a:xfrm>
              <a:off x="5591556" y="1484363"/>
              <a:ext cx="3695700" cy="1245120"/>
            </a:xfrm>
            <a:prstGeom prst="rect">
              <a:avLst/>
            </a:prstGeom>
          </p:spPr>
        </p:pic>
        <p:sp>
          <p:nvSpPr>
            <p:cNvPr id="9" name="object 9"/>
            <p:cNvSpPr/>
            <p:nvPr/>
          </p:nvSpPr>
          <p:spPr>
            <a:xfrm>
              <a:off x="5581650" y="1511046"/>
              <a:ext cx="3613785" cy="1066800"/>
            </a:xfrm>
            <a:custGeom>
              <a:avLst/>
              <a:gdLst/>
              <a:ahLst/>
              <a:cxnLst/>
              <a:rect l="l" t="t" r="r" b="b"/>
              <a:pathLst>
                <a:path w="3613784" h="1066800">
                  <a:moveTo>
                    <a:pt x="3515486" y="0"/>
                  </a:moveTo>
                  <a:lnTo>
                    <a:pt x="97916" y="0"/>
                  </a:lnTo>
                  <a:lnTo>
                    <a:pt x="59793" y="7691"/>
                  </a:lnTo>
                  <a:lnTo>
                    <a:pt x="28670" y="28670"/>
                  </a:lnTo>
                  <a:lnTo>
                    <a:pt x="7691" y="59793"/>
                  </a:lnTo>
                  <a:lnTo>
                    <a:pt x="0" y="97916"/>
                  </a:lnTo>
                  <a:lnTo>
                    <a:pt x="0" y="968882"/>
                  </a:lnTo>
                  <a:lnTo>
                    <a:pt x="7691" y="1007006"/>
                  </a:lnTo>
                  <a:lnTo>
                    <a:pt x="28670" y="1038129"/>
                  </a:lnTo>
                  <a:lnTo>
                    <a:pt x="59793" y="1059108"/>
                  </a:lnTo>
                  <a:lnTo>
                    <a:pt x="97916" y="1066800"/>
                  </a:lnTo>
                  <a:lnTo>
                    <a:pt x="3515486" y="1066800"/>
                  </a:lnTo>
                  <a:lnTo>
                    <a:pt x="3553610" y="1059108"/>
                  </a:lnTo>
                  <a:lnTo>
                    <a:pt x="3584733" y="1038129"/>
                  </a:lnTo>
                  <a:lnTo>
                    <a:pt x="3605712" y="1007006"/>
                  </a:lnTo>
                  <a:lnTo>
                    <a:pt x="3613404" y="968882"/>
                  </a:lnTo>
                  <a:lnTo>
                    <a:pt x="3613404" y="97916"/>
                  </a:lnTo>
                  <a:lnTo>
                    <a:pt x="3605712" y="59793"/>
                  </a:lnTo>
                  <a:lnTo>
                    <a:pt x="3584733" y="28670"/>
                  </a:lnTo>
                  <a:lnTo>
                    <a:pt x="3553610" y="7691"/>
                  </a:lnTo>
                  <a:lnTo>
                    <a:pt x="3515486" y="0"/>
                  </a:lnTo>
                  <a:close/>
                </a:path>
              </a:pathLst>
            </a:custGeom>
            <a:solidFill>
              <a:srgbClr val="B1E6F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5581650" y="1511046"/>
              <a:ext cx="3613785" cy="1066800"/>
            </a:xfrm>
            <a:custGeom>
              <a:avLst/>
              <a:gdLst/>
              <a:ahLst/>
              <a:cxnLst/>
              <a:rect l="l" t="t" r="r" b="b"/>
              <a:pathLst>
                <a:path w="3613784" h="1066800">
                  <a:moveTo>
                    <a:pt x="0" y="97916"/>
                  </a:moveTo>
                  <a:lnTo>
                    <a:pt x="7691" y="59793"/>
                  </a:lnTo>
                  <a:lnTo>
                    <a:pt x="28670" y="28670"/>
                  </a:lnTo>
                  <a:lnTo>
                    <a:pt x="59793" y="7691"/>
                  </a:lnTo>
                  <a:lnTo>
                    <a:pt x="97916" y="0"/>
                  </a:lnTo>
                  <a:lnTo>
                    <a:pt x="3515486" y="0"/>
                  </a:lnTo>
                  <a:lnTo>
                    <a:pt x="3553610" y="7691"/>
                  </a:lnTo>
                  <a:lnTo>
                    <a:pt x="3584733" y="28670"/>
                  </a:lnTo>
                  <a:lnTo>
                    <a:pt x="3605712" y="59793"/>
                  </a:lnTo>
                  <a:lnTo>
                    <a:pt x="3613404" y="97916"/>
                  </a:lnTo>
                  <a:lnTo>
                    <a:pt x="3613404" y="968882"/>
                  </a:lnTo>
                  <a:lnTo>
                    <a:pt x="3605712" y="1007006"/>
                  </a:lnTo>
                  <a:lnTo>
                    <a:pt x="3584733" y="1038129"/>
                  </a:lnTo>
                  <a:lnTo>
                    <a:pt x="3553610" y="1059108"/>
                  </a:lnTo>
                  <a:lnTo>
                    <a:pt x="3515486" y="1066800"/>
                  </a:lnTo>
                  <a:lnTo>
                    <a:pt x="97916" y="1066800"/>
                  </a:lnTo>
                  <a:lnTo>
                    <a:pt x="59793" y="1059108"/>
                  </a:lnTo>
                  <a:lnTo>
                    <a:pt x="28670" y="1038129"/>
                  </a:lnTo>
                  <a:lnTo>
                    <a:pt x="7691" y="1007006"/>
                  </a:lnTo>
                  <a:lnTo>
                    <a:pt x="0" y="968882"/>
                  </a:lnTo>
                  <a:lnTo>
                    <a:pt x="0" y="97916"/>
                  </a:lnTo>
                  <a:close/>
                </a:path>
              </a:pathLst>
            </a:custGeom>
            <a:ln w="28575">
              <a:solidFill>
                <a:srgbClr val="00506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object 11"/>
          <p:cNvSpPr txBox="1"/>
          <p:nvPr/>
        </p:nvSpPr>
        <p:spPr>
          <a:xfrm>
            <a:off x="5758941" y="1557655"/>
            <a:ext cx="3258820" cy="941069"/>
          </a:xfrm>
          <a:prstGeom prst="rect">
            <a:avLst/>
          </a:prstGeom>
        </p:spPr>
        <p:txBody>
          <a:bodyPr vert="horz" wrap="square" lIns="0" tIns="13335" rIns="0" bIns="0" rtlCol="0">
            <a:spAutoFit/>
          </a:bodyPr>
          <a:lstStyle/>
          <a:p>
            <a:pPr marL="12065" marR="5080" lvl="0" indent="0" algn="ctr" defTabSz="914400" rtl="0" eaLnBrk="1" fontAlgn="auto" latinLnBrk="0" hangingPunct="1">
              <a:lnSpc>
                <a:spcPct val="100000"/>
              </a:lnSpc>
              <a:spcBef>
                <a:spcPts val="105"/>
              </a:spcBef>
              <a:spcAft>
                <a:spcPts val="0"/>
              </a:spcAft>
              <a:buClrTx/>
              <a:buSzTx/>
              <a:buFontTx/>
              <a:buNone/>
              <a:tabLst/>
              <a:defRPr/>
            </a:pPr>
            <a:r>
              <a:rPr kumimoji="0" sz="2000" b="1" i="1" u="none" strike="noStrike" kern="1200" cap="none" spc="-10" normalizeH="0" baseline="0" noProof="0" dirty="0">
                <a:ln>
                  <a:noFill/>
                </a:ln>
                <a:solidFill>
                  <a:srgbClr val="00506F"/>
                </a:solidFill>
                <a:effectLst/>
                <a:uLnTx/>
                <a:uFillTx/>
                <a:latin typeface="Calibri"/>
                <a:ea typeface="+mn-ea"/>
                <a:cs typeface="Calibri"/>
              </a:rPr>
              <a:t>Significant</a:t>
            </a:r>
            <a:r>
              <a:rPr kumimoji="0" sz="2000" b="1" i="1" u="none" strike="noStrike" kern="1200" cap="none" spc="-55" normalizeH="0" baseline="0" noProof="0" dirty="0">
                <a:ln>
                  <a:noFill/>
                </a:ln>
                <a:solidFill>
                  <a:srgbClr val="00506F"/>
                </a:solidFill>
                <a:effectLst/>
                <a:uLnTx/>
                <a:uFillTx/>
                <a:latin typeface="Calibri"/>
                <a:ea typeface="+mn-ea"/>
                <a:cs typeface="Calibri"/>
              </a:rPr>
              <a:t> </a:t>
            </a:r>
            <a:r>
              <a:rPr kumimoji="0" sz="2000" b="1" i="1" u="none" strike="noStrike" kern="1200" cap="none" spc="-5" normalizeH="0" baseline="0" noProof="0" dirty="0">
                <a:ln>
                  <a:noFill/>
                </a:ln>
                <a:solidFill>
                  <a:srgbClr val="00506F"/>
                </a:solidFill>
                <a:effectLst/>
                <a:uLnTx/>
                <a:uFillTx/>
                <a:latin typeface="Calibri"/>
                <a:ea typeface="+mn-ea"/>
                <a:cs typeface="Calibri"/>
              </a:rPr>
              <a:t>GHG</a:t>
            </a:r>
            <a:r>
              <a:rPr kumimoji="0" sz="2000" b="1" i="1" u="none" strike="noStrike" kern="1200" cap="none" spc="-15" normalizeH="0" baseline="0" noProof="0" dirty="0">
                <a:ln>
                  <a:noFill/>
                </a:ln>
                <a:solidFill>
                  <a:srgbClr val="00506F"/>
                </a:solidFill>
                <a:effectLst/>
                <a:uLnTx/>
                <a:uFillTx/>
                <a:latin typeface="Calibri"/>
                <a:ea typeface="+mn-ea"/>
                <a:cs typeface="Calibri"/>
              </a:rPr>
              <a:t> </a:t>
            </a:r>
            <a:r>
              <a:rPr kumimoji="0" sz="2000" b="1" i="1" u="none" strike="noStrike" kern="1200" cap="none" spc="-5" normalizeH="0" baseline="0" noProof="0" dirty="0">
                <a:ln>
                  <a:noFill/>
                </a:ln>
                <a:solidFill>
                  <a:srgbClr val="00506F"/>
                </a:solidFill>
                <a:effectLst/>
                <a:uLnTx/>
                <a:uFillTx/>
                <a:latin typeface="Calibri"/>
                <a:ea typeface="+mn-ea"/>
                <a:cs typeface="Calibri"/>
              </a:rPr>
              <a:t>reductions</a:t>
            </a:r>
            <a:r>
              <a:rPr kumimoji="0" sz="2000" b="1" i="1" u="none" strike="noStrike" kern="1200" cap="none" spc="-55" normalizeH="0" baseline="0" noProof="0" dirty="0">
                <a:ln>
                  <a:noFill/>
                </a:ln>
                <a:solidFill>
                  <a:srgbClr val="00506F"/>
                </a:solidFill>
                <a:effectLst/>
                <a:uLnTx/>
                <a:uFillTx/>
                <a:latin typeface="Calibri"/>
                <a:ea typeface="+mn-ea"/>
                <a:cs typeface="Calibri"/>
              </a:rPr>
              <a:t> </a:t>
            </a:r>
            <a:r>
              <a:rPr kumimoji="0" sz="2000" b="1" i="1" u="none" strike="noStrike" kern="1200" cap="none" spc="-5" normalizeH="0" baseline="0" noProof="0" dirty="0">
                <a:ln>
                  <a:noFill/>
                </a:ln>
                <a:solidFill>
                  <a:srgbClr val="00506F"/>
                </a:solidFill>
                <a:effectLst/>
                <a:uLnTx/>
                <a:uFillTx/>
                <a:latin typeface="Calibri"/>
                <a:ea typeface="+mn-ea"/>
                <a:cs typeface="Calibri"/>
              </a:rPr>
              <a:t>can </a:t>
            </a:r>
            <a:r>
              <a:rPr kumimoji="0" sz="2000" b="1" i="1" u="none" strike="noStrike" kern="1200" cap="none" spc="-440" normalizeH="0" baseline="0" noProof="0" dirty="0">
                <a:ln>
                  <a:noFill/>
                </a:ln>
                <a:solidFill>
                  <a:srgbClr val="00506F"/>
                </a:solidFill>
                <a:effectLst/>
                <a:uLnTx/>
                <a:uFillTx/>
                <a:latin typeface="Calibri"/>
                <a:ea typeface="+mn-ea"/>
                <a:cs typeface="Calibri"/>
              </a:rPr>
              <a:t> </a:t>
            </a:r>
            <a:r>
              <a:rPr kumimoji="0" sz="2000" b="1" i="1" u="none" strike="noStrike" kern="1200" cap="none" spc="0" normalizeH="0" baseline="0" noProof="0" dirty="0">
                <a:ln>
                  <a:noFill/>
                </a:ln>
                <a:solidFill>
                  <a:srgbClr val="00506F"/>
                </a:solidFill>
                <a:effectLst/>
                <a:uLnTx/>
                <a:uFillTx/>
                <a:latin typeface="Calibri"/>
                <a:ea typeface="+mn-ea"/>
                <a:cs typeface="Calibri"/>
              </a:rPr>
              <a:t>be </a:t>
            </a:r>
            <a:r>
              <a:rPr kumimoji="0" sz="2000" b="1" i="1" u="none" strike="noStrike" kern="1200" cap="none" spc="-5" normalizeH="0" baseline="0" noProof="0" dirty="0">
                <a:ln>
                  <a:noFill/>
                </a:ln>
                <a:solidFill>
                  <a:srgbClr val="00506F"/>
                </a:solidFill>
                <a:effectLst/>
                <a:uLnTx/>
                <a:uFillTx/>
                <a:latin typeface="Calibri"/>
                <a:ea typeface="+mn-ea"/>
                <a:cs typeface="Calibri"/>
              </a:rPr>
              <a:t>achieved </a:t>
            </a:r>
            <a:r>
              <a:rPr kumimoji="0" sz="2000" b="1" i="1" u="none" strike="noStrike" kern="1200" cap="none" spc="0" normalizeH="0" baseline="0" noProof="0" dirty="0">
                <a:ln>
                  <a:noFill/>
                </a:ln>
                <a:solidFill>
                  <a:srgbClr val="00506F"/>
                </a:solidFill>
                <a:effectLst/>
                <a:uLnTx/>
                <a:uFillTx/>
                <a:latin typeface="Calibri"/>
                <a:ea typeface="+mn-ea"/>
                <a:cs typeface="Calibri"/>
              </a:rPr>
              <a:t>at </a:t>
            </a:r>
            <a:r>
              <a:rPr kumimoji="0" sz="2000" b="1" i="1" u="none" strike="noStrike" kern="1200" cap="none" spc="-5" normalizeH="0" baseline="0" noProof="0" dirty="0">
                <a:ln>
                  <a:noFill/>
                </a:ln>
                <a:solidFill>
                  <a:srgbClr val="00506F"/>
                </a:solidFill>
                <a:effectLst/>
                <a:uLnTx/>
                <a:uFillTx/>
                <a:latin typeface="Calibri"/>
                <a:ea typeface="+mn-ea"/>
                <a:cs typeface="Calibri"/>
              </a:rPr>
              <a:t>relatively low </a:t>
            </a:r>
            <a:r>
              <a:rPr kumimoji="0" sz="2000" b="1" i="1" u="none" strike="noStrike" kern="1200" cap="none" spc="0" normalizeH="0" baseline="0" noProof="0" dirty="0">
                <a:ln>
                  <a:noFill/>
                </a:ln>
                <a:solidFill>
                  <a:srgbClr val="00506F"/>
                </a:solidFill>
                <a:effectLst/>
                <a:uLnTx/>
                <a:uFillTx/>
                <a:latin typeface="Calibri"/>
                <a:ea typeface="+mn-ea"/>
                <a:cs typeface="Calibri"/>
              </a:rPr>
              <a:t> </a:t>
            </a:r>
            <a:r>
              <a:rPr kumimoji="0" sz="2000" b="1" i="1" u="none" strike="noStrike" kern="1200" cap="none" spc="-15" normalizeH="0" baseline="0" noProof="0" dirty="0">
                <a:ln>
                  <a:noFill/>
                </a:ln>
                <a:solidFill>
                  <a:srgbClr val="00506F"/>
                </a:solidFill>
                <a:effectLst/>
                <a:uLnTx/>
                <a:uFillTx/>
                <a:latin typeface="Calibri"/>
                <a:ea typeface="+mn-ea"/>
                <a:cs typeface="Calibri"/>
              </a:rPr>
              <a:t>cost</a:t>
            </a:r>
            <a:r>
              <a:rPr kumimoji="0" sz="2000" b="1" i="1" u="none" strike="noStrike" kern="1200" cap="none" spc="-25" normalizeH="0" baseline="0" noProof="0" dirty="0">
                <a:ln>
                  <a:noFill/>
                </a:ln>
                <a:solidFill>
                  <a:srgbClr val="00506F"/>
                </a:solidFill>
                <a:effectLst/>
                <a:uLnTx/>
                <a:uFillTx/>
                <a:latin typeface="Calibri"/>
                <a:ea typeface="+mn-ea"/>
                <a:cs typeface="Calibri"/>
              </a:rPr>
              <a:t> </a:t>
            </a:r>
            <a:r>
              <a:rPr kumimoji="0" sz="2000" b="1" i="1" u="none" strike="noStrike" kern="1200" cap="none" spc="0" normalizeH="0" baseline="0" noProof="0" dirty="0">
                <a:ln>
                  <a:noFill/>
                </a:ln>
                <a:solidFill>
                  <a:srgbClr val="00506F"/>
                </a:solidFill>
                <a:effectLst/>
                <a:uLnTx/>
                <a:uFillTx/>
                <a:latin typeface="Calibri"/>
                <a:ea typeface="+mn-ea"/>
                <a:cs typeface="Calibri"/>
              </a:rPr>
              <a:t>in</a:t>
            </a:r>
            <a:r>
              <a:rPr kumimoji="0" sz="2000" b="1" i="1" u="none" strike="noStrike" kern="1200" cap="none" spc="-10" normalizeH="0" baseline="0" noProof="0" dirty="0">
                <a:ln>
                  <a:noFill/>
                </a:ln>
                <a:solidFill>
                  <a:srgbClr val="00506F"/>
                </a:solidFill>
                <a:effectLst/>
                <a:uLnTx/>
                <a:uFillTx/>
                <a:latin typeface="Calibri"/>
                <a:ea typeface="+mn-ea"/>
                <a:cs typeface="Calibri"/>
              </a:rPr>
              <a:t> </a:t>
            </a:r>
            <a:r>
              <a:rPr kumimoji="0" sz="2000" b="1" i="1" u="none" strike="noStrike" kern="1200" cap="none" spc="0" normalizeH="0" baseline="0" noProof="0" dirty="0">
                <a:ln>
                  <a:noFill/>
                </a:ln>
                <a:solidFill>
                  <a:srgbClr val="00506F"/>
                </a:solidFill>
                <a:effectLst/>
                <a:uLnTx/>
                <a:uFillTx/>
                <a:latin typeface="Calibri"/>
                <a:ea typeface="+mn-ea"/>
                <a:cs typeface="Calibri"/>
              </a:rPr>
              <a:t>the</a:t>
            </a:r>
            <a:r>
              <a:rPr kumimoji="0" sz="2000" b="1" i="1" u="none" strike="noStrike" kern="1200" cap="none" spc="-25" normalizeH="0" baseline="0" noProof="0" dirty="0">
                <a:ln>
                  <a:noFill/>
                </a:ln>
                <a:solidFill>
                  <a:srgbClr val="00506F"/>
                </a:solidFill>
                <a:effectLst/>
                <a:uLnTx/>
                <a:uFillTx/>
                <a:latin typeface="Calibri"/>
                <a:ea typeface="+mn-ea"/>
                <a:cs typeface="Calibri"/>
              </a:rPr>
              <a:t> </a:t>
            </a:r>
            <a:r>
              <a:rPr kumimoji="0" sz="2000" b="1" i="1" u="none" strike="noStrike" kern="1200" cap="none" spc="-5" normalizeH="0" baseline="0" noProof="0" dirty="0">
                <a:ln>
                  <a:noFill/>
                </a:ln>
                <a:solidFill>
                  <a:srgbClr val="00506F"/>
                </a:solidFill>
                <a:effectLst/>
                <a:uLnTx/>
                <a:uFillTx/>
                <a:latin typeface="Calibri"/>
                <a:ea typeface="+mn-ea"/>
                <a:cs typeface="Calibri"/>
              </a:rPr>
              <a:t>Pacific</a:t>
            </a:r>
            <a:r>
              <a:rPr kumimoji="0" sz="2000" b="1" i="1" u="none" strike="noStrike" kern="1200" cap="none" spc="-25" normalizeH="0" baseline="0" noProof="0" dirty="0">
                <a:ln>
                  <a:noFill/>
                </a:ln>
                <a:solidFill>
                  <a:srgbClr val="00506F"/>
                </a:solidFill>
                <a:effectLst/>
                <a:uLnTx/>
                <a:uFillTx/>
                <a:latin typeface="Calibri"/>
                <a:ea typeface="+mn-ea"/>
                <a:cs typeface="Calibri"/>
              </a:rPr>
              <a:t> </a:t>
            </a:r>
            <a:r>
              <a:rPr kumimoji="0" sz="2000" b="1" i="1" u="none" strike="noStrike" kern="1200" cap="none" spc="-10" normalizeH="0" baseline="0" noProof="0" dirty="0">
                <a:ln>
                  <a:noFill/>
                </a:ln>
                <a:solidFill>
                  <a:srgbClr val="00506F"/>
                </a:solidFill>
                <a:effectLst/>
                <a:uLnTx/>
                <a:uFillTx/>
                <a:latin typeface="Calibri"/>
                <a:ea typeface="+mn-ea"/>
                <a:cs typeface="Calibri"/>
              </a:rPr>
              <a:t>Northwest</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12" name="object 12"/>
          <p:cNvSpPr txBox="1"/>
          <p:nvPr/>
        </p:nvSpPr>
        <p:spPr>
          <a:xfrm>
            <a:off x="77825" y="1106551"/>
            <a:ext cx="402907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700" b="0" i="0" u="none" strike="noStrike" kern="1200" cap="none" spc="0" normalizeH="0" baseline="1543" noProof="0" dirty="0">
                <a:ln>
                  <a:noFill/>
                </a:ln>
                <a:solidFill>
                  <a:srgbClr val="E85F30"/>
                </a:solidFill>
                <a:effectLst/>
                <a:uLnTx/>
                <a:uFillTx/>
                <a:latin typeface="Wingdings 2"/>
                <a:ea typeface="+mn-ea"/>
                <a:cs typeface="Wingdings 2"/>
              </a:rPr>
              <a:t></a:t>
            </a:r>
            <a:r>
              <a:rPr kumimoji="0" sz="2700" b="0" i="0" u="none" strike="noStrike" kern="1200" cap="none" spc="675" normalizeH="0" baseline="1543" noProof="0" dirty="0">
                <a:ln>
                  <a:noFill/>
                </a:ln>
                <a:solidFill>
                  <a:srgbClr val="E85F30"/>
                </a:solidFill>
                <a:effectLst/>
                <a:uLnTx/>
                <a:uFillTx/>
                <a:latin typeface="Times New Roman"/>
                <a:ea typeface="+mn-ea"/>
                <a:cs typeface="Times New Roman"/>
              </a:rPr>
              <a:t> </a:t>
            </a:r>
            <a:r>
              <a:rPr kumimoji="0" sz="1800" b="1" i="0" u="none" strike="noStrike" kern="1200" cap="none" spc="-10" normalizeH="0" baseline="0" noProof="0" dirty="0">
                <a:ln>
                  <a:noFill/>
                </a:ln>
                <a:solidFill>
                  <a:srgbClr val="034E6D"/>
                </a:solidFill>
                <a:effectLst/>
                <a:uLnTx/>
                <a:uFillTx/>
                <a:latin typeface="Arial"/>
                <a:ea typeface="+mn-ea"/>
                <a:cs typeface="Arial"/>
              </a:rPr>
              <a:t>Invest</a:t>
            </a:r>
            <a:r>
              <a:rPr kumimoji="0" sz="1800" b="1" i="0" u="none" strike="noStrike" kern="1200" cap="none" spc="25" normalizeH="0" baseline="0" noProof="0" dirty="0">
                <a:ln>
                  <a:noFill/>
                </a:ln>
                <a:solidFill>
                  <a:srgbClr val="034E6D"/>
                </a:solidFill>
                <a:effectLst/>
                <a:uLnTx/>
                <a:uFillTx/>
                <a:latin typeface="Arial"/>
                <a:ea typeface="+mn-ea"/>
                <a:cs typeface="Arial"/>
              </a:rPr>
              <a:t> </a:t>
            </a:r>
            <a:r>
              <a:rPr kumimoji="0" sz="1800" b="1" i="0" u="none" strike="noStrike" kern="1200" cap="none" spc="0" normalizeH="0" baseline="0" noProof="0" dirty="0">
                <a:ln>
                  <a:noFill/>
                </a:ln>
                <a:solidFill>
                  <a:srgbClr val="034E6D"/>
                </a:solidFill>
                <a:effectLst/>
                <a:uLnTx/>
                <a:uFillTx/>
                <a:latin typeface="Arial"/>
                <a:ea typeface="+mn-ea"/>
                <a:cs typeface="Arial"/>
              </a:rPr>
              <a:t>in</a:t>
            </a:r>
            <a:r>
              <a:rPr kumimoji="0" sz="1800" b="1" i="0" u="none" strike="noStrike" kern="1200" cap="none" spc="-10" normalizeH="0" baseline="0" noProof="0" dirty="0">
                <a:ln>
                  <a:noFill/>
                </a:ln>
                <a:solidFill>
                  <a:srgbClr val="034E6D"/>
                </a:solidFill>
                <a:effectLst/>
                <a:uLnTx/>
                <a:uFillTx/>
                <a:latin typeface="Arial"/>
                <a:ea typeface="+mn-ea"/>
                <a:cs typeface="Arial"/>
              </a:rPr>
              <a:t> </a:t>
            </a:r>
            <a:r>
              <a:rPr kumimoji="0" sz="1800" b="1" i="0" u="none" strike="noStrike" kern="1200" cap="none" spc="0" normalizeH="0" baseline="0" noProof="0" dirty="0">
                <a:ln>
                  <a:noFill/>
                </a:ln>
                <a:solidFill>
                  <a:srgbClr val="034E6D"/>
                </a:solidFill>
                <a:effectLst/>
                <a:uLnTx/>
                <a:uFillTx/>
                <a:latin typeface="Arial"/>
                <a:ea typeface="+mn-ea"/>
                <a:cs typeface="Arial"/>
              </a:rPr>
              <a:t>new</a:t>
            </a:r>
            <a:r>
              <a:rPr kumimoji="0" sz="1800" b="1" i="0" u="none" strike="noStrike" kern="1200" cap="none" spc="-20" normalizeH="0" baseline="0" noProof="0" dirty="0">
                <a:ln>
                  <a:noFill/>
                </a:ln>
                <a:solidFill>
                  <a:srgbClr val="034E6D"/>
                </a:solidFill>
                <a:effectLst/>
                <a:uLnTx/>
                <a:uFillTx/>
                <a:latin typeface="Arial"/>
                <a:ea typeface="+mn-ea"/>
                <a:cs typeface="Arial"/>
              </a:rPr>
              <a:t> </a:t>
            </a:r>
            <a:r>
              <a:rPr kumimoji="0" sz="1800" b="1" i="0" u="none" strike="noStrike" kern="1200" cap="none" spc="0" normalizeH="0" baseline="0" noProof="0" dirty="0">
                <a:ln>
                  <a:noFill/>
                </a:ln>
                <a:solidFill>
                  <a:srgbClr val="034E6D"/>
                </a:solidFill>
                <a:effectLst/>
                <a:uLnTx/>
                <a:uFillTx/>
                <a:latin typeface="Arial"/>
                <a:ea typeface="+mn-ea"/>
                <a:cs typeface="Arial"/>
              </a:rPr>
              <a:t>and </a:t>
            </a:r>
            <a:r>
              <a:rPr kumimoji="0" sz="1800" b="1" i="0" u="none" strike="noStrike" kern="1200" cap="none" spc="-5" normalizeH="0" baseline="0" noProof="0" dirty="0">
                <a:ln>
                  <a:noFill/>
                </a:ln>
                <a:solidFill>
                  <a:srgbClr val="034E6D"/>
                </a:solidFill>
                <a:effectLst/>
                <a:uLnTx/>
                <a:uFillTx/>
                <a:latin typeface="Arial"/>
                <a:ea typeface="+mn-ea"/>
                <a:cs typeface="Arial"/>
              </a:rPr>
              <a:t>existing</a:t>
            </a:r>
            <a:r>
              <a:rPr kumimoji="0" sz="1800" b="1" i="0" u="none" strike="noStrike" kern="1200" cap="none" spc="0" normalizeH="0" baseline="0" noProof="0" dirty="0">
                <a:ln>
                  <a:noFill/>
                </a:ln>
                <a:solidFill>
                  <a:srgbClr val="034E6D"/>
                </a:solidFill>
                <a:effectLst/>
                <a:uLnTx/>
                <a:uFillTx/>
                <a:latin typeface="Arial"/>
                <a:ea typeface="+mn-ea"/>
                <a:cs typeface="Arial"/>
              </a:rPr>
              <a:t> </a:t>
            </a:r>
            <a:r>
              <a:rPr kumimoji="0" sz="1800" b="1" i="1" u="sng" strike="noStrike" kern="1200" cap="none" spc="0" normalizeH="0" baseline="0" noProof="0" dirty="0">
                <a:ln>
                  <a:noFill/>
                </a:ln>
                <a:solidFill>
                  <a:srgbClr val="034E6D"/>
                </a:solidFill>
                <a:effectLst/>
                <a:uLnTx/>
                <a:uFill>
                  <a:solidFill>
                    <a:srgbClr val="034E6D"/>
                  </a:solidFill>
                </a:uFill>
                <a:latin typeface="Arial"/>
                <a:ea typeface="+mn-ea"/>
                <a:cs typeface="Arial"/>
              </a:rPr>
              <a:t>CLEAN</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13" name="object 13"/>
          <p:cNvSpPr txBox="1"/>
          <p:nvPr/>
        </p:nvSpPr>
        <p:spPr>
          <a:xfrm>
            <a:off x="397865" y="1263706"/>
            <a:ext cx="3906520" cy="2288540"/>
          </a:xfrm>
          <a:prstGeom prst="rect">
            <a:avLst/>
          </a:prstGeom>
        </p:spPr>
        <p:txBody>
          <a:bodyPr vert="horz" wrap="square" lIns="0" tIns="129539" rIns="0" bIns="0" rtlCol="0">
            <a:spAutoFit/>
          </a:bodyPr>
          <a:lstStyle/>
          <a:p>
            <a:pPr marL="12700" marR="0" lvl="0" indent="0" algn="l" defTabSz="914400" rtl="0" eaLnBrk="1" fontAlgn="auto" latinLnBrk="0" hangingPunct="1">
              <a:lnSpc>
                <a:spcPct val="100000"/>
              </a:lnSpc>
              <a:spcBef>
                <a:spcPts val="1019"/>
              </a:spcBef>
              <a:spcAft>
                <a:spcPts val="0"/>
              </a:spcAft>
              <a:buClrTx/>
              <a:buSzTx/>
              <a:buFontTx/>
              <a:buNone/>
              <a:tabLst/>
              <a:defRPr/>
            </a:pPr>
            <a:r>
              <a:rPr kumimoji="0" sz="1800" b="1" i="1" u="sng" strike="noStrike" kern="1200" cap="none" spc="0" normalizeH="0" baseline="0" noProof="0" dirty="0">
                <a:ln>
                  <a:noFill/>
                </a:ln>
                <a:solidFill>
                  <a:srgbClr val="034E6D"/>
                </a:solidFill>
                <a:effectLst/>
                <a:uLnTx/>
                <a:uFill>
                  <a:solidFill>
                    <a:srgbClr val="034E6D"/>
                  </a:solidFill>
                </a:uFill>
                <a:latin typeface="Arial"/>
                <a:ea typeface="+mn-ea"/>
                <a:cs typeface="Arial"/>
              </a:rPr>
              <a:t>ELECTRICITY</a:t>
            </a:r>
            <a:r>
              <a:rPr kumimoji="0" sz="1800" b="1" i="1" u="none" strike="noStrike" kern="1200" cap="none" spc="-30" normalizeH="0" baseline="0" noProof="0" dirty="0">
                <a:ln>
                  <a:noFill/>
                </a:ln>
                <a:solidFill>
                  <a:srgbClr val="034E6D"/>
                </a:solidFill>
                <a:effectLst/>
                <a:uLnTx/>
                <a:uFillTx/>
                <a:latin typeface="Arial"/>
                <a:ea typeface="+mn-ea"/>
                <a:cs typeface="Arial"/>
              </a:rPr>
              <a:t> </a:t>
            </a:r>
            <a:r>
              <a:rPr kumimoji="0" sz="1800" b="1" i="0" u="none" strike="noStrike" kern="1200" cap="none" spc="-5" normalizeH="0" baseline="0" noProof="0" dirty="0">
                <a:ln>
                  <a:noFill/>
                </a:ln>
                <a:solidFill>
                  <a:srgbClr val="034E6D"/>
                </a:solidFill>
                <a:effectLst/>
                <a:uLnTx/>
                <a:uFillTx/>
                <a:latin typeface="Arial"/>
                <a:ea typeface="+mn-ea"/>
                <a:cs typeface="Arial"/>
              </a:rPr>
              <a:t>generation</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332105" marR="54610" lvl="0" indent="-228600" algn="l" defTabSz="914400" rtl="0" eaLnBrk="1" fontAlgn="auto" latinLnBrk="0" hangingPunct="1">
              <a:lnSpc>
                <a:spcPct val="100000"/>
              </a:lnSpc>
              <a:spcBef>
                <a:spcPts val="815"/>
              </a:spcBef>
              <a:spcAft>
                <a:spcPts val="0"/>
              </a:spcAft>
              <a:buClr>
                <a:srgbClr val="E85F30"/>
              </a:buClr>
              <a:buSzTx/>
              <a:buFont typeface="Wingdings"/>
              <a:buChar char=""/>
              <a:tabLst>
                <a:tab pos="332740" algn="l"/>
              </a:tabLst>
              <a:defRPr/>
            </a:pPr>
            <a:r>
              <a:rPr kumimoji="0" sz="1600" b="0" i="0" u="none" strike="noStrike" kern="1200" cap="none" spc="-5" normalizeH="0" baseline="0" noProof="0" dirty="0">
                <a:ln>
                  <a:noFill/>
                </a:ln>
                <a:solidFill>
                  <a:srgbClr val="034E6D"/>
                </a:solidFill>
                <a:effectLst/>
                <a:uLnTx/>
                <a:uFillTx/>
                <a:latin typeface="Arial"/>
                <a:ea typeface="+mn-ea"/>
                <a:cs typeface="Arial"/>
              </a:rPr>
              <a:t>Wind</a:t>
            </a:r>
            <a:r>
              <a:rPr kumimoji="0" sz="1600" b="0" i="0" u="none" strike="noStrike" kern="1200" cap="none" spc="-1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and</a:t>
            </a:r>
            <a:r>
              <a:rPr kumimoji="0" sz="1600" b="0" i="0" u="none" strike="noStrike" kern="1200" cap="none" spc="-1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solar </a:t>
            </a:r>
            <a:r>
              <a:rPr kumimoji="0" sz="1600" b="0" i="0" u="none" strike="noStrike" kern="1200" cap="none" spc="-10" normalizeH="0" baseline="0" noProof="0" dirty="0">
                <a:ln>
                  <a:noFill/>
                </a:ln>
                <a:solidFill>
                  <a:srgbClr val="034E6D"/>
                </a:solidFill>
                <a:effectLst/>
                <a:uLnTx/>
                <a:uFillTx/>
                <a:latin typeface="Arial"/>
                <a:ea typeface="+mn-ea"/>
                <a:cs typeface="Arial"/>
              </a:rPr>
              <a:t>power</a:t>
            </a:r>
            <a:r>
              <a:rPr kumimoji="0" sz="1600" b="0" i="0" u="none" strike="noStrike" kern="1200" cap="none" spc="1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are</a:t>
            </a:r>
            <a:r>
              <a:rPr kumimoji="0" sz="1600" b="0" i="0" u="none" strike="noStrike" kern="1200" cap="none" spc="2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low-cost</a:t>
            </a:r>
            <a:r>
              <a:rPr kumimoji="0" sz="1600" b="0" i="0" u="none" strike="noStrike" kern="1200" cap="none" spc="5"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and </a:t>
            </a:r>
            <a:r>
              <a:rPr kumimoji="0" sz="1600" b="0" i="0" u="none" strike="noStrike" kern="1200" cap="none" spc="-43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abundant</a:t>
            </a:r>
            <a:r>
              <a:rPr kumimoji="0" sz="1600" b="0" i="0" u="none" strike="noStrike" kern="1200" cap="none" spc="5"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in</a:t>
            </a:r>
            <a:r>
              <a:rPr kumimoji="0" sz="1600" b="0" i="0" u="none" strike="noStrike" kern="1200" cap="none" spc="-15"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most</a:t>
            </a:r>
            <a:r>
              <a:rPr kumimoji="0" sz="1600" b="0" i="0" u="none" strike="noStrike" kern="1200" cap="none" spc="1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places</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332740" marR="0" lvl="0" indent="-229235" algn="l" defTabSz="914400" rtl="0" eaLnBrk="1" fontAlgn="auto" latinLnBrk="0" hangingPunct="1">
              <a:lnSpc>
                <a:spcPct val="100000"/>
              </a:lnSpc>
              <a:spcBef>
                <a:spcPts val="790"/>
              </a:spcBef>
              <a:spcAft>
                <a:spcPts val="0"/>
              </a:spcAft>
              <a:buClr>
                <a:srgbClr val="E85F30"/>
              </a:buClr>
              <a:buSzTx/>
              <a:buFont typeface="Wingdings"/>
              <a:buChar char=""/>
              <a:tabLst>
                <a:tab pos="332740" algn="l"/>
              </a:tabLst>
              <a:defRPr/>
            </a:pPr>
            <a:r>
              <a:rPr kumimoji="0" sz="1600" b="0" i="0" u="none" strike="noStrike" kern="1200" cap="none" spc="-5" normalizeH="0" baseline="0" noProof="0" dirty="0">
                <a:ln>
                  <a:noFill/>
                </a:ln>
                <a:solidFill>
                  <a:srgbClr val="034E6D"/>
                </a:solidFill>
                <a:effectLst/>
                <a:uLnTx/>
                <a:uFillTx/>
                <a:latin typeface="Arial"/>
                <a:ea typeface="+mn-ea"/>
                <a:cs typeface="Arial"/>
              </a:rPr>
              <a:t>Coal</a:t>
            </a:r>
            <a:r>
              <a:rPr kumimoji="0" sz="1600" b="0" i="0" u="none" strike="noStrike" kern="1200" cap="none" spc="-15"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replaced</a:t>
            </a:r>
            <a:r>
              <a:rPr kumimoji="0" sz="1600" b="0" i="0" u="none" strike="noStrike" kern="1200" cap="none" spc="-10" normalizeH="0" baseline="0" noProof="0" dirty="0">
                <a:ln>
                  <a:noFill/>
                </a:ln>
                <a:solidFill>
                  <a:srgbClr val="034E6D"/>
                </a:solidFill>
                <a:effectLst/>
                <a:uLnTx/>
                <a:uFillTx/>
                <a:latin typeface="Arial"/>
                <a:ea typeface="+mn-ea"/>
                <a:cs typeface="Arial"/>
              </a:rPr>
              <a:t> with</a:t>
            </a:r>
            <a:r>
              <a:rPr kumimoji="0" sz="1600" b="0" i="0" u="none" strike="noStrike" kern="1200" cap="none" spc="1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renewables</a:t>
            </a:r>
            <a:r>
              <a:rPr kumimoji="0" sz="1600" b="0" i="0" u="none" strike="noStrike" kern="1200" cap="none" spc="1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and gas</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332740" marR="0" lvl="0" indent="-229235" algn="l" defTabSz="914400" rtl="0" eaLnBrk="1" fontAlgn="auto" latinLnBrk="0" hangingPunct="1">
              <a:lnSpc>
                <a:spcPct val="100000"/>
              </a:lnSpc>
              <a:spcBef>
                <a:spcPts val="805"/>
              </a:spcBef>
              <a:spcAft>
                <a:spcPts val="0"/>
              </a:spcAft>
              <a:buClr>
                <a:srgbClr val="E85F30"/>
              </a:buClr>
              <a:buSzTx/>
              <a:buFont typeface="Wingdings"/>
              <a:buChar char=""/>
              <a:tabLst>
                <a:tab pos="332740" algn="l"/>
              </a:tabLst>
              <a:defRPr/>
            </a:pPr>
            <a:r>
              <a:rPr kumimoji="0" sz="1600" b="0" i="0" u="none" strike="noStrike" kern="1200" cap="none" spc="-5" normalizeH="0" baseline="0" noProof="0" dirty="0">
                <a:ln>
                  <a:noFill/>
                </a:ln>
                <a:solidFill>
                  <a:srgbClr val="034E6D"/>
                </a:solidFill>
                <a:effectLst/>
                <a:uLnTx/>
                <a:uFillTx/>
                <a:latin typeface="Arial"/>
                <a:ea typeface="+mn-ea"/>
                <a:cs typeface="Arial"/>
              </a:rPr>
              <a:t>Retain</a:t>
            </a:r>
            <a:r>
              <a:rPr kumimoji="0" sz="1600" b="0" i="0" u="none" strike="noStrike" kern="1200" cap="none" spc="-1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existing</a:t>
            </a:r>
            <a:r>
              <a:rPr kumimoji="0" sz="1600" b="0" i="0" u="none" strike="noStrike" kern="1200" cap="none" spc="-15" normalizeH="0" baseline="0" noProof="0" dirty="0">
                <a:ln>
                  <a:noFill/>
                </a:ln>
                <a:solidFill>
                  <a:srgbClr val="034E6D"/>
                </a:solidFill>
                <a:effectLst/>
                <a:uLnTx/>
                <a:uFillTx/>
                <a:latin typeface="Arial"/>
                <a:ea typeface="+mn-ea"/>
                <a:cs typeface="Arial"/>
              </a:rPr>
              <a:t> </a:t>
            </a:r>
            <a:r>
              <a:rPr kumimoji="0" sz="1600" b="1" i="1" u="sng" strike="noStrike" kern="1200" cap="none" spc="-5" normalizeH="0" baseline="0" noProof="0" dirty="0">
                <a:ln>
                  <a:noFill/>
                </a:ln>
                <a:solidFill>
                  <a:srgbClr val="034E6D"/>
                </a:solidFill>
                <a:effectLst/>
                <a:uLnTx/>
                <a:uFill>
                  <a:solidFill>
                    <a:srgbClr val="034E6D"/>
                  </a:solidFill>
                </a:uFill>
                <a:latin typeface="Arial"/>
                <a:ea typeface="+mn-ea"/>
                <a:cs typeface="Arial"/>
              </a:rPr>
              <a:t>NUCLEAR</a:t>
            </a:r>
            <a:r>
              <a:rPr kumimoji="0" sz="1600" b="1" i="1" u="none" strike="noStrike" kern="1200" cap="none" spc="-15"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and </a:t>
            </a:r>
            <a:r>
              <a:rPr kumimoji="0" sz="1600" b="1" i="1" u="sng" strike="noStrike" kern="1200" cap="none" spc="-5" normalizeH="0" baseline="0" noProof="0" dirty="0">
                <a:ln>
                  <a:noFill/>
                </a:ln>
                <a:solidFill>
                  <a:srgbClr val="034E6D"/>
                </a:solidFill>
                <a:effectLst/>
                <a:uLnTx/>
                <a:uFill>
                  <a:solidFill>
                    <a:srgbClr val="034E6D"/>
                  </a:solidFill>
                </a:uFill>
                <a:latin typeface="Arial"/>
                <a:ea typeface="+mn-ea"/>
                <a:cs typeface="Arial"/>
              </a:rPr>
              <a:t>HYDRO</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332740" marR="0" lvl="0" indent="-229235" algn="l" defTabSz="914400" rtl="0" eaLnBrk="1" fontAlgn="auto" latinLnBrk="0" hangingPunct="1">
              <a:lnSpc>
                <a:spcPct val="100000"/>
              </a:lnSpc>
              <a:spcBef>
                <a:spcPts val="805"/>
              </a:spcBef>
              <a:spcAft>
                <a:spcPts val="0"/>
              </a:spcAft>
              <a:buClr>
                <a:srgbClr val="E85F30"/>
              </a:buClr>
              <a:buSzTx/>
              <a:buFont typeface="Wingdings"/>
              <a:buChar char=""/>
              <a:tabLst>
                <a:tab pos="332740" algn="l"/>
              </a:tabLst>
              <a:defRPr/>
            </a:pPr>
            <a:r>
              <a:rPr kumimoji="0" sz="1600" b="0" i="0" u="none" strike="noStrike" kern="1200" cap="none" spc="-5" normalizeH="0" baseline="0" noProof="0" dirty="0">
                <a:ln>
                  <a:noFill/>
                </a:ln>
                <a:solidFill>
                  <a:srgbClr val="034E6D"/>
                </a:solidFill>
                <a:effectLst/>
                <a:uLnTx/>
                <a:uFillTx/>
                <a:latin typeface="Arial"/>
                <a:ea typeface="+mn-ea"/>
                <a:cs typeface="Arial"/>
              </a:rPr>
              <a:t>Requires</a:t>
            </a:r>
            <a:r>
              <a:rPr kumimoji="0" sz="1600" b="0" i="0" u="none" strike="noStrike" kern="1200" cap="none" spc="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significant</a:t>
            </a:r>
            <a:r>
              <a:rPr kumimoji="0" sz="1600" b="0" i="0" u="none" strike="noStrike" kern="1200" cap="none" spc="-25"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buildout of</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332105" marR="0" lvl="0" indent="0" algn="l" defTabSz="914400" rtl="0" eaLnBrk="1" fontAlgn="auto" latinLnBrk="0" hangingPunct="1">
              <a:lnSpc>
                <a:spcPct val="100000"/>
              </a:lnSpc>
              <a:spcBef>
                <a:spcPts val="5"/>
              </a:spcBef>
              <a:spcAft>
                <a:spcPts val="0"/>
              </a:spcAft>
              <a:buClrTx/>
              <a:buSzTx/>
              <a:buFontTx/>
              <a:buNone/>
              <a:tabLst/>
              <a:defRPr/>
            </a:pPr>
            <a:r>
              <a:rPr kumimoji="0" sz="1600" b="1" i="1" u="sng" strike="noStrike" kern="1200" cap="none" spc="-5" normalizeH="0" baseline="0" noProof="0" dirty="0">
                <a:ln>
                  <a:noFill/>
                </a:ln>
                <a:solidFill>
                  <a:srgbClr val="034E6D"/>
                </a:solidFill>
                <a:effectLst/>
                <a:uLnTx/>
                <a:uFill>
                  <a:solidFill>
                    <a:srgbClr val="034E6D"/>
                  </a:solidFill>
                </a:uFill>
                <a:latin typeface="Arial"/>
                <a:ea typeface="+mn-ea"/>
                <a:cs typeface="Arial"/>
              </a:rPr>
              <a:t>TRANSMISSION</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pic>
        <p:nvPicPr>
          <p:cNvPr id="14" name="object 14"/>
          <p:cNvPicPr/>
          <p:nvPr/>
        </p:nvPicPr>
        <p:blipFill>
          <a:blip r:embed="rId7" cstate="print"/>
          <a:stretch>
            <a:fillRect/>
          </a:stretch>
        </p:blipFill>
        <p:spPr>
          <a:xfrm>
            <a:off x="1897379" y="4933188"/>
            <a:ext cx="2051304" cy="1540764"/>
          </a:xfrm>
          <a:prstGeom prst="rect">
            <a:avLst/>
          </a:prstGeom>
        </p:spPr>
      </p:pic>
      <p:sp>
        <p:nvSpPr>
          <p:cNvPr id="15" name="object 15"/>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sz="1200" b="1" i="0" u="none" strike="noStrike" kern="1200" cap="none" spc="-5" normalizeH="0" baseline="0" noProof="0" dirty="0">
                <a:ln>
                  <a:noFill/>
                </a:ln>
                <a:solidFill>
                  <a:srgbClr val="034E6D"/>
                </a:solidFill>
                <a:effectLst/>
                <a:uLnTx/>
                <a:uFillTx/>
                <a:latin typeface="Arial"/>
                <a:ea typeface="+mn-ea"/>
                <a:cs typeface="Arial"/>
              </a:rPr>
              <a:pPr marL="38100" marR="0" lvl="0" indent="0" algn="l" defTabSz="914400" rtl="0" eaLnBrk="1" fontAlgn="auto" latinLnBrk="0" hangingPunct="1">
                <a:lnSpc>
                  <a:spcPts val="1425"/>
                </a:lnSpc>
                <a:spcBef>
                  <a:spcPts val="0"/>
                </a:spcBef>
                <a:spcAft>
                  <a:spcPts val="0"/>
                </a:spcAft>
                <a:buClrTx/>
                <a:buSzTx/>
                <a:buFontTx/>
                <a:buNone/>
                <a:tabLst/>
                <a:defRPr/>
              </a:pPr>
              <a:t>11</a:t>
            </a:fld>
            <a:endParaRPr kumimoji="0" sz="1200" b="1" i="0" u="none" strike="noStrike" kern="1200" cap="none" spc="-5" normalizeH="0" baseline="0" noProof="0" dirty="0">
              <a:ln>
                <a:noFill/>
              </a:ln>
              <a:solidFill>
                <a:srgbClr val="034E6D"/>
              </a:solidFill>
              <a:effectLst/>
              <a:uLnTx/>
              <a:uFillTx/>
              <a:latin typeface="Arial"/>
              <a:ea typeface="+mn-ea"/>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558165" marR="5080">
              <a:lnSpc>
                <a:spcPct val="100000"/>
              </a:lnSpc>
              <a:spcBef>
                <a:spcPts val="100"/>
              </a:spcBef>
            </a:pPr>
            <a:r>
              <a:rPr dirty="0"/>
              <a:t>Maintaining </a:t>
            </a:r>
            <a:r>
              <a:rPr spc="5" dirty="0"/>
              <a:t>reliable </a:t>
            </a:r>
            <a:r>
              <a:rPr spc="-5" dirty="0"/>
              <a:t>and </a:t>
            </a:r>
            <a:r>
              <a:rPr spc="5" dirty="0"/>
              <a:t>affordable </a:t>
            </a:r>
            <a:r>
              <a:rPr spc="-5" dirty="0"/>
              <a:t>electricity </a:t>
            </a:r>
            <a:r>
              <a:rPr dirty="0"/>
              <a:t>will </a:t>
            </a:r>
            <a:r>
              <a:rPr spc="5" dirty="0"/>
              <a:t>require </a:t>
            </a:r>
            <a:r>
              <a:rPr spc="-790" dirty="0"/>
              <a:t> </a:t>
            </a:r>
            <a:r>
              <a:rPr spc="-5" dirty="0"/>
              <a:t>continuing</a:t>
            </a:r>
            <a:r>
              <a:rPr spc="5" dirty="0"/>
              <a:t> </a:t>
            </a:r>
            <a:r>
              <a:rPr dirty="0"/>
              <a:t>to</a:t>
            </a:r>
            <a:r>
              <a:rPr spc="-15" dirty="0"/>
              <a:t> </a:t>
            </a:r>
            <a:r>
              <a:rPr spc="-25" dirty="0"/>
              <a:t>invest</a:t>
            </a:r>
            <a:r>
              <a:rPr spc="-10" dirty="0"/>
              <a:t> </a:t>
            </a:r>
            <a:r>
              <a:rPr dirty="0"/>
              <a:t>in</a:t>
            </a:r>
            <a:r>
              <a:rPr spc="-5" dirty="0"/>
              <a:t> </a:t>
            </a:r>
            <a:r>
              <a:rPr spc="-10" dirty="0"/>
              <a:t>fossil</a:t>
            </a:r>
            <a:r>
              <a:rPr spc="5" dirty="0"/>
              <a:t> </a:t>
            </a:r>
            <a:r>
              <a:rPr spc="-5" dirty="0"/>
              <a:t>fuel</a:t>
            </a:r>
            <a:r>
              <a:rPr dirty="0"/>
              <a:t> </a:t>
            </a:r>
            <a:r>
              <a:rPr spc="5" dirty="0"/>
              <a:t>infrastructure</a:t>
            </a:r>
          </a:p>
        </p:txBody>
      </p:sp>
      <p:sp>
        <p:nvSpPr>
          <p:cNvPr id="3" name="object 3"/>
          <p:cNvSpPr txBox="1"/>
          <p:nvPr/>
        </p:nvSpPr>
        <p:spPr>
          <a:xfrm>
            <a:off x="404571" y="1098041"/>
            <a:ext cx="5462270" cy="5265420"/>
          </a:xfrm>
          <a:prstGeom prst="rect">
            <a:avLst/>
          </a:prstGeom>
        </p:spPr>
        <p:txBody>
          <a:bodyPr vert="horz" wrap="square" lIns="0" tIns="12700" rIns="0" bIns="0" rtlCol="0">
            <a:spAutoFit/>
          </a:bodyPr>
          <a:lstStyle/>
          <a:p>
            <a:pPr marL="332105" marR="55244" lvl="0" indent="-320040" algn="l" defTabSz="914400" rtl="0" eaLnBrk="1" fontAlgn="auto" latinLnBrk="0" hangingPunct="1">
              <a:lnSpc>
                <a:spcPct val="100000"/>
              </a:lnSpc>
              <a:spcBef>
                <a:spcPts val="100"/>
              </a:spcBef>
              <a:spcAft>
                <a:spcPts val="0"/>
              </a:spcAft>
              <a:buClrTx/>
              <a:buSzTx/>
              <a:buFontTx/>
              <a:buNone/>
              <a:tabLst/>
              <a:defRPr/>
            </a:pPr>
            <a:r>
              <a:rPr kumimoji="0" sz="2700" b="0" i="0" u="none" strike="noStrike" kern="1200" cap="none" spc="0" normalizeH="0" baseline="1543" noProof="0" dirty="0">
                <a:ln>
                  <a:noFill/>
                </a:ln>
                <a:solidFill>
                  <a:srgbClr val="E85F30"/>
                </a:solidFill>
                <a:effectLst/>
                <a:uLnTx/>
                <a:uFillTx/>
                <a:latin typeface="Wingdings 2"/>
                <a:ea typeface="+mn-ea"/>
                <a:cs typeface="Wingdings 2"/>
              </a:rPr>
              <a:t></a:t>
            </a:r>
            <a:r>
              <a:rPr kumimoji="0" sz="2700" b="0" i="0" u="none" strike="noStrike" kern="1200" cap="none" spc="7" normalizeH="0" baseline="1543" noProof="0" dirty="0">
                <a:ln>
                  <a:noFill/>
                </a:ln>
                <a:solidFill>
                  <a:srgbClr val="E85F30"/>
                </a:solidFill>
                <a:effectLst/>
                <a:uLnTx/>
                <a:uFillTx/>
                <a:latin typeface="Times New Roman"/>
                <a:ea typeface="+mn-ea"/>
                <a:cs typeface="Times New Roman"/>
              </a:rPr>
              <a:t> </a:t>
            </a:r>
            <a:r>
              <a:rPr kumimoji="0" sz="1800" b="1" i="1" u="sng" strike="noStrike" kern="1200" cap="none" spc="-5" normalizeH="0" baseline="0" noProof="0" dirty="0">
                <a:ln>
                  <a:noFill/>
                </a:ln>
                <a:solidFill>
                  <a:srgbClr val="034E6D"/>
                </a:solidFill>
                <a:effectLst/>
                <a:uLnTx/>
                <a:uFill>
                  <a:solidFill>
                    <a:srgbClr val="034E6D"/>
                  </a:solidFill>
                </a:uFill>
                <a:latin typeface="Arial"/>
                <a:ea typeface="+mn-ea"/>
                <a:cs typeface="Arial"/>
              </a:rPr>
              <a:t>RESOURCE ADEQUACY</a:t>
            </a:r>
            <a:r>
              <a:rPr kumimoji="0" sz="1800" b="1" i="1" u="none" strike="noStrike" kern="1200" cap="none" spc="-5" normalizeH="0" baseline="0" noProof="0" dirty="0">
                <a:ln>
                  <a:noFill/>
                </a:ln>
                <a:solidFill>
                  <a:srgbClr val="034E6D"/>
                </a:solidFill>
                <a:effectLst/>
                <a:uLnTx/>
                <a:uFillTx/>
                <a:latin typeface="Arial"/>
                <a:ea typeface="+mn-ea"/>
                <a:cs typeface="Arial"/>
              </a:rPr>
              <a:t> </a:t>
            </a:r>
            <a:r>
              <a:rPr kumimoji="0" sz="1800" b="1" i="0" u="none" strike="noStrike" kern="1200" cap="none" spc="10" normalizeH="0" baseline="0" noProof="0" dirty="0">
                <a:ln>
                  <a:noFill/>
                </a:ln>
                <a:solidFill>
                  <a:srgbClr val="034E6D"/>
                </a:solidFill>
                <a:effectLst/>
                <a:uLnTx/>
                <a:uFillTx/>
                <a:latin typeface="Arial"/>
                <a:ea typeface="+mn-ea"/>
                <a:cs typeface="Arial"/>
              </a:rPr>
              <a:t>will </a:t>
            </a:r>
            <a:r>
              <a:rPr kumimoji="0" sz="1800" b="1" i="0" u="none" strike="noStrike" kern="1200" cap="none" spc="0" normalizeH="0" baseline="0" noProof="0" dirty="0">
                <a:ln>
                  <a:noFill/>
                </a:ln>
                <a:solidFill>
                  <a:srgbClr val="034E6D"/>
                </a:solidFill>
                <a:effectLst/>
                <a:uLnTx/>
                <a:uFillTx/>
                <a:latin typeface="Arial"/>
                <a:ea typeface="+mn-ea"/>
                <a:cs typeface="Arial"/>
              </a:rPr>
              <a:t>be </a:t>
            </a:r>
            <a:r>
              <a:rPr kumimoji="0" sz="1800" b="1" i="0" u="none" strike="noStrike" kern="1200" cap="none" spc="-5" normalizeH="0" baseline="0" noProof="0" dirty="0">
                <a:ln>
                  <a:noFill/>
                </a:ln>
                <a:solidFill>
                  <a:srgbClr val="034E6D"/>
                </a:solidFill>
                <a:effectLst/>
                <a:uLnTx/>
                <a:uFillTx/>
                <a:latin typeface="Arial"/>
                <a:ea typeface="+mn-ea"/>
                <a:cs typeface="Arial"/>
              </a:rPr>
              <a:t>a </a:t>
            </a:r>
            <a:r>
              <a:rPr kumimoji="0" sz="1800" b="1" i="0" u="none" strike="noStrike" kern="1200" cap="none" spc="0" normalizeH="0" baseline="0" noProof="0" dirty="0">
                <a:ln>
                  <a:noFill/>
                </a:ln>
                <a:solidFill>
                  <a:srgbClr val="034E6D"/>
                </a:solidFill>
                <a:effectLst/>
                <a:uLnTx/>
                <a:uFillTx/>
                <a:latin typeface="Arial"/>
                <a:ea typeface="+mn-ea"/>
                <a:cs typeface="Arial"/>
              </a:rPr>
              <a:t>significant </a:t>
            </a:r>
            <a:r>
              <a:rPr kumimoji="0" sz="1800" b="1" i="0" u="none" strike="noStrike" kern="1200" cap="none" spc="5" normalizeH="0" baseline="0" noProof="0" dirty="0">
                <a:ln>
                  <a:noFill/>
                </a:ln>
                <a:solidFill>
                  <a:srgbClr val="034E6D"/>
                </a:solidFill>
                <a:effectLst/>
                <a:uLnTx/>
                <a:uFillTx/>
                <a:latin typeface="Arial"/>
                <a:ea typeface="+mn-ea"/>
                <a:cs typeface="Arial"/>
              </a:rPr>
              <a:t> </a:t>
            </a:r>
            <a:r>
              <a:rPr kumimoji="0" sz="1800" b="1" i="0" u="none" strike="noStrike" kern="1200" cap="none" spc="0" normalizeH="0" baseline="0" noProof="0" dirty="0">
                <a:ln>
                  <a:noFill/>
                </a:ln>
                <a:solidFill>
                  <a:srgbClr val="034E6D"/>
                </a:solidFill>
                <a:effectLst/>
                <a:uLnTx/>
                <a:uFillTx/>
                <a:latin typeface="Arial"/>
                <a:ea typeface="+mn-ea"/>
                <a:cs typeface="Arial"/>
              </a:rPr>
              <a:t>challenge </a:t>
            </a:r>
            <a:r>
              <a:rPr kumimoji="0" sz="1800" b="1" i="0" u="none" strike="noStrike" kern="1200" cap="none" spc="-5" normalizeH="0" baseline="0" noProof="0" dirty="0">
                <a:ln>
                  <a:noFill/>
                </a:ln>
                <a:solidFill>
                  <a:srgbClr val="034E6D"/>
                </a:solidFill>
                <a:effectLst/>
                <a:uLnTx/>
                <a:uFillTx/>
                <a:latin typeface="Arial"/>
                <a:ea typeface="+mn-ea"/>
                <a:cs typeface="Arial"/>
              </a:rPr>
              <a:t>as coal </a:t>
            </a:r>
            <a:r>
              <a:rPr kumimoji="0" sz="1800" b="1" i="0" u="none" strike="noStrike" kern="1200" cap="none" spc="0" normalizeH="0" baseline="0" noProof="0" dirty="0">
                <a:ln>
                  <a:noFill/>
                </a:ln>
                <a:solidFill>
                  <a:srgbClr val="034E6D"/>
                </a:solidFill>
                <a:effectLst/>
                <a:uLnTx/>
                <a:uFillTx/>
                <a:latin typeface="Arial"/>
                <a:ea typeface="+mn-ea"/>
                <a:cs typeface="Arial"/>
              </a:rPr>
              <a:t>is </a:t>
            </a:r>
            <a:r>
              <a:rPr kumimoji="0" sz="1800" b="1" i="0" u="none" strike="noStrike" kern="1200" cap="none" spc="-5" normalizeH="0" baseline="0" noProof="0" dirty="0">
                <a:ln>
                  <a:noFill/>
                </a:ln>
                <a:solidFill>
                  <a:srgbClr val="034E6D"/>
                </a:solidFill>
                <a:effectLst/>
                <a:uLnTx/>
                <a:uFillTx/>
                <a:latin typeface="Arial"/>
                <a:ea typeface="+mn-ea"/>
                <a:cs typeface="Arial"/>
              </a:rPr>
              <a:t>retired and more </a:t>
            </a:r>
            <a:r>
              <a:rPr kumimoji="0" sz="1800" b="1" i="0" u="none" strike="noStrike" kern="1200" cap="none" spc="5" normalizeH="0" baseline="0" noProof="0" dirty="0">
                <a:ln>
                  <a:noFill/>
                </a:ln>
                <a:solidFill>
                  <a:srgbClr val="034E6D"/>
                </a:solidFill>
                <a:effectLst/>
                <a:uLnTx/>
                <a:uFillTx/>
                <a:latin typeface="Arial"/>
                <a:ea typeface="+mn-ea"/>
                <a:cs typeface="Arial"/>
              </a:rPr>
              <a:t>wind </a:t>
            </a:r>
            <a:r>
              <a:rPr kumimoji="0" sz="1800" b="1" i="0" u="none" strike="noStrike" kern="1200" cap="none" spc="-5" normalizeH="0" baseline="0" noProof="0" dirty="0">
                <a:ln>
                  <a:noFill/>
                </a:ln>
                <a:solidFill>
                  <a:srgbClr val="034E6D"/>
                </a:solidFill>
                <a:effectLst/>
                <a:uLnTx/>
                <a:uFillTx/>
                <a:latin typeface="Arial"/>
                <a:ea typeface="+mn-ea"/>
                <a:cs typeface="Arial"/>
              </a:rPr>
              <a:t>and </a:t>
            </a:r>
            <a:r>
              <a:rPr kumimoji="0" sz="1800" b="1" i="0" u="none" strike="noStrike" kern="1200" cap="none" spc="-495" normalizeH="0" baseline="0" noProof="0" dirty="0">
                <a:ln>
                  <a:noFill/>
                </a:ln>
                <a:solidFill>
                  <a:srgbClr val="034E6D"/>
                </a:solidFill>
                <a:effectLst/>
                <a:uLnTx/>
                <a:uFillTx/>
                <a:latin typeface="Arial"/>
                <a:ea typeface="+mn-ea"/>
                <a:cs typeface="Arial"/>
              </a:rPr>
              <a:t> </a:t>
            </a:r>
            <a:r>
              <a:rPr kumimoji="0" sz="1800" b="1" i="0" u="none" strike="noStrike" kern="1200" cap="none" spc="-5" normalizeH="0" baseline="0" noProof="0" dirty="0">
                <a:ln>
                  <a:noFill/>
                </a:ln>
                <a:solidFill>
                  <a:srgbClr val="034E6D"/>
                </a:solidFill>
                <a:effectLst/>
                <a:uLnTx/>
                <a:uFillTx/>
                <a:latin typeface="Arial"/>
                <a:ea typeface="+mn-ea"/>
                <a:cs typeface="Arial"/>
              </a:rPr>
              <a:t>solar</a:t>
            </a:r>
            <a:r>
              <a:rPr kumimoji="0" sz="1800" b="1" i="0" u="none" strike="noStrike" kern="1200" cap="none" spc="-15" normalizeH="0" baseline="0" noProof="0" dirty="0">
                <a:ln>
                  <a:noFill/>
                </a:ln>
                <a:solidFill>
                  <a:srgbClr val="034E6D"/>
                </a:solidFill>
                <a:effectLst/>
                <a:uLnTx/>
                <a:uFillTx/>
                <a:latin typeface="Arial"/>
                <a:ea typeface="+mn-ea"/>
                <a:cs typeface="Arial"/>
              </a:rPr>
              <a:t> </a:t>
            </a:r>
            <a:r>
              <a:rPr kumimoji="0" sz="1800" b="1" i="0" u="none" strike="noStrike" kern="1200" cap="none" spc="-5" normalizeH="0" baseline="0" noProof="0" dirty="0">
                <a:ln>
                  <a:noFill/>
                </a:ln>
                <a:solidFill>
                  <a:srgbClr val="034E6D"/>
                </a:solidFill>
                <a:effectLst/>
                <a:uLnTx/>
                <a:uFillTx/>
                <a:latin typeface="Arial"/>
                <a:ea typeface="+mn-ea"/>
                <a:cs typeface="Arial"/>
              </a:rPr>
              <a:t>are</a:t>
            </a:r>
            <a:r>
              <a:rPr kumimoji="0" sz="1800" b="1" i="0" u="none" strike="noStrike" kern="1200" cap="none" spc="5" normalizeH="0" baseline="0" noProof="0" dirty="0">
                <a:ln>
                  <a:noFill/>
                </a:ln>
                <a:solidFill>
                  <a:srgbClr val="034E6D"/>
                </a:solidFill>
                <a:effectLst/>
                <a:uLnTx/>
                <a:uFillTx/>
                <a:latin typeface="Arial"/>
                <a:ea typeface="+mn-ea"/>
                <a:cs typeface="Arial"/>
              </a:rPr>
              <a:t> </a:t>
            </a:r>
            <a:r>
              <a:rPr kumimoji="0" sz="1800" b="1" i="0" u="none" strike="noStrike" kern="1200" cap="none" spc="0" normalizeH="0" baseline="0" noProof="0" dirty="0">
                <a:ln>
                  <a:noFill/>
                </a:ln>
                <a:solidFill>
                  <a:srgbClr val="034E6D"/>
                </a:solidFill>
                <a:effectLst/>
                <a:uLnTx/>
                <a:uFillTx/>
                <a:latin typeface="Arial"/>
                <a:ea typeface="+mn-ea"/>
                <a:cs typeface="Arial"/>
              </a:rPr>
              <a:t>added</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652780" marR="5080" lvl="0" indent="-228600" algn="l" defTabSz="914400" rtl="0" eaLnBrk="1" fontAlgn="auto" latinLnBrk="0" hangingPunct="1">
              <a:lnSpc>
                <a:spcPct val="100000"/>
              </a:lnSpc>
              <a:spcBef>
                <a:spcPts val="815"/>
              </a:spcBef>
              <a:spcAft>
                <a:spcPts val="0"/>
              </a:spcAft>
              <a:buClr>
                <a:srgbClr val="E85F30"/>
              </a:buClr>
              <a:buSzTx/>
              <a:buFont typeface="Wingdings"/>
              <a:buChar char=""/>
              <a:tabLst>
                <a:tab pos="652780" algn="l"/>
              </a:tabLst>
              <a:defRPr/>
            </a:pPr>
            <a:r>
              <a:rPr kumimoji="0" sz="1600" b="0" i="0" u="none" strike="noStrike" kern="1200" cap="none" spc="-5" normalizeH="0" baseline="0" noProof="0" dirty="0">
                <a:ln>
                  <a:noFill/>
                </a:ln>
                <a:solidFill>
                  <a:srgbClr val="034E6D"/>
                </a:solidFill>
                <a:effectLst/>
                <a:uLnTx/>
                <a:uFillTx/>
                <a:latin typeface="Arial"/>
                <a:ea typeface="+mn-ea"/>
                <a:cs typeface="Arial"/>
              </a:rPr>
              <a:t>Firm</a:t>
            </a:r>
            <a:r>
              <a:rPr kumimoji="0" sz="1600" b="0" i="0" u="none" strike="noStrike" kern="1200" cap="none" spc="15"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capacity resources</a:t>
            </a:r>
            <a:r>
              <a:rPr kumimoji="0" sz="1600" b="0" i="0" u="none" strike="noStrike" kern="1200" cap="none" spc="2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are</a:t>
            </a:r>
            <a:r>
              <a:rPr kumimoji="0" sz="1600" b="0" i="0" u="none" strike="noStrike" kern="1200" cap="none" spc="1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needed</a:t>
            </a:r>
            <a:r>
              <a:rPr kumimoji="0" sz="1600" b="0" i="0" u="none" strike="noStrike" kern="1200" cap="none" spc="15"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for</a:t>
            </a:r>
            <a:r>
              <a:rPr kumimoji="0" sz="1600" b="0" i="0" u="none" strike="noStrike" kern="1200" cap="none" spc="1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periods</a:t>
            </a:r>
            <a:r>
              <a:rPr kumimoji="0" sz="1600" b="0" i="0" u="none" strike="noStrike" kern="1200" cap="none" spc="10" normalizeH="0" baseline="0" noProof="0" dirty="0">
                <a:ln>
                  <a:noFill/>
                </a:ln>
                <a:solidFill>
                  <a:srgbClr val="034E6D"/>
                </a:solidFill>
                <a:effectLst/>
                <a:uLnTx/>
                <a:uFillTx/>
                <a:latin typeface="Arial"/>
                <a:ea typeface="+mn-ea"/>
                <a:cs typeface="Arial"/>
              </a:rPr>
              <a:t> </a:t>
            </a:r>
            <a:r>
              <a:rPr kumimoji="0" sz="1600" b="0" i="0" u="none" strike="noStrike" kern="1200" cap="none" spc="-10" normalizeH="0" baseline="0" noProof="0" dirty="0">
                <a:ln>
                  <a:noFill/>
                </a:ln>
                <a:solidFill>
                  <a:srgbClr val="034E6D"/>
                </a:solidFill>
                <a:effectLst/>
                <a:uLnTx/>
                <a:uFillTx/>
                <a:latin typeface="Arial"/>
                <a:ea typeface="+mn-ea"/>
                <a:cs typeface="Arial"/>
              </a:rPr>
              <a:t>when </a:t>
            </a:r>
            <a:r>
              <a:rPr kumimoji="0" sz="1600" b="0" i="0" u="none" strike="noStrike" kern="1200" cap="none" spc="-430" normalizeH="0" baseline="0" noProof="0" dirty="0">
                <a:ln>
                  <a:noFill/>
                </a:ln>
                <a:solidFill>
                  <a:srgbClr val="034E6D"/>
                </a:solidFill>
                <a:effectLst/>
                <a:uLnTx/>
                <a:uFillTx/>
                <a:latin typeface="Arial"/>
                <a:ea typeface="+mn-ea"/>
                <a:cs typeface="Arial"/>
              </a:rPr>
              <a:t> </a:t>
            </a:r>
            <a:r>
              <a:rPr kumimoji="0" sz="1600" b="0" i="0" u="none" strike="noStrike" kern="1200" cap="none" spc="-10" normalizeH="0" baseline="0" noProof="0" dirty="0">
                <a:ln>
                  <a:noFill/>
                </a:ln>
                <a:solidFill>
                  <a:srgbClr val="034E6D"/>
                </a:solidFill>
                <a:effectLst/>
                <a:uLnTx/>
                <a:uFillTx/>
                <a:latin typeface="Arial"/>
                <a:ea typeface="+mn-ea"/>
                <a:cs typeface="Arial"/>
              </a:rPr>
              <a:t>wind</a:t>
            </a:r>
            <a:r>
              <a:rPr kumimoji="0" sz="1600" b="0" i="0" u="none" strike="noStrike" kern="1200" cap="none" spc="-5" normalizeH="0" baseline="0" noProof="0" dirty="0">
                <a:ln>
                  <a:noFill/>
                </a:ln>
                <a:solidFill>
                  <a:srgbClr val="034E6D"/>
                </a:solidFill>
                <a:effectLst/>
                <a:uLnTx/>
                <a:uFillTx/>
                <a:latin typeface="Arial"/>
                <a:ea typeface="+mn-ea"/>
                <a:cs typeface="Arial"/>
              </a:rPr>
              <a:t> and</a:t>
            </a:r>
            <a:r>
              <a:rPr kumimoji="0" sz="1600" b="0" i="0" u="none" strike="noStrike" kern="1200" cap="none" spc="1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solar energy</a:t>
            </a:r>
            <a:r>
              <a:rPr kumimoji="0" sz="1600" b="0" i="0" u="none" strike="noStrike" kern="1200" cap="none" spc="1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are</a:t>
            </a:r>
            <a:r>
              <a:rPr kumimoji="0" sz="1600" b="0" i="0" u="none" strike="noStrike" kern="1200" cap="none" spc="5"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not</a:t>
            </a:r>
            <a:r>
              <a:rPr kumimoji="0" sz="1600" b="0" i="0" u="none" strike="noStrike" kern="1200" cap="none" spc="1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available</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652780" marR="518795" lvl="0" indent="-228600" algn="l" defTabSz="914400" rtl="0" eaLnBrk="1" fontAlgn="auto" latinLnBrk="0" hangingPunct="1">
              <a:lnSpc>
                <a:spcPct val="100000"/>
              </a:lnSpc>
              <a:spcBef>
                <a:spcPts val="790"/>
              </a:spcBef>
              <a:spcAft>
                <a:spcPts val="0"/>
              </a:spcAft>
              <a:buClr>
                <a:srgbClr val="E85F30"/>
              </a:buClr>
              <a:buSzTx/>
              <a:buFont typeface="Wingdings"/>
              <a:buChar char=""/>
              <a:tabLst>
                <a:tab pos="652780" algn="l"/>
              </a:tabLst>
              <a:defRPr/>
            </a:pPr>
            <a:r>
              <a:rPr kumimoji="0" sz="1600" b="0" i="0" u="none" strike="noStrike" kern="1200" cap="none" spc="-40" normalizeH="0" baseline="0" noProof="0" dirty="0">
                <a:ln>
                  <a:noFill/>
                </a:ln>
                <a:solidFill>
                  <a:srgbClr val="034E6D"/>
                </a:solidFill>
                <a:effectLst/>
                <a:uLnTx/>
                <a:uFillTx/>
                <a:latin typeface="Arial"/>
                <a:ea typeface="+mn-ea"/>
                <a:cs typeface="Arial"/>
              </a:rPr>
              <a:t>Today</a:t>
            </a:r>
            <a:r>
              <a:rPr kumimoji="0" sz="1600" b="0" i="0" u="none" strike="noStrike" kern="1200" cap="none" spc="5"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there</a:t>
            </a:r>
            <a:r>
              <a:rPr kumimoji="0" sz="1600" b="0" i="0" u="none" strike="noStrike" kern="1200" cap="none" spc="15"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is</a:t>
            </a:r>
            <a:r>
              <a:rPr kumimoji="0" sz="1600" b="0" i="0" u="none" strike="noStrike" kern="1200" cap="none" spc="-1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no</a:t>
            </a:r>
            <a:r>
              <a:rPr kumimoji="0" sz="1600" b="0" i="0" u="none" strike="noStrike" kern="1200" cap="none" spc="15"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substitute for</a:t>
            </a:r>
            <a:r>
              <a:rPr kumimoji="0" sz="1600" b="0" i="0" u="none" strike="noStrike" kern="1200" cap="none" spc="35" normalizeH="0" baseline="0" noProof="0" dirty="0">
                <a:ln>
                  <a:noFill/>
                </a:ln>
                <a:solidFill>
                  <a:srgbClr val="034E6D"/>
                </a:solidFill>
                <a:effectLst/>
                <a:uLnTx/>
                <a:uFillTx/>
                <a:latin typeface="Arial"/>
                <a:ea typeface="+mn-ea"/>
                <a:cs typeface="Arial"/>
              </a:rPr>
              <a:t> </a:t>
            </a:r>
            <a:r>
              <a:rPr kumimoji="0" sz="1600" b="1" i="1" u="sng" strike="noStrike" kern="1200" cap="none" spc="-25" normalizeH="0" baseline="0" noProof="0" dirty="0">
                <a:ln>
                  <a:noFill/>
                </a:ln>
                <a:solidFill>
                  <a:srgbClr val="034E6D"/>
                </a:solidFill>
                <a:effectLst/>
                <a:uLnTx/>
                <a:uFill>
                  <a:solidFill>
                    <a:srgbClr val="034E6D"/>
                  </a:solidFill>
                </a:uFill>
                <a:latin typeface="Arial"/>
                <a:ea typeface="+mn-ea"/>
                <a:cs typeface="Arial"/>
              </a:rPr>
              <a:t>NATURAL</a:t>
            </a:r>
            <a:r>
              <a:rPr kumimoji="0" sz="1600" b="1" i="1" u="sng" strike="noStrike" kern="1200" cap="none" spc="-35" normalizeH="0" baseline="0" noProof="0" dirty="0">
                <a:ln>
                  <a:noFill/>
                </a:ln>
                <a:solidFill>
                  <a:srgbClr val="034E6D"/>
                </a:solidFill>
                <a:effectLst/>
                <a:uLnTx/>
                <a:uFill>
                  <a:solidFill>
                    <a:srgbClr val="034E6D"/>
                  </a:solidFill>
                </a:uFill>
                <a:latin typeface="Arial"/>
                <a:ea typeface="+mn-ea"/>
                <a:cs typeface="Arial"/>
              </a:rPr>
              <a:t> </a:t>
            </a:r>
            <a:r>
              <a:rPr kumimoji="0" sz="1600" b="1" i="1" u="sng" strike="noStrike" kern="1200" cap="none" spc="-5" normalizeH="0" baseline="0" noProof="0" dirty="0">
                <a:ln>
                  <a:noFill/>
                </a:ln>
                <a:solidFill>
                  <a:srgbClr val="034E6D"/>
                </a:solidFill>
                <a:effectLst/>
                <a:uLnTx/>
                <a:uFill>
                  <a:solidFill>
                    <a:srgbClr val="034E6D"/>
                  </a:solidFill>
                </a:uFill>
                <a:latin typeface="Arial"/>
                <a:ea typeface="+mn-ea"/>
                <a:cs typeface="Arial"/>
              </a:rPr>
              <a:t>GAS </a:t>
            </a:r>
            <a:r>
              <a:rPr kumimoji="0" sz="1600" b="1" i="1" u="none" strike="noStrike" kern="1200" cap="none" spc="-425" normalizeH="0" baseline="0" noProof="0" dirty="0">
                <a:ln>
                  <a:noFill/>
                </a:ln>
                <a:solidFill>
                  <a:srgbClr val="034E6D"/>
                </a:solidFill>
                <a:effectLst/>
                <a:uLnTx/>
                <a:uFillTx/>
                <a:latin typeface="Arial"/>
                <a:ea typeface="+mn-ea"/>
                <a:cs typeface="Arial"/>
              </a:rPr>
              <a:t> </a:t>
            </a:r>
            <a:r>
              <a:rPr kumimoji="0" sz="1600" b="1" i="1" u="sng" strike="noStrike" kern="1200" cap="none" spc="-20" normalizeH="0" baseline="0" noProof="0" dirty="0">
                <a:ln>
                  <a:noFill/>
                </a:ln>
                <a:solidFill>
                  <a:srgbClr val="034E6D"/>
                </a:solidFill>
                <a:effectLst/>
                <a:uLnTx/>
                <a:uFill>
                  <a:solidFill>
                    <a:srgbClr val="034E6D"/>
                  </a:solidFill>
                </a:uFill>
                <a:latin typeface="Arial"/>
                <a:ea typeface="+mn-ea"/>
                <a:cs typeface="Arial"/>
              </a:rPr>
              <a:t>GENERATION</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652780" marR="573405" lvl="0" indent="-228600" algn="l" defTabSz="914400" rtl="0" eaLnBrk="1" fontAlgn="auto" latinLnBrk="0" hangingPunct="1">
              <a:lnSpc>
                <a:spcPct val="100000"/>
              </a:lnSpc>
              <a:spcBef>
                <a:spcPts val="805"/>
              </a:spcBef>
              <a:spcAft>
                <a:spcPts val="0"/>
              </a:spcAft>
              <a:buClr>
                <a:srgbClr val="E85F30"/>
              </a:buClr>
              <a:buSzTx/>
              <a:buFont typeface="Wingdings"/>
              <a:buChar char=""/>
              <a:tabLst>
                <a:tab pos="652780" algn="l"/>
              </a:tabLst>
              <a:defRPr/>
            </a:pPr>
            <a:r>
              <a:rPr kumimoji="0" sz="1600" b="0" i="0" u="none" strike="noStrike" kern="1200" cap="none" spc="-5" normalizeH="0" baseline="0" noProof="0" dirty="0">
                <a:ln>
                  <a:noFill/>
                </a:ln>
                <a:solidFill>
                  <a:srgbClr val="034E6D"/>
                </a:solidFill>
                <a:effectLst/>
                <a:uLnTx/>
                <a:uFillTx/>
                <a:latin typeface="Arial"/>
                <a:ea typeface="+mn-ea"/>
                <a:cs typeface="Arial"/>
              </a:rPr>
              <a:t>A changing climate </a:t>
            </a:r>
            <a:r>
              <a:rPr kumimoji="0" sz="1600" b="0" i="0" u="none" strike="noStrike" kern="1200" cap="none" spc="-10" normalizeH="0" baseline="0" noProof="0" dirty="0">
                <a:ln>
                  <a:noFill/>
                </a:ln>
                <a:solidFill>
                  <a:srgbClr val="034E6D"/>
                </a:solidFill>
                <a:effectLst/>
                <a:uLnTx/>
                <a:uFillTx/>
                <a:latin typeface="Arial"/>
                <a:ea typeface="+mn-ea"/>
                <a:cs typeface="Arial"/>
              </a:rPr>
              <a:t>will </a:t>
            </a:r>
            <a:r>
              <a:rPr kumimoji="0" sz="1600" b="0" i="0" u="none" strike="noStrike" kern="1200" cap="none" spc="-5" normalizeH="0" baseline="0" noProof="0" dirty="0">
                <a:ln>
                  <a:noFill/>
                </a:ln>
                <a:solidFill>
                  <a:srgbClr val="034E6D"/>
                </a:solidFill>
                <a:effectLst/>
                <a:uLnTx/>
                <a:uFillTx/>
                <a:latin typeface="Arial"/>
                <a:ea typeface="+mn-ea"/>
                <a:cs typeface="Arial"/>
              </a:rPr>
              <a:t>amplify the challenge of </a:t>
            </a:r>
            <a:r>
              <a:rPr kumimoji="0" sz="1600" b="0" i="0" u="none" strike="noStrike" kern="1200" cap="none" spc="-43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maintaining</a:t>
            </a:r>
            <a:r>
              <a:rPr kumimoji="0" sz="1600" b="0" i="0" u="none" strike="noStrike" kern="1200" cap="none" spc="-15"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reliable</a:t>
            </a:r>
            <a:r>
              <a:rPr kumimoji="0" sz="1600" b="0" i="0" u="none" strike="noStrike" kern="1200" cap="none" spc="-25" normalizeH="0" baseline="0" noProof="0" dirty="0">
                <a:ln>
                  <a:noFill/>
                </a:ln>
                <a:solidFill>
                  <a:srgbClr val="034E6D"/>
                </a:solidFill>
                <a:effectLst/>
                <a:uLnTx/>
                <a:uFillTx/>
                <a:latin typeface="Arial"/>
                <a:ea typeface="+mn-ea"/>
                <a:cs typeface="Arial"/>
              </a:rPr>
              <a:t> </a:t>
            </a:r>
            <a:r>
              <a:rPr kumimoji="0" sz="1600" b="0" i="0" u="none" strike="noStrike" kern="1200" cap="none" spc="-10" normalizeH="0" baseline="0" noProof="0" dirty="0">
                <a:ln>
                  <a:noFill/>
                </a:ln>
                <a:solidFill>
                  <a:srgbClr val="034E6D"/>
                </a:solidFill>
                <a:effectLst/>
                <a:uLnTx/>
                <a:uFillTx/>
                <a:latin typeface="Arial"/>
                <a:ea typeface="+mn-ea"/>
                <a:cs typeface="Arial"/>
              </a:rPr>
              <a:t>power</a:t>
            </a:r>
            <a:r>
              <a:rPr kumimoji="0" sz="1600" b="0" i="0" u="none" strike="noStrike" kern="1200" cap="none" spc="15"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supplies</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Arial"/>
              <a:ea typeface="+mn-ea"/>
              <a:cs typeface="Arial"/>
            </a:endParaRPr>
          </a:p>
          <a:p>
            <a:pPr marL="332105" marR="130810" lvl="0" indent="-320040" algn="l" defTabSz="914400" rtl="0" eaLnBrk="1" fontAlgn="auto" latinLnBrk="0" hangingPunct="1">
              <a:lnSpc>
                <a:spcPct val="100000"/>
              </a:lnSpc>
              <a:spcBef>
                <a:spcPts val="5"/>
              </a:spcBef>
              <a:spcAft>
                <a:spcPts val="0"/>
              </a:spcAft>
              <a:buClrTx/>
              <a:buSzTx/>
              <a:buFontTx/>
              <a:buNone/>
              <a:tabLst/>
              <a:defRPr/>
            </a:pPr>
            <a:r>
              <a:rPr kumimoji="0" sz="2700" b="0" i="0" u="none" strike="noStrike" kern="1200" cap="none" spc="0" normalizeH="0" baseline="1543" noProof="0" dirty="0">
                <a:ln>
                  <a:noFill/>
                </a:ln>
                <a:solidFill>
                  <a:srgbClr val="E85F30"/>
                </a:solidFill>
                <a:effectLst/>
                <a:uLnTx/>
                <a:uFillTx/>
                <a:latin typeface="Wingdings 2"/>
                <a:ea typeface="+mn-ea"/>
                <a:cs typeface="Wingdings 2"/>
              </a:rPr>
              <a:t></a:t>
            </a:r>
            <a:r>
              <a:rPr kumimoji="0" sz="2700" b="0" i="0" u="none" strike="noStrike" kern="1200" cap="none" spc="7" normalizeH="0" baseline="1543" noProof="0" dirty="0">
                <a:ln>
                  <a:noFill/>
                </a:ln>
                <a:solidFill>
                  <a:srgbClr val="E85F30"/>
                </a:solidFill>
                <a:effectLst/>
                <a:uLnTx/>
                <a:uFillTx/>
                <a:latin typeface="Times New Roman"/>
                <a:ea typeface="+mn-ea"/>
                <a:cs typeface="Times New Roman"/>
              </a:rPr>
              <a:t> </a:t>
            </a:r>
            <a:r>
              <a:rPr kumimoji="0" sz="1800" b="1" i="0" u="none" strike="noStrike" kern="1200" cap="none" spc="-10" normalizeH="0" baseline="0" noProof="0" dirty="0">
                <a:ln>
                  <a:noFill/>
                </a:ln>
                <a:solidFill>
                  <a:srgbClr val="034E6D"/>
                </a:solidFill>
                <a:effectLst/>
                <a:uLnTx/>
                <a:uFillTx/>
                <a:latin typeface="Arial"/>
                <a:ea typeface="+mn-ea"/>
                <a:cs typeface="Arial"/>
              </a:rPr>
              <a:t>Invest</a:t>
            </a:r>
            <a:r>
              <a:rPr kumimoji="0" sz="1800" b="1" i="0" u="none" strike="noStrike" kern="1200" cap="none" spc="25" normalizeH="0" baseline="0" noProof="0" dirty="0">
                <a:ln>
                  <a:noFill/>
                </a:ln>
                <a:solidFill>
                  <a:srgbClr val="034E6D"/>
                </a:solidFill>
                <a:effectLst/>
                <a:uLnTx/>
                <a:uFillTx/>
                <a:latin typeface="Arial"/>
                <a:ea typeface="+mn-ea"/>
                <a:cs typeface="Arial"/>
              </a:rPr>
              <a:t> </a:t>
            </a:r>
            <a:r>
              <a:rPr kumimoji="0" sz="1800" b="1" i="0" u="none" strike="noStrike" kern="1200" cap="none" spc="0" normalizeH="0" baseline="0" noProof="0" dirty="0">
                <a:ln>
                  <a:noFill/>
                </a:ln>
                <a:solidFill>
                  <a:srgbClr val="034E6D"/>
                </a:solidFill>
                <a:effectLst/>
                <a:uLnTx/>
                <a:uFillTx/>
                <a:latin typeface="Arial"/>
                <a:ea typeface="+mn-ea"/>
                <a:cs typeface="Arial"/>
              </a:rPr>
              <a:t>in</a:t>
            </a:r>
            <a:r>
              <a:rPr kumimoji="0" sz="1800" b="1" i="0" u="none" strike="noStrike" kern="1200" cap="none" spc="-10" normalizeH="0" baseline="0" noProof="0" dirty="0">
                <a:ln>
                  <a:noFill/>
                </a:ln>
                <a:solidFill>
                  <a:srgbClr val="034E6D"/>
                </a:solidFill>
                <a:effectLst/>
                <a:uLnTx/>
                <a:uFillTx/>
                <a:latin typeface="Arial"/>
                <a:ea typeface="+mn-ea"/>
                <a:cs typeface="Arial"/>
              </a:rPr>
              <a:t> </a:t>
            </a:r>
            <a:r>
              <a:rPr kumimoji="0" sz="1800" b="1" i="0" u="none" strike="noStrike" kern="1200" cap="none" spc="-5" normalizeH="0" baseline="0" noProof="0" dirty="0">
                <a:ln>
                  <a:noFill/>
                </a:ln>
                <a:solidFill>
                  <a:srgbClr val="034E6D"/>
                </a:solidFill>
                <a:effectLst/>
                <a:uLnTx/>
                <a:uFillTx/>
                <a:latin typeface="Arial"/>
                <a:ea typeface="+mn-ea"/>
                <a:cs typeface="Arial"/>
              </a:rPr>
              <a:t>R&amp;D</a:t>
            </a:r>
            <a:r>
              <a:rPr kumimoji="0" sz="1800" b="1" i="0" u="none" strike="noStrike" kern="1200" cap="none" spc="5" normalizeH="0" baseline="0" noProof="0" dirty="0">
                <a:ln>
                  <a:noFill/>
                </a:ln>
                <a:solidFill>
                  <a:srgbClr val="034E6D"/>
                </a:solidFill>
                <a:effectLst/>
                <a:uLnTx/>
                <a:uFillTx/>
                <a:latin typeface="Arial"/>
                <a:ea typeface="+mn-ea"/>
                <a:cs typeface="Arial"/>
              </a:rPr>
              <a:t> </a:t>
            </a:r>
            <a:r>
              <a:rPr kumimoji="0" sz="1800" b="1" i="0" u="none" strike="noStrike" kern="1200" cap="none" spc="0" normalizeH="0" baseline="0" noProof="0" dirty="0">
                <a:ln>
                  <a:noFill/>
                </a:ln>
                <a:solidFill>
                  <a:srgbClr val="034E6D"/>
                </a:solidFill>
                <a:effectLst/>
                <a:uLnTx/>
                <a:uFillTx/>
                <a:latin typeface="Arial"/>
                <a:ea typeface="+mn-ea"/>
                <a:cs typeface="Arial"/>
              </a:rPr>
              <a:t>for</a:t>
            </a:r>
            <a:r>
              <a:rPr kumimoji="0" sz="1800" b="1" i="0" u="none" strike="noStrike" kern="1200" cap="none" spc="-10" normalizeH="0" baseline="0" noProof="0" dirty="0">
                <a:ln>
                  <a:noFill/>
                </a:ln>
                <a:solidFill>
                  <a:srgbClr val="034E6D"/>
                </a:solidFill>
                <a:effectLst/>
                <a:uLnTx/>
                <a:uFillTx/>
                <a:latin typeface="Arial"/>
                <a:ea typeface="+mn-ea"/>
                <a:cs typeface="Arial"/>
              </a:rPr>
              <a:t> </a:t>
            </a:r>
            <a:r>
              <a:rPr kumimoji="0" sz="1800" b="1" i="1" u="none" strike="noStrike" kern="1200" cap="none" spc="0" normalizeH="0" baseline="0" noProof="0" dirty="0">
                <a:ln>
                  <a:noFill/>
                </a:ln>
                <a:solidFill>
                  <a:srgbClr val="034E6D"/>
                </a:solidFill>
                <a:effectLst/>
                <a:uLnTx/>
                <a:uFillTx/>
                <a:latin typeface="Arial"/>
                <a:ea typeface="+mn-ea"/>
                <a:cs typeface="Arial"/>
              </a:rPr>
              <a:t>“</a:t>
            </a:r>
            <a:r>
              <a:rPr kumimoji="0" sz="1800" b="1" i="1" u="sng" strike="noStrike" kern="1200" cap="none" spc="0" normalizeH="0" baseline="0" noProof="0" dirty="0">
                <a:ln>
                  <a:noFill/>
                </a:ln>
                <a:solidFill>
                  <a:srgbClr val="034E6D"/>
                </a:solidFill>
                <a:effectLst/>
                <a:uLnTx/>
                <a:uFill>
                  <a:solidFill>
                    <a:srgbClr val="034E6D"/>
                  </a:solidFill>
                </a:uFill>
                <a:latin typeface="Arial"/>
                <a:ea typeface="+mn-ea"/>
                <a:cs typeface="Arial"/>
              </a:rPr>
              <a:t>CLEAN FIRM</a:t>
            </a:r>
            <a:r>
              <a:rPr kumimoji="0" sz="1800" b="1" i="1" u="none" strike="noStrike" kern="1200" cap="none" spc="0" normalizeH="0" baseline="0" noProof="0" dirty="0">
                <a:ln>
                  <a:noFill/>
                </a:ln>
                <a:solidFill>
                  <a:srgbClr val="034E6D"/>
                </a:solidFill>
                <a:effectLst/>
                <a:uLnTx/>
                <a:uFillTx/>
                <a:latin typeface="Arial"/>
                <a:ea typeface="+mn-ea"/>
                <a:cs typeface="Arial"/>
              </a:rPr>
              <a:t>”</a:t>
            </a:r>
            <a:r>
              <a:rPr kumimoji="0" sz="1800" b="1" i="1" u="none" strike="noStrike" kern="1200" cap="none" spc="-15" normalizeH="0" baseline="0" noProof="0" dirty="0">
                <a:ln>
                  <a:noFill/>
                </a:ln>
                <a:solidFill>
                  <a:srgbClr val="034E6D"/>
                </a:solidFill>
                <a:effectLst/>
                <a:uLnTx/>
                <a:uFillTx/>
                <a:latin typeface="Arial"/>
                <a:ea typeface="+mn-ea"/>
                <a:cs typeface="Arial"/>
              </a:rPr>
              <a:t> </a:t>
            </a:r>
            <a:r>
              <a:rPr kumimoji="0" sz="1800" b="1" i="0" u="none" strike="noStrike" kern="1200" cap="none" spc="-5" normalizeH="0" baseline="0" noProof="0" dirty="0">
                <a:ln>
                  <a:noFill/>
                </a:ln>
                <a:solidFill>
                  <a:srgbClr val="034E6D"/>
                </a:solidFill>
                <a:effectLst/>
                <a:uLnTx/>
                <a:uFillTx/>
                <a:latin typeface="Arial"/>
                <a:ea typeface="+mn-ea"/>
                <a:cs typeface="Arial"/>
              </a:rPr>
              <a:t>resources</a:t>
            </a:r>
            <a:r>
              <a:rPr kumimoji="0" sz="1800" b="1" i="0" u="none" strike="noStrike" kern="1200" cap="none" spc="0" normalizeH="0" baseline="0" noProof="0" dirty="0">
                <a:ln>
                  <a:noFill/>
                </a:ln>
                <a:solidFill>
                  <a:srgbClr val="034E6D"/>
                </a:solidFill>
                <a:effectLst/>
                <a:uLnTx/>
                <a:uFillTx/>
                <a:latin typeface="Arial"/>
                <a:ea typeface="+mn-ea"/>
                <a:cs typeface="Arial"/>
              </a:rPr>
              <a:t> to </a:t>
            </a:r>
            <a:r>
              <a:rPr kumimoji="0" sz="1800" b="1" i="0" u="none" strike="noStrike" kern="1200" cap="none" spc="-490" normalizeH="0" baseline="0" noProof="0" dirty="0">
                <a:ln>
                  <a:noFill/>
                </a:ln>
                <a:solidFill>
                  <a:srgbClr val="034E6D"/>
                </a:solidFill>
                <a:effectLst/>
                <a:uLnTx/>
                <a:uFillTx/>
                <a:latin typeface="Arial"/>
                <a:ea typeface="+mn-ea"/>
                <a:cs typeface="Arial"/>
              </a:rPr>
              <a:t> </a:t>
            </a:r>
            <a:r>
              <a:rPr kumimoji="0" sz="1800" b="1" i="0" u="none" strike="noStrike" kern="1200" cap="none" spc="-5" normalizeH="0" baseline="0" noProof="0" dirty="0">
                <a:ln>
                  <a:noFill/>
                </a:ln>
                <a:solidFill>
                  <a:srgbClr val="034E6D"/>
                </a:solidFill>
                <a:effectLst/>
                <a:uLnTx/>
                <a:uFillTx/>
                <a:latin typeface="Arial"/>
                <a:ea typeface="+mn-ea"/>
                <a:cs typeface="Arial"/>
              </a:rPr>
              <a:t>eventually</a:t>
            </a:r>
            <a:r>
              <a:rPr kumimoji="0" sz="1800" b="1" i="0" u="none" strike="noStrike" kern="1200" cap="none" spc="25" normalizeH="0" baseline="0" noProof="0" dirty="0">
                <a:ln>
                  <a:noFill/>
                </a:ln>
                <a:solidFill>
                  <a:srgbClr val="034E6D"/>
                </a:solidFill>
                <a:effectLst/>
                <a:uLnTx/>
                <a:uFillTx/>
                <a:latin typeface="Arial"/>
                <a:ea typeface="+mn-ea"/>
                <a:cs typeface="Arial"/>
              </a:rPr>
              <a:t> </a:t>
            </a:r>
            <a:r>
              <a:rPr kumimoji="0" sz="1800" b="1" i="0" u="none" strike="noStrike" kern="1200" cap="none" spc="-5" normalizeH="0" baseline="0" noProof="0" dirty="0">
                <a:ln>
                  <a:noFill/>
                </a:ln>
                <a:solidFill>
                  <a:srgbClr val="034E6D"/>
                </a:solidFill>
                <a:effectLst/>
                <a:uLnTx/>
                <a:uFillTx/>
                <a:latin typeface="Arial"/>
                <a:ea typeface="+mn-ea"/>
                <a:cs typeface="Arial"/>
              </a:rPr>
              <a:t>replace</a:t>
            </a:r>
            <a:r>
              <a:rPr kumimoji="0" sz="1800" b="1" i="0" u="none" strike="noStrike" kern="1200" cap="none" spc="5" normalizeH="0" baseline="0" noProof="0" dirty="0">
                <a:ln>
                  <a:noFill/>
                </a:ln>
                <a:solidFill>
                  <a:srgbClr val="034E6D"/>
                </a:solidFill>
                <a:effectLst/>
                <a:uLnTx/>
                <a:uFillTx/>
                <a:latin typeface="Arial"/>
                <a:ea typeface="+mn-ea"/>
                <a:cs typeface="Arial"/>
              </a:rPr>
              <a:t> </a:t>
            </a:r>
            <a:r>
              <a:rPr kumimoji="0" sz="1800" b="1" i="0" u="none" strike="noStrike" kern="1200" cap="none" spc="-5" normalizeH="0" baseline="0" noProof="0" dirty="0">
                <a:ln>
                  <a:noFill/>
                </a:ln>
                <a:solidFill>
                  <a:srgbClr val="034E6D"/>
                </a:solidFill>
                <a:effectLst/>
                <a:uLnTx/>
                <a:uFillTx/>
                <a:latin typeface="Arial"/>
                <a:ea typeface="+mn-ea"/>
                <a:cs typeface="Arial"/>
              </a:rPr>
              <a:t>gas:</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615950" marR="0" lvl="0" indent="-264160" algn="l" defTabSz="914400" rtl="0" eaLnBrk="1" fontAlgn="auto" latinLnBrk="0" hangingPunct="1">
              <a:lnSpc>
                <a:spcPct val="100000"/>
              </a:lnSpc>
              <a:spcBef>
                <a:spcPts val="815"/>
              </a:spcBef>
              <a:spcAft>
                <a:spcPts val="0"/>
              </a:spcAft>
              <a:buClr>
                <a:srgbClr val="E85F30"/>
              </a:buClr>
              <a:buSzTx/>
              <a:buFont typeface="Wingdings"/>
              <a:buChar char=""/>
              <a:tabLst>
                <a:tab pos="616585" algn="l"/>
              </a:tabLst>
              <a:defRPr/>
            </a:pPr>
            <a:r>
              <a:rPr kumimoji="0" sz="1600" b="0" i="0" u="none" strike="noStrike" kern="1200" cap="none" spc="-5" normalizeH="0" baseline="0" noProof="0" dirty="0">
                <a:ln>
                  <a:noFill/>
                </a:ln>
                <a:solidFill>
                  <a:srgbClr val="034E6D"/>
                </a:solidFill>
                <a:effectLst/>
                <a:uLnTx/>
                <a:uFillTx/>
                <a:latin typeface="Arial"/>
                <a:ea typeface="+mn-ea"/>
                <a:cs typeface="Arial"/>
              </a:rPr>
              <a:t>New nuclear (e.g.,</a:t>
            </a:r>
            <a:r>
              <a:rPr kumimoji="0" sz="1600" b="0" i="0" u="none" strike="noStrike" kern="1200" cap="none" spc="4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Small</a:t>
            </a:r>
            <a:r>
              <a:rPr kumimoji="0" sz="1600" b="0" i="0" u="none" strike="noStrike" kern="1200" cap="none" spc="-1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Modular</a:t>
            </a:r>
            <a:r>
              <a:rPr kumimoji="0" sz="1600" b="0" i="0" u="none" strike="noStrike" kern="1200" cap="none" spc="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Reactors)</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615950" marR="1069975" lvl="0" indent="-264160" algn="l" defTabSz="914400" rtl="0" eaLnBrk="1" fontAlgn="auto" latinLnBrk="0" hangingPunct="1">
              <a:lnSpc>
                <a:spcPct val="100000"/>
              </a:lnSpc>
              <a:spcBef>
                <a:spcPts val="790"/>
              </a:spcBef>
              <a:spcAft>
                <a:spcPts val="0"/>
              </a:spcAft>
              <a:buClr>
                <a:srgbClr val="E85F30"/>
              </a:buClr>
              <a:buSzTx/>
              <a:buFont typeface="Wingdings"/>
              <a:buChar char=""/>
              <a:tabLst>
                <a:tab pos="616585" algn="l"/>
              </a:tabLst>
              <a:defRPr/>
            </a:pPr>
            <a:r>
              <a:rPr kumimoji="0" sz="1600" b="0" i="0" u="none" strike="noStrike" kern="1200" cap="none" spc="-5" normalizeH="0" baseline="0" noProof="0" dirty="0">
                <a:ln>
                  <a:noFill/>
                </a:ln>
                <a:solidFill>
                  <a:srgbClr val="034E6D"/>
                </a:solidFill>
                <a:effectLst/>
                <a:uLnTx/>
                <a:uFillTx/>
                <a:latin typeface="Arial"/>
                <a:ea typeface="+mn-ea"/>
                <a:cs typeface="Arial"/>
              </a:rPr>
              <a:t>Fossil</a:t>
            </a:r>
            <a:r>
              <a:rPr kumimoji="0" sz="1600" b="0" i="0" u="none" strike="noStrike" kern="1200" cap="none" spc="-2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generation</a:t>
            </a:r>
            <a:r>
              <a:rPr kumimoji="0" sz="1600" b="0" i="0" u="none" strike="noStrike" kern="1200" cap="none" spc="15" normalizeH="0" baseline="0" noProof="0" dirty="0">
                <a:ln>
                  <a:noFill/>
                </a:ln>
                <a:solidFill>
                  <a:srgbClr val="034E6D"/>
                </a:solidFill>
                <a:effectLst/>
                <a:uLnTx/>
                <a:uFillTx/>
                <a:latin typeface="Arial"/>
                <a:ea typeface="+mn-ea"/>
                <a:cs typeface="Arial"/>
              </a:rPr>
              <a:t> </a:t>
            </a:r>
            <a:r>
              <a:rPr kumimoji="0" sz="1600" b="0" i="0" u="none" strike="noStrike" kern="1200" cap="none" spc="-10" normalizeH="0" baseline="0" noProof="0" dirty="0">
                <a:ln>
                  <a:noFill/>
                </a:ln>
                <a:solidFill>
                  <a:srgbClr val="034E6D"/>
                </a:solidFill>
                <a:effectLst/>
                <a:uLnTx/>
                <a:uFillTx/>
                <a:latin typeface="Arial"/>
                <a:ea typeface="+mn-ea"/>
                <a:cs typeface="Arial"/>
              </a:rPr>
              <a:t>with</a:t>
            </a:r>
            <a:r>
              <a:rPr kumimoji="0" sz="1600" b="0" i="0" u="none" strike="noStrike" kern="1200" cap="none" spc="1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carbon</a:t>
            </a:r>
            <a:r>
              <a:rPr kumimoji="0" sz="1600" b="0" i="0" u="none" strike="noStrike" kern="1200" cap="none" spc="1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capture</a:t>
            </a:r>
            <a:r>
              <a:rPr kumimoji="0" sz="1600" b="0" i="0" u="none" strike="noStrike" kern="1200" cap="none" spc="1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and </a:t>
            </a:r>
            <a:r>
              <a:rPr kumimoji="0" sz="1600" b="0" i="0" u="none" strike="noStrike" kern="1200" cap="none" spc="-43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sequestration</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615950" marR="0" lvl="0" indent="-264160" algn="l" defTabSz="914400" rtl="0" eaLnBrk="1" fontAlgn="auto" latinLnBrk="0" hangingPunct="1">
              <a:lnSpc>
                <a:spcPct val="100000"/>
              </a:lnSpc>
              <a:spcBef>
                <a:spcPts val="805"/>
              </a:spcBef>
              <a:spcAft>
                <a:spcPts val="0"/>
              </a:spcAft>
              <a:buClr>
                <a:srgbClr val="E85F30"/>
              </a:buClr>
              <a:buSzTx/>
              <a:buFont typeface="Wingdings"/>
              <a:buChar char=""/>
              <a:tabLst>
                <a:tab pos="616585" algn="l"/>
              </a:tabLst>
              <a:defRPr/>
            </a:pPr>
            <a:r>
              <a:rPr kumimoji="0" sz="1600" b="0" i="0" u="none" strike="noStrike" kern="1200" cap="none" spc="-25" normalizeH="0" baseline="0" noProof="0" dirty="0">
                <a:ln>
                  <a:noFill/>
                </a:ln>
                <a:solidFill>
                  <a:srgbClr val="034E6D"/>
                </a:solidFill>
                <a:effectLst/>
                <a:uLnTx/>
                <a:uFillTx/>
                <a:latin typeface="Arial"/>
                <a:ea typeface="+mn-ea"/>
                <a:cs typeface="Arial"/>
              </a:rPr>
              <a:t>Very</a:t>
            </a:r>
            <a:r>
              <a:rPr kumimoji="0" sz="1600" b="0" i="0" u="none" strike="noStrike" kern="1200" cap="none" spc="-5" normalizeH="0" baseline="0" noProof="0" dirty="0">
                <a:ln>
                  <a:noFill/>
                </a:ln>
                <a:solidFill>
                  <a:srgbClr val="034E6D"/>
                </a:solidFill>
                <a:effectLst/>
                <a:uLnTx/>
                <a:uFillTx/>
                <a:latin typeface="Arial"/>
                <a:ea typeface="+mn-ea"/>
                <a:cs typeface="Arial"/>
              </a:rPr>
              <a:t> long-duration</a:t>
            </a:r>
            <a:r>
              <a:rPr kumimoji="0" sz="1600" b="0" i="0" u="none" strike="noStrike" kern="1200" cap="none" spc="5"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energy storage</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615950" marR="0" lvl="0" indent="-264160" algn="l" defTabSz="914400" rtl="0" eaLnBrk="1" fontAlgn="auto" latinLnBrk="0" hangingPunct="1">
              <a:lnSpc>
                <a:spcPct val="100000"/>
              </a:lnSpc>
              <a:spcBef>
                <a:spcPts val="805"/>
              </a:spcBef>
              <a:spcAft>
                <a:spcPts val="0"/>
              </a:spcAft>
              <a:buClr>
                <a:srgbClr val="E85F30"/>
              </a:buClr>
              <a:buSzTx/>
              <a:buFont typeface="Wingdings"/>
              <a:buChar char=""/>
              <a:tabLst>
                <a:tab pos="616585" algn="l"/>
              </a:tabLst>
              <a:defRPr/>
            </a:pPr>
            <a:r>
              <a:rPr kumimoji="0" sz="1600" b="0" i="0" u="none" strike="noStrike" kern="1200" cap="none" spc="-5" normalizeH="0" baseline="0" noProof="0" dirty="0">
                <a:ln>
                  <a:noFill/>
                </a:ln>
                <a:solidFill>
                  <a:srgbClr val="034E6D"/>
                </a:solidFill>
                <a:effectLst/>
                <a:uLnTx/>
                <a:uFillTx/>
                <a:latin typeface="Arial"/>
                <a:ea typeface="+mn-ea"/>
                <a:cs typeface="Arial"/>
              </a:rPr>
              <a:t>Hydrogen</a:t>
            </a:r>
            <a:r>
              <a:rPr kumimoji="0" sz="1600" b="0" i="0" u="none" strike="noStrike" kern="1200" cap="none" spc="2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or</a:t>
            </a:r>
            <a:r>
              <a:rPr kumimoji="0" sz="1600" b="0" i="0" u="none" strike="noStrike" kern="1200" cap="none" spc="-1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renewable</a:t>
            </a:r>
            <a:r>
              <a:rPr kumimoji="0" sz="1600" b="0" i="0" u="none" strike="noStrike" kern="1200" cap="none" spc="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natural</a:t>
            </a:r>
            <a:r>
              <a:rPr kumimoji="0" sz="1600" b="0" i="0" u="none" strike="noStrike" kern="1200" cap="none" spc="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gas</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4" name="object 4"/>
          <p:cNvSpPr txBox="1"/>
          <p:nvPr/>
        </p:nvSpPr>
        <p:spPr>
          <a:xfrm>
            <a:off x="-12700" y="0"/>
            <a:ext cx="15303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srgbClr val="034E6D"/>
                </a:solidFill>
                <a:effectLst/>
                <a:uLnTx/>
                <a:uFillTx/>
                <a:latin typeface="Arial"/>
                <a:ea typeface="+mn-ea"/>
                <a:cs typeface="Arial"/>
              </a:rPr>
              <a:t>9</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grpSp>
        <p:nvGrpSpPr>
          <p:cNvPr id="5" name="object 5"/>
          <p:cNvGrpSpPr/>
          <p:nvPr/>
        </p:nvGrpSpPr>
        <p:grpSpPr>
          <a:xfrm>
            <a:off x="7440168" y="4491228"/>
            <a:ext cx="4288790" cy="1998345"/>
            <a:chOff x="7440168" y="4491228"/>
            <a:chExt cx="4288790" cy="1998345"/>
          </a:xfrm>
        </p:grpSpPr>
        <p:pic>
          <p:nvPicPr>
            <p:cNvPr id="6" name="object 6"/>
            <p:cNvPicPr/>
            <p:nvPr/>
          </p:nvPicPr>
          <p:blipFill>
            <a:blip r:embed="rId2" cstate="print"/>
            <a:stretch>
              <a:fillRect/>
            </a:stretch>
          </p:blipFill>
          <p:spPr>
            <a:xfrm>
              <a:off x="7440168" y="4533900"/>
              <a:ext cx="1685544" cy="1955292"/>
            </a:xfrm>
            <a:prstGeom prst="rect">
              <a:avLst/>
            </a:prstGeom>
          </p:spPr>
        </p:pic>
        <p:pic>
          <p:nvPicPr>
            <p:cNvPr id="7" name="object 7"/>
            <p:cNvPicPr/>
            <p:nvPr/>
          </p:nvPicPr>
          <p:blipFill>
            <a:blip r:embed="rId3" cstate="print"/>
            <a:stretch>
              <a:fillRect/>
            </a:stretch>
          </p:blipFill>
          <p:spPr>
            <a:xfrm>
              <a:off x="8612124" y="4491228"/>
              <a:ext cx="3116579" cy="1854708"/>
            </a:xfrm>
            <a:prstGeom prst="rect">
              <a:avLst/>
            </a:prstGeom>
          </p:spPr>
        </p:pic>
      </p:grpSp>
      <p:pic>
        <p:nvPicPr>
          <p:cNvPr id="8" name="object 8"/>
          <p:cNvPicPr/>
          <p:nvPr/>
        </p:nvPicPr>
        <p:blipFill>
          <a:blip r:embed="rId4" cstate="print"/>
          <a:stretch>
            <a:fillRect/>
          </a:stretch>
        </p:blipFill>
        <p:spPr>
          <a:xfrm>
            <a:off x="5833871" y="4636008"/>
            <a:ext cx="1252727" cy="1770888"/>
          </a:xfrm>
          <a:prstGeom prst="rect">
            <a:avLst/>
          </a:prstGeom>
        </p:spPr>
      </p:pic>
      <p:pic>
        <p:nvPicPr>
          <p:cNvPr id="9" name="object 9"/>
          <p:cNvPicPr/>
          <p:nvPr/>
        </p:nvPicPr>
        <p:blipFill>
          <a:blip r:embed="rId5" cstate="print"/>
          <a:stretch>
            <a:fillRect/>
          </a:stretch>
        </p:blipFill>
        <p:spPr>
          <a:xfrm>
            <a:off x="6824471" y="1040891"/>
            <a:ext cx="4238244" cy="3038855"/>
          </a:xfrm>
          <a:prstGeom prst="rect">
            <a:avLst/>
          </a:prstGeom>
        </p:spPr>
      </p:pic>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sz="1200" b="1" i="0" u="none" strike="noStrike" kern="1200" cap="none" spc="-5" normalizeH="0" baseline="0" noProof="0" dirty="0">
                <a:ln>
                  <a:noFill/>
                </a:ln>
                <a:solidFill>
                  <a:srgbClr val="034E6D"/>
                </a:solidFill>
                <a:effectLst/>
                <a:uLnTx/>
                <a:uFillTx/>
                <a:latin typeface="Arial"/>
                <a:ea typeface="+mn-ea"/>
                <a:cs typeface="Arial"/>
              </a:rPr>
              <a:pPr marL="38100" marR="0" lvl="0" indent="0" algn="l" defTabSz="914400" rtl="0" eaLnBrk="1" fontAlgn="auto" latinLnBrk="0" hangingPunct="1">
                <a:lnSpc>
                  <a:spcPts val="1425"/>
                </a:lnSpc>
                <a:spcBef>
                  <a:spcPts val="0"/>
                </a:spcBef>
                <a:spcAft>
                  <a:spcPts val="0"/>
                </a:spcAft>
                <a:buClrTx/>
                <a:buSzTx/>
                <a:buFontTx/>
                <a:buNone/>
                <a:tabLst/>
                <a:defRPr/>
              </a:pPr>
              <a:t>12</a:t>
            </a:fld>
            <a:endParaRPr kumimoji="0" sz="1200" b="1" i="0" u="none" strike="noStrike" kern="1200" cap="none" spc="-5" normalizeH="0" baseline="0" noProof="0" dirty="0">
              <a:ln>
                <a:noFill/>
              </a:ln>
              <a:solidFill>
                <a:srgbClr val="034E6D"/>
              </a:solidFill>
              <a:effectLst/>
              <a:uLnTx/>
              <a:uFillTx/>
              <a:latin typeface="Arial"/>
              <a:ea typeface="+mn-ea"/>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558165" marR="5080">
              <a:lnSpc>
                <a:spcPct val="100000"/>
              </a:lnSpc>
              <a:spcBef>
                <a:spcPts val="100"/>
              </a:spcBef>
            </a:pPr>
            <a:r>
              <a:rPr spc="-5" dirty="0"/>
              <a:t>Transportation</a:t>
            </a:r>
            <a:r>
              <a:rPr spc="15" dirty="0"/>
              <a:t> </a:t>
            </a:r>
            <a:r>
              <a:rPr spc="-5" dirty="0"/>
              <a:t>sector</a:t>
            </a:r>
            <a:r>
              <a:rPr spc="20" dirty="0"/>
              <a:t> </a:t>
            </a:r>
            <a:r>
              <a:rPr spc="-10" dirty="0"/>
              <a:t>“low-hanging</a:t>
            </a:r>
            <a:r>
              <a:rPr spc="5" dirty="0"/>
              <a:t> </a:t>
            </a:r>
            <a:r>
              <a:rPr spc="10" dirty="0"/>
              <a:t>fruit”</a:t>
            </a:r>
            <a:r>
              <a:rPr spc="5" dirty="0"/>
              <a:t> </a:t>
            </a:r>
            <a:r>
              <a:rPr dirty="0"/>
              <a:t>is</a:t>
            </a:r>
            <a:r>
              <a:rPr spc="5" dirty="0"/>
              <a:t> </a:t>
            </a:r>
            <a:r>
              <a:rPr spc="-5" dirty="0"/>
              <a:t>electrification </a:t>
            </a:r>
            <a:r>
              <a:rPr spc="-785" dirty="0"/>
              <a:t> </a:t>
            </a:r>
            <a:r>
              <a:rPr dirty="0"/>
              <a:t>of</a:t>
            </a:r>
            <a:r>
              <a:rPr spc="130" dirty="0"/>
              <a:t> </a:t>
            </a:r>
            <a:r>
              <a:rPr dirty="0"/>
              <a:t>light-</a:t>
            </a:r>
            <a:r>
              <a:rPr spc="-5" dirty="0"/>
              <a:t> and medium-duty </a:t>
            </a:r>
            <a:r>
              <a:rPr spc="-20" dirty="0"/>
              <a:t>vehicles</a:t>
            </a:r>
          </a:p>
        </p:txBody>
      </p:sp>
      <p:sp>
        <p:nvSpPr>
          <p:cNvPr id="3" name="object 3"/>
          <p:cNvSpPr txBox="1"/>
          <p:nvPr/>
        </p:nvSpPr>
        <p:spPr>
          <a:xfrm>
            <a:off x="316179" y="1108328"/>
            <a:ext cx="5681345" cy="24339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700" b="0" i="0" u="none" strike="noStrike" kern="1200" cap="none" spc="0" normalizeH="0" baseline="1543" noProof="0" dirty="0">
                <a:ln>
                  <a:noFill/>
                </a:ln>
                <a:solidFill>
                  <a:srgbClr val="E85F30"/>
                </a:solidFill>
                <a:effectLst/>
                <a:uLnTx/>
                <a:uFillTx/>
                <a:latin typeface="Wingdings 2"/>
                <a:ea typeface="+mn-ea"/>
                <a:cs typeface="Wingdings 2"/>
              </a:rPr>
              <a:t></a:t>
            </a:r>
            <a:r>
              <a:rPr kumimoji="0" sz="2700" b="0" i="0" u="none" strike="noStrike" kern="1200" cap="none" spc="30" normalizeH="0" baseline="1543" noProof="0" dirty="0">
                <a:ln>
                  <a:noFill/>
                </a:ln>
                <a:solidFill>
                  <a:srgbClr val="E85F30"/>
                </a:solidFill>
                <a:effectLst/>
                <a:uLnTx/>
                <a:uFillTx/>
                <a:latin typeface="Times New Roman"/>
                <a:ea typeface="+mn-ea"/>
                <a:cs typeface="Times New Roman"/>
              </a:rPr>
              <a:t> </a:t>
            </a:r>
            <a:r>
              <a:rPr kumimoji="0" sz="1800" b="1" i="0" u="none" strike="noStrike" kern="1200" cap="none" spc="-10" normalizeH="0" baseline="0" noProof="0" dirty="0">
                <a:ln>
                  <a:noFill/>
                </a:ln>
                <a:solidFill>
                  <a:srgbClr val="034E6D"/>
                </a:solidFill>
                <a:effectLst/>
                <a:uLnTx/>
                <a:uFillTx/>
                <a:latin typeface="Arial"/>
                <a:ea typeface="+mn-ea"/>
                <a:cs typeface="Arial"/>
              </a:rPr>
              <a:t>Accelerate</a:t>
            </a:r>
            <a:r>
              <a:rPr kumimoji="0" sz="1800" b="1" i="0" u="none" strike="noStrike" kern="1200" cap="none" spc="55" normalizeH="0" baseline="0" noProof="0" dirty="0">
                <a:ln>
                  <a:noFill/>
                </a:ln>
                <a:solidFill>
                  <a:srgbClr val="034E6D"/>
                </a:solidFill>
                <a:effectLst/>
                <a:uLnTx/>
                <a:uFillTx/>
                <a:latin typeface="Arial"/>
                <a:ea typeface="+mn-ea"/>
                <a:cs typeface="Arial"/>
              </a:rPr>
              <a:t> </a:t>
            </a:r>
            <a:r>
              <a:rPr kumimoji="0" sz="1800" b="1" i="0" u="none" strike="noStrike" kern="1200" cap="none" spc="0" normalizeH="0" baseline="0" noProof="0" dirty="0">
                <a:ln>
                  <a:noFill/>
                </a:ln>
                <a:solidFill>
                  <a:srgbClr val="034E6D"/>
                </a:solidFill>
                <a:effectLst/>
                <a:uLnTx/>
                <a:uFillTx/>
                <a:latin typeface="Arial"/>
                <a:ea typeface="+mn-ea"/>
                <a:cs typeface="Arial"/>
              </a:rPr>
              <a:t>adoption</a:t>
            </a:r>
            <a:r>
              <a:rPr kumimoji="0" sz="1800" b="1" i="0" u="none" strike="noStrike" kern="1200" cap="none" spc="-15" normalizeH="0" baseline="0" noProof="0" dirty="0">
                <a:ln>
                  <a:noFill/>
                </a:ln>
                <a:solidFill>
                  <a:srgbClr val="034E6D"/>
                </a:solidFill>
                <a:effectLst/>
                <a:uLnTx/>
                <a:uFillTx/>
                <a:latin typeface="Arial"/>
                <a:ea typeface="+mn-ea"/>
                <a:cs typeface="Arial"/>
              </a:rPr>
              <a:t> </a:t>
            </a:r>
            <a:r>
              <a:rPr kumimoji="0" sz="1800" b="1" i="0" u="none" strike="noStrike" kern="1200" cap="none" spc="0" normalizeH="0" baseline="0" noProof="0" dirty="0">
                <a:ln>
                  <a:noFill/>
                </a:ln>
                <a:solidFill>
                  <a:srgbClr val="034E6D"/>
                </a:solidFill>
                <a:effectLst/>
                <a:uLnTx/>
                <a:uFillTx/>
                <a:latin typeface="Arial"/>
                <a:ea typeface="+mn-ea"/>
                <a:cs typeface="Arial"/>
              </a:rPr>
              <a:t>of light duty</a:t>
            </a:r>
            <a:r>
              <a:rPr kumimoji="0" sz="1800" b="1" i="0" u="none" strike="noStrike" kern="1200" cap="none" spc="-15" normalizeH="0" baseline="0" noProof="0" dirty="0">
                <a:ln>
                  <a:noFill/>
                </a:ln>
                <a:solidFill>
                  <a:srgbClr val="034E6D"/>
                </a:solidFill>
                <a:effectLst/>
                <a:uLnTx/>
                <a:uFillTx/>
                <a:latin typeface="Arial"/>
                <a:ea typeface="+mn-ea"/>
                <a:cs typeface="Arial"/>
              </a:rPr>
              <a:t> </a:t>
            </a:r>
            <a:r>
              <a:rPr kumimoji="0" sz="1800" b="1" i="0" u="none" strike="noStrike" kern="1200" cap="none" spc="0" normalizeH="0" baseline="0" noProof="0" dirty="0">
                <a:ln>
                  <a:noFill/>
                </a:ln>
                <a:solidFill>
                  <a:srgbClr val="034E6D"/>
                </a:solidFill>
                <a:effectLst/>
                <a:uLnTx/>
                <a:uFillTx/>
                <a:latin typeface="Arial"/>
                <a:ea typeface="+mn-ea"/>
                <a:cs typeface="Arial"/>
              </a:rPr>
              <a:t>consumer</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332105" marR="0" lvl="0" indent="0" algn="l" defTabSz="914400" rtl="0" eaLnBrk="1" fontAlgn="auto" latinLnBrk="0" hangingPunct="1">
              <a:lnSpc>
                <a:spcPct val="100000"/>
              </a:lnSpc>
              <a:spcBef>
                <a:spcPts val="0"/>
              </a:spcBef>
              <a:spcAft>
                <a:spcPts val="0"/>
              </a:spcAft>
              <a:buClrTx/>
              <a:buSzTx/>
              <a:buFontTx/>
              <a:buNone/>
              <a:tabLst/>
              <a:defRPr/>
            </a:pPr>
            <a:r>
              <a:rPr kumimoji="0" sz="1800" b="1" i="1" u="sng" strike="noStrike" kern="1200" cap="none" spc="0" normalizeH="0" baseline="0" noProof="0" dirty="0">
                <a:ln>
                  <a:noFill/>
                </a:ln>
                <a:solidFill>
                  <a:srgbClr val="034E6D"/>
                </a:solidFill>
                <a:effectLst/>
                <a:uLnTx/>
                <a:uFill>
                  <a:solidFill>
                    <a:srgbClr val="034E6D"/>
                  </a:solidFill>
                </a:uFill>
                <a:latin typeface="Arial"/>
                <a:ea typeface="+mn-ea"/>
                <a:cs typeface="Arial"/>
              </a:rPr>
              <a:t>ELECTRIC VEHICLES</a:t>
            </a:r>
            <a:r>
              <a:rPr kumimoji="0" sz="1800" b="1" i="1" u="none" strike="noStrike" kern="1200" cap="none" spc="-30" normalizeH="0" baseline="0" noProof="0" dirty="0">
                <a:ln>
                  <a:noFill/>
                </a:ln>
                <a:solidFill>
                  <a:srgbClr val="034E6D"/>
                </a:solidFill>
                <a:effectLst/>
                <a:uLnTx/>
                <a:uFillTx/>
                <a:latin typeface="Arial"/>
                <a:ea typeface="+mn-ea"/>
                <a:cs typeface="Arial"/>
              </a:rPr>
              <a:t> </a:t>
            </a:r>
            <a:r>
              <a:rPr kumimoji="0" sz="1800" b="1" i="0" u="none" strike="noStrike" kern="1200" cap="none" spc="0" normalizeH="0" baseline="0" noProof="0" dirty="0">
                <a:ln>
                  <a:noFill/>
                </a:ln>
                <a:solidFill>
                  <a:srgbClr val="034E6D"/>
                </a:solidFill>
                <a:effectLst/>
                <a:uLnTx/>
                <a:uFillTx/>
                <a:latin typeface="Arial"/>
                <a:ea typeface="+mn-ea"/>
                <a:cs typeface="Arial"/>
              </a:rPr>
              <a:t>and</a:t>
            </a:r>
            <a:r>
              <a:rPr kumimoji="0" sz="1800" b="1" i="0" u="none" strike="noStrike" kern="1200" cap="none" spc="10" normalizeH="0" baseline="0" noProof="0" dirty="0">
                <a:ln>
                  <a:noFill/>
                </a:ln>
                <a:solidFill>
                  <a:srgbClr val="034E6D"/>
                </a:solidFill>
                <a:effectLst/>
                <a:uLnTx/>
                <a:uFillTx/>
                <a:latin typeface="Arial"/>
                <a:ea typeface="+mn-ea"/>
                <a:cs typeface="Arial"/>
              </a:rPr>
              <a:t> </a:t>
            </a:r>
            <a:r>
              <a:rPr kumimoji="0" sz="1800" b="1" i="0" u="none" strike="noStrike" kern="1200" cap="none" spc="-5" normalizeH="0" baseline="0" noProof="0" dirty="0">
                <a:ln>
                  <a:noFill/>
                </a:ln>
                <a:solidFill>
                  <a:srgbClr val="034E6D"/>
                </a:solidFill>
                <a:effectLst/>
                <a:uLnTx/>
                <a:uFillTx/>
                <a:latin typeface="Arial"/>
                <a:ea typeface="+mn-ea"/>
                <a:cs typeface="Arial"/>
              </a:rPr>
              <a:t>short-haul truck fleets</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sz="2600" b="0" i="0" u="none" strike="noStrike" kern="1200" cap="none" spc="0" normalizeH="0" baseline="0" noProof="0" dirty="0">
              <a:ln>
                <a:noFill/>
              </a:ln>
              <a:solidFill>
                <a:prstClr val="black"/>
              </a:solidFill>
              <a:effectLst/>
              <a:uLnTx/>
              <a:uFillTx/>
              <a:latin typeface="Arial"/>
              <a:ea typeface="+mn-ea"/>
              <a:cs typeface="Arial"/>
            </a:endParaRPr>
          </a:p>
          <a:p>
            <a:pPr marL="332105" marR="23495" lvl="0" indent="-320040" algn="l" defTabSz="914400" rtl="0" eaLnBrk="1" fontAlgn="auto" latinLnBrk="0" hangingPunct="1">
              <a:lnSpc>
                <a:spcPct val="100000"/>
              </a:lnSpc>
              <a:spcBef>
                <a:spcPts val="0"/>
              </a:spcBef>
              <a:spcAft>
                <a:spcPts val="0"/>
              </a:spcAft>
              <a:buClrTx/>
              <a:buSzTx/>
              <a:buFontTx/>
              <a:buNone/>
              <a:tabLst/>
              <a:defRPr/>
            </a:pPr>
            <a:r>
              <a:rPr kumimoji="0" sz="2700" b="0" i="0" u="none" strike="noStrike" kern="1200" cap="none" spc="0" normalizeH="0" baseline="1543" noProof="0" dirty="0">
                <a:ln>
                  <a:noFill/>
                </a:ln>
                <a:solidFill>
                  <a:srgbClr val="E85F30"/>
                </a:solidFill>
                <a:effectLst/>
                <a:uLnTx/>
                <a:uFillTx/>
                <a:latin typeface="Wingdings 2"/>
                <a:ea typeface="+mn-ea"/>
                <a:cs typeface="Wingdings 2"/>
              </a:rPr>
              <a:t></a:t>
            </a:r>
            <a:r>
              <a:rPr kumimoji="0" sz="2700" b="0" i="0" u="none" strike="noStrike" kern="1200" cap="none" spc="7" normalizeH="0" baseline="1543" noProof="0" dirty="0">
                <a:ln>
                  <a:noFill/>
                </a:ln>
                <a:solidFill>
                  <a:srgbClr val="E85F30"/>
                </a:solidFill>
                <a:effectLst/>
                <a:uLnTx/>
                <a:uFillTx/>
                <a:latin typeface="Times New Roman"/>
                <a:ea typeface="+mn-ea"/>
                <a:cs typeface="Times New Roman"/>
              </a:rPr>
              <a:t> </a:t>
            </a:r>
            <a:r>
              <a:rPr kumimoji="0" sz="1800" b="1" i="0" u="none" strike="noStrike" kern="1200" cap="none" spc="0" normalizeH="0" baseline="0" noProof="0" dirty="0">
                <a:ln>
                  <a:noFill/>
                </a:ln>
                <a:solidFill>
                  <a:srgbClr val="034E6D"/>
                </a:solidFill>
                <a:effectLst/>
                <a:uLnTx/>
                <a:uFillTx/>
                <a:latin typeface="Arial"/>
                <a:ea typeface="+mn-ea"/>
                <a:cs typeface="Arial"/>
              </a:rPr>
              <a:t>Significant </a:t>
            </a:r>
            <a:r>
              <a:rPr kumimoji="0" sz="1800" b="1" i="0" u="none" strike="noStrike" kern="1200" cap="none" spc="-5" normalizeH="0" baseline="0" noProof="0" dirty="0">
                <a:ln>
                  <a:noFill/>
                </a:ln>
                <a:solidFill>
                  <a:srgbClr val="034E6D"/>
                </a:solidFill>
                <a:effectLst/>
                <a:uLnTx/>
                <a:uFillTx/>
                <a:latin typeface="Arial"/>
                <a:ea typeface="+mn-ea"/>
                <a:cs typeface="Arial"/>
              </a:rPr>
              <a:t>investment </a:t>
            </a:r>
            <a:r>
              <a:rPr kumimoji="0" sz="1800" b="1" i="0" u="none" strike="noStrike" kern="1200" cap="none" spc="0" normalizeH="0" baseline="0" noProof="0" dirty="0">
                <a:ln>
                  <a:noFill/>
                </a:ln>
                <a:solidFill>
                  <a:srgbClr val="034E6D"/>
                </a:solidFill>
                <a:effectLst/>
                <a:uLnTx/>
                <a:uFillTx/>
                <a:latin typeface="Arial"/>
                <a:ea typeface="+mn-ea"/>
                <a:cs typeface="Arial"/>
              </a:rPr>
              <a:t>required to build out local </a:t>
            </a:r>
            <a:r>
              <a:rPr kumimoji="0" sz="1800" b="1" i="0" u="none" strike="noStrike" kern="1200" cap="none" spc="-490" normalizeH="0" baseline="0" noProof="0" dirty="0">
                <a:ln>
                  <a:noFill/>
                </a:ln>
                <a:solidFill>
                  <a:srgbClr val="034E6D"/>
                </a:solidFill>
                <a:effectLst/>
                <a:uLnTx/>
                <a:uFillTx/>
                <a:latin typeface="Arial"/>
                <a:ea typeface="+mn-ea"/>
                <a:cs typeface="Arial"/>
              </a:rPr>
              <a:t> </a:t>
            </a:r>
            <a:r>
              <a:rPr kumimoji="0" sz="1800" b="1" i="0" u="none" strike="noStrike" kern="1200" cap="none" spc="0" normalizeH="0" baseline="0" noProof="0" dirty="0">
                <a:ln>
                  <a:noFill/>
                </a:ln>
                <a:solidFill>
                  <a:srgbClr val="034E6D"/>
                </a:solidFill>
                <a:effectLst/>
                <a:uLnTx/>
                <a:uFillTx/>
                <a:latin typeface="Arial"/>
                <a:ea typeface="+mn-ea"/>
                <a:cs typeface="Arial"/>
              </a:rPr>
              <a:t>and</a:t>
            </a:r>
            <a:r>
              <a:rPr kumimoji="0" sz="1800" b="1" i="0" u="none" strike="noStrike" kern="1200" cap="none" spc="-5" normalizeH="0" baseline="0" noProof="0" dirty="0">
                <a:ln>
                  <a:noFill/>
                </a:ln>
                <a:solidFill>
                  <a:srgbClr val="034E6D"/>
                </a:solidFill>
                <a:effectLst/>
                <a:uLnTx/>
                <a:uFillTx/>
                <a:latin typeface="Arial"/>
                <a:ea typeface="+mn-ea"/>
                <a:cs typeface="Arial"/>
              </a:rPr>
              <a:t> </a:t>
            </a:r>
            <a:r>
              <a:rPr kumimoji="0" sz="1800" b="1" i="0" u="none" strike="noStrike" kern="1200" cap="none" spc="0" normalizeH="0" baseline="0" noProof="0" dirty="0">
                <a:ln>
                  <a:noFill/>
                </a:ln>
                <a:solidFill>
                  <a:srgbClr val="034E6D"/>
                </a:solidFill>
                <a:effectLst/>
                <a:uLnTx/>
                <a:uFillTx/>
                <a:latin typeface="Arial"/>
                <a:ea typeface="+mn-ea"/>
                <a:cs typeface="Arial"/>
              </a:rPr>
              <a:t>regional</a:t>
            </a:r>
            <a:r>
              <a:rPr kumimoji="0" sz="1800" b="1" i="0" u="none" strike="noStrike" kern="1200" cap="none" spc="-20" normalizeH="0" baseline="0" noProof="0" dirty="0">
                <a:ln>
                  <a:noFill/>
                </a:ln>
                <a:solidFill>
                  <a:srgbClr val="034E6D"/>
                </a:solidFill>
                <a:effectLst/>
                <a:uLnTx/>
                <a:uFillTx/>
                <a:latin typeface="Arial"/>
                <a:ea typeface="+mn-ea"/>
                <a:cs typeface="Arial"/>
              </a:rPr>
              <a:t> </a:t>
            </a:r>
            <a:r>
              <a:rPr kumimoji="0" sz="1800" b="1" i="1" u="sng" strike="noStrike" kern="1200" cap="none" spc="-5" normalizeH="0" baseline="0" noProof="0" dirty="0">
                <a:ln>
                  <a:noFill/>
                </a:ln>
                <a:solidFill>
                  <a:srgbClr val="034E6D"/>
                </a:solidFill>
                <a:effectLst/>
                <a:uLnTx/>
                <a:uFill>
                  <a:solidFill>
                    <a:srgbClr val="034E6D"/>
                  </a:solidFill>
                </a:uFill>
                <a:latin typeface="Arial"/>
                <a:ea typeface="+mn-ea"/>
                <a:cs typeface="Arial"/>
              </a:rPr>
              <a:t>CHARGING</a:t>
            </a:r>
            <a:r>
              <a:rPr kumimoji="0" sz="1800" b="1" i="1" u="sng" strike="noStrike" kern="1200" cap="none" spc="10" normalizeH="0" baseline="0" noProof="0" dirty="0">
                <a:ln>
                  <a:noFill/>
                </a:ln>
                <a:solidFill>
                  <a:srgbClr val="034E6D"/>
                </a:solidFill>
                <a:effectLst/>
                <a:uLnTx/>
                <a:uFill>
                  <a:solidFill>
                    <a:srgbClr val="034E6D"/>
                  </a:solidFill>
                </a:uFill>
                <a:latin typeface="Arial"/>
                <a:ea typeface="+mn-ea"/>
                <a:cs typeface="Arial"/>
              </a:rPr>
              <a:t> </a:t>
            </a:r>
            <a:r>
              <a:rPr kumimoji="0" sz="1800" b="1" i="1" u="sng" strike="noStrike" kern="1200" cap="none" spc="-5" normalizeH="0" baseline="0" noProof="0" dirty="0">
                <a:ln>
                  <a:noFill/>
                </a:ln>
                <a:solidFill>
                  <a:srgbClr val="034E6D"/>
                </a:solidFill>
                <a:effectLst/>
                <a:uLnTx/>
                <a:uFill>
                  <a:solidFill>
                    <a:srgbClr val="034E6D"/>
                  </a:solidFill>
                </a:uFill>
                <a:latin typeface="Arial"/>
                <a:ea typeface="+mn-ea"/>
                <a:cs typeface="Arial"/>
              </a:rPr>
              <a:t>NETWORKS</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sz="2600" b="0" i="0" u="none" strike="noStrike" kern="1200" cap="none" spc="0" normalizeH="0" baseline="0" noProof="0" dirty="0">
              <a:ln>
                <a:noFill/>
              </a:ln>
              <a:solidFill>
                <a:prstClr val="black"/>
              </a:solidFill>
              <a:effectLst/>
              <a:uLnTx/>
              <a:uFillTx/>
              <a:latin typeface="Arial"/>
              <a:ea typeface="+mn-ea"/>
              <a:cs typeface="Arial"/>
            </a:endParaRPr>
          </a:p>
          <a:p>
            <a:pPr marL="332105" marR="5080" lvl="0" indent="-320040" algn="l" defTabSz="914400" rtl="0" eaLnBrk="1" fontAlgn="auto" latinLnBrk="0" hangingPunct="1">
              <a:lnSpc>
                <a:spcPct val="100000"/>
              </a:lnSpc>
              <a:spcBef>
                <a:spcPts val="0"/>
              </a:spcBef>
              <a:spcAft>
                <a:spcPts val="0"/>
              </a:spcAft>
              <a:buClrTx/>
              <a:buSzTx/>
              <a:buFontTx/>
              <a:buNone/>
              <a:tabLst/>
              <a:defRPr/>
            </a:pPr>
            <a:r>
              <a:rPr kumimoji="0" sz="2700" b="0" i="0" u="none" strike="noStrike" kern="1200" cap="none" spc="0" normalizeH="0" baseline="1543" noProof="0" dirty="0">
                <a:ln>
                  <a:noFill/>
                </a:ln>
                <a:solidFill>
                  <a:srgbClr val="E85F30"/>
                </a:solidFill>
                <a:effectLst/>
                <a:uLnTx/>
                <a:uFillTx/>
                <a:latin typeface="Wingdings 2"/>
                <a:ea typeface="+mn-ea"/>
                <a:cs typeface="Wingdings 2"/>
              </a:rPr>
              <a:t></a:t>
            </a:r>
            <a:r>
              <a:rPr kumimoji="0" sz="2700" b="0" i="0" u="none" strike="noStrike" kern="1200" cap="none" spc="7" normalizeH="0" baseline="1543" noProof="0" dirty="0">
                <a:ln>
                  <a:noFill/>
                </a:ln>
                <a:solidFill>
                  <a:srgbClr val="E85F30"/>
                </a:solidFill>
                <a:effectLst/>
                <a:uLnTx/>
                <a:uFillTx/>
                <a:latin typeface="Times New Roman"/>
                <a:ea typeface="+mn-ea"/>
                <a:cs typeface="Times New Roman"/>
              </a:rPr>
              <a:t> </a:t>
            </a:r>
            <a:r>
              <a:rPr kumimoji="0" sz="1800" b="1" i="0" u="none" strike="noStrike" kern="1200" cap="none" spc="0" normalizeH="0" baseline="0" noProof="0" dirty="0">
                <a:ln>
                  <a:noFill/>
                </a:ln>
                <a:solidFill>
                  <a:srgbClr val="034E6D"/>
                </a:solidFill>
                <a:effectLst/>
                <a:uLnTx/>
                <a:uFillTx/>
                <a:latin typeface="Arial"/>
                <a:ea typeface="+mn-ea"/>
                <a:cs typeface="Arial"/>
              </a:rPr>
              <a:t>Ensuring</a:t>
            </a:r>
            <a:r>
              <a:rPr kumimoji="0" sz="1800" b="1" i="0" u="none" strike="noStrike" kern="1200" cap="none" spc="-25" normalizeH="0" baseline="0" noProof="0" dirty="0">
                <a:ln>
                  <a:noFill/>
                </a:ln>
                <a:solidFill>
                  <a:srgbClr val="034E6D"/>
                </a:solidFill>
                <a:effectLst/>
                <a:uLnTx/>
                <a:uFillTx/>
                <a:latin typeface="Arial"/>
                <a:ea typeface="+mn-ea"/>
                <a:cs typeface="Arial"/>
              </a:rPr>
              <a:t> </a:t>
            </a:r>
            <a:r>
              <a:rPr kumimoji="0" sz="1800" b="1" i="1" u="sng" strike="noStrike" kern="1200" cap="none" spc="-15" normalizeH="0" baseline="0" noProof="0" dirty="0">
                <a:ln>
                  <a:noFill/>
                </a:ln>
                <a:solidFill>
                  <a:srgbClr val="034E6D"/>
                </a:solidFill>
                <a:effectLst/>
                <a:uLnTx/>
                <a:uFill>
                  <a:solidFill>
                    <a:srgbClr val="034E6D"/>
                  </a:solidFill>
                </a:uFill>
                <a:latin typeface="Arial"/>
                <a:ea typeface="+mn-ea"/>
                <a:cs typeface="Arial"/>
              </a:rPr>
              <a:t>EQUITABLE</a:t>
            </a:r>
            <a:r>
              <a:rPr kumimoji="0" sz="1800" b="1" i="1" u="sng" strike="noStrike" kern="1200" cap="none" spc="-85" normalizeH="0" baseline="0" noProof="0" dirty="0">
                <a:ln>
                  <a:noFill/>
                </a:ln>
                <a:solidFill>
                  <a:srgbClr val="034E6D"/>
                </a:solidFill>
                <a:effectLst/>
                <a:uLnTx/>
                <a:uFill>
                  <a:solidFill>
                    <a:srgbClr val="034E6D"/>
                  </a:solidFill>
                </a:uFill>
                <a:latin typeface="Arial"/>
                <a:ea typeface="+mn-ea"/>
                <a:cs typeface="Arial"/>
              </a:rPr>
              <a:t> </a:t>
            </a:r>
            <a:r>
              <a:rPr kumimoji="0" sz="1800" b="1" i="1" u="sng" strike="noStrike" kern="1200" cap="none" spc="-5" normalizeH="0" baseline="0" noProof="0" dirty="0">
                <a:ln>
                  <a:noFill/>
                </a:ln>
                <a:solidFill>
                  <a:srgbClr val="034E6D"/>
                </a:solidFill>
                <a:effectLst/>
                <a:uLnTx/>
                <a:uFill>
                  <a:solidFill>
                    <a:srgbClr val="034E6D"/>
                  </a:solidFill>
                </a:uFill>
                <a:latin typeface="Arial"/>
                <a:ea typeface="+mn-ea"/>
                <a:cs typeface="Arial"/>
              </a:rPr>
              <a:t>ACCESS</a:t>
            </a:r>
            <a:r>
              <a:rPr kumimoji="0" sz="1800" b="1" i="1" u="sng" strike="noStrike" kern="1200" cap="none" spc="0" normalizeH="0" baseline="0" noProof="0" dirty="0">
                <a:ln>
                  <a:noFill/>
                </a:ln>
                <a:solidFill>
                  <a:srgbClr val="034E6D"/>
                </a:solidFill>
                <a:effectLst/>
                <a:uLnTx/>
                <a:uFill>
                  <a:solidFill>
                    <a:srgbClr val="034E6D"/>
                  </a:solidFill>
                </a:uFill>
                <a:latin typeface="Arial"/>
                <a:ea typeface="+mn-ea"/>
                <a:cs typeface="Arial"/>
              </a:rPr>
              <a:t> </a:t>
            </a:r>
            <a:r>
              <a:rPr kumimoji="0" sz="1800" b="1" i="1" u="sng" strike="noStrike" kern="1200" cap="none" spc="-20" normalizeH="0" baseline="0" noProof="0" dirty="0">
                <a:ln>
                  <a:noFill/>
                </a:ln>
                <a:solidFill>
                  <a:srgbClr val="034E6D"/>
                </a:solidFill>
                <a:effectLst/>
                <a:uLnTx/>
                <a:uFill>
                  <a:solidFill>
                    <a:srgbClr val="034E6D"/>
                  </a:solidFill>
                </a:uFill>
                <a:latin typeface="Arial"/>
                <a:ea typeface="+mn-ea"/>
                <a:cs typeface="Arial"/>
              </a:rPr>
              <a:t>TO</a:t>
            </a:r>
            <a:r>
              <a:rPr kumimoji="0" sz="1800" b="1" i="1" u="sng" strike="noStrike" kern="1200" cap="none" spc="-10" normalizeH="0" baseline="0" noProof="0" dirty="0">
                <a:ln>
                  <a:noFill/>
                </a:ln>
                <a:solidFill>
                  <a:srgbClr val="034E6D"/>
                </a:solidFill>
                <a:effectLst/>
                <a:uLnTx/>
                <a:uFill>
                  <a:solidFill>
                    <a:srgbClr val="034E6D"/>
                  </a:solidFill>
                </a:uFill>
                <a:latin typeface="Arial"/>
                <a:ea typeface="+mn-ea"/>
                <a:cs typeface="Arial"/>
              </a:rPr>
              <a:t> </a:t>
            </a:r>
            <a:r>
              <a:rPr kumimoji="0" sz="1800" b="1" i="1" u="sng" strike="noStrike" kern="1200" cap="none" spc="0" normalizeH="0" baseline="0" noProof="0" dirty="0">
                <a:ln>
                  <a:noFill/>
                </a:ln>
                <a:solidFill>
                  <a:srgbClr val="034E6D"/>
                </a:solidFill>
                <a:effectLst/>
                <a:uLnTx/>
                <a:uFill>
                  <a:solidFill>
                    <a:srgbClr val="034E6D"/>
                  </a:solidFill>
                </a:uFill>
                <a:latin typeface="Arial"/>
                <a:ea typeface="+mn-ea"/>
                <a:cs typeface="Arial"/>
              </a:rPr>
              <a:t>MOBILITY</a:t>
            </a:r>
            <a:r>
              <a:rPr kumimoji="0" sz="1800" b="1" i="1" u="none" strike="noStrike" kern="1200" cap="none" spc="-5" normalizeH="0" baseline="0" noProof="0" dirty="0">
                <a:ln>
                  <a:noFill/>
                </a:ln>
                <a:solidFill>
                  <a:srgbClr val="034E6D"/>
                </a:solidFill>
                <a:effectLst/>
                <a:uLnTx/>
                <a:uFillTx/>
                <a:latin typeface="Arial"/>
                <a:ea typeface="+mn-ea"/>
                <a:cs typeface="Arial"/>
              </a:rPr>
              <a:t> </a:t>
            </a:r>
            <a:r>
              <a:rPr kumimoji="0" sz="1800" b="1" i="0" u="none" strike="noStrike" kern="1200" cap="none" spc="5" normalizeH="0" baseline="0" noProof="0" dirty="0">
                <a:ln>
                  <a:noFill/>
                </a:ln>
                <a:solidFill>
                  <a:srgbClr val="034E6D"/>
                </a:solidFill>
                <a:effectLst/>
                <a:uLnTx/>
                <a:uFillTx/>
                <a:latin typeface="Arial"/>
                <a:ea typeface="+mn-ea"/>
                <a:cs typeface="Arial"/>
              </a:rPr>
              <a:t>will </a:t>
            </a:r>
            <a:r>
              <a:rPr kumimoji="0" sz="1800" b="1" i="0" u="none" strike="noStrike" kern="1200" cap="none" spc="-490" normalizeH="0" baseline="0" noProof="0" dirty="0">
                <a:ln>
                  <a:noFill/>
                </a:ln>
                <a:solidFill>
                  <a:srgbClr val="034E6D"/>
                </a:solidFill>
                <a:effectLst/>
                <a:uLnTx/>
                <a:uFillTx/>
                <a:latin typeface="Arial"/>
                <a:ea typeface="+mn-ea"/>
                <a:cs typeface="Arial"/>
              </a:rPr>
              <a:t> </a:t>
            </a:r>
            <a:r>
              <a:rPr kumimoji="0" sz="1800" b="1" i="0" u="none" strike="noStrike" kern="1200" cap="none" spc="0" normalizeH="0" baseline="0" noProof="0" dirty="0">
                <a:ln>
                  <a:noFill/>
                </a:ln>
                <a:solidFill>
                  <a:srgbClr val="034E6D"/>
                </a:solidFill>
                <a:effectLst/>
                <a:uLnTx/>
                <a:uFillTx/>
                <a:latin typeface="Arial"/>
                <a:ea typeface="+mn-ea"/>
                <a:cs typeface="Arial"/>
              </a:rPr>
              <a:t>require</a:t>
            </a:r>
            <a:r>
              <a:rPr kumimoji="0" sz="1800" b="1" i="0" u="none" strike="noStrike" kern="1200" cap="none" spc="-5" normalizeH="0" baseline="0" noProof="0" dirty="0">
                <a:ln>
                  <a:noFill/>
                </a:ln>
                <a:solidFill>
                  <a:srgbClr val="034E6D"/>
                </a:solidFill>
                <a:effectLst/>
                <a:uLnTx/>
                <a:uFillTx/>
                <a:latin typeface="Arial"/>
                <a:ea typeface="+mn-ea"/>
                <a:cs typeface="Arial"/>
              </a:rPr>
              <a:t> </a:t>
            </a:r>
            <a:r>
              <a:rPr kumimoji="0" sz="1800" b="1" i="0" u="none" strike="noStrike" kern="1200" cap="none" spc="0" normalizeH="0" baseline="0" noProof="0" dirty="0">
                <a:ln>
                  <a:noFill/>
                </a:ln>
                <a:solidFill>
                  <a:srgbClr val="034E6D"/>
                </a:solidFill>
                <a:effectLst/>
                <a:uLnTx/>
                <a:uFillTx/>
                <a:latin typeface="Arial"/>
                <a:ea typeface="+mn-ea"/>
                <a:cs typeface="Arial"/>
              </a:rPr>
              <a:t>thoughtful</a:t>
            </a:r>
            <a:r>
              <a:rPr kumimoji="0" sz="1800" b="1" i="0" u="none" strike="noStrike" kern="1200" cap="none" spc="-30" normalizeH="0" baseline="0" noProof="0" dirty="0">
                <a:ln>
                  <a:noFill/>
                </a:ln>
                <a:solidFill>
                  <a:srgbClr val="034E6D"/>
                </a:solidFill>
                <a:effectLst/>
                <a:uLnTx/>
                <a:uFillTx/>
                <a:latin typeface="Arial"/>
                <a:ea typeface="+mn-ea"/>
                <a:cs typeface="Arial"/>
              </a:rPr>
              <a:t> </a:t>
            </a:r>
            <a:r>
              <a:rPr kumimoji="0" sz="1800" b="1" i="0" u="none" strike="noStrike" kern="1200" cap="none" spc="0" normalizeH="0" baseline="0" noProof="0" dirty="0">
                <a:ln>
                  <a:noFill/>
                </a:ln>
                <a:solidFill>
                  <a:srgbClr val="034E6D"/>
                </a:solidFill>
                <a:effectLst/>
                <a:uLnTx/>
                <a:uFillTx/>
                <a:latin typeface="Arial"/>
                <a:ea typeface="+mn-ea"/>
                <a:cs typeface="Arial"/>
              </a:rPr>
              <a:t>and </a:t>
            </a:r>
            <a:r>
              <a:rPr kumimoji="0" sz="1800" b="1" i="0" u="none" strike="noStrike" kern="1200" cap="none" spc="-5" normalizeH="0" baseline="0" noProof="0" dirty="0">
                <a:ln>
                  <a:noFill/>
                </a:ln>
                <a:solidFill>
                  <a:srgbClr val="034E6D"/>
                </a:solidFill>
                <a:effectLst/>
                <a:uLnTx/>
                <a:uFillTx/>
                <a:latin typeface="Arial"/>
                <a:ea typeface="+mn-ea"/>
                <a:cs typeface="Arial"/>
              </a:rPr>
              <a:t>proactive</a:t>
            </a:r>
            <a:r>
              <a:rPr kumimoji="0" sz="1800" b="1" i="0" u="none" strike="noStrike" kern="1200" cap="none" spc="35" normalizeH="0" baseline="0" noProof="0" dirty="0">
                <a:ln>
                  <a:noFill/>
                </a:ln>
                <a:solidFill>
                  <a:srgbClr val="034E6D"/>
                </a:solidFill>
                <a:effectLst/>
                <a:uLnTx/>
                <a:uFillTx/>
                <a:latin typeface="Arial"/>
                <a:ea typeface="+mn-ea"/>
                <a:cs typeface="Arial"/>
              </a:rPr>
              <a:t> </a:t>
            </a:r>
            <a:r>
              <a:rPr kumimoji="0" sz="1800" b="1" i="0" u="none" strike="noStrike" kern="1200" cap="none" spc="0" normalizeH="0" baseline="0" noProof="0" dirty="0">
                <a:ln>
                  <a:noFill/>
                </a:ln>
                <a:solidFill>
                  <a:srgbClr val="034E6D"/>
                </a:solidFill>
                <a:effectLst/>
                <a:uLnTx/>
                <a:uFillTx/>
                <a:latin typeface="Arial"/>
                <a:ea typeface="+mn-ea"/>
                <a:cs typeface="Arial"/>
              </a:rPr>
              <a:t>regulation</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pic>
        <p:nvPicPr>
          <p:cNvPr id="4" name="object 4"/>
          <p:cNvPicPr/>
          <p:nvPr/>
        </p:nvPicPr>
        <p:blipFill>
          <a:blip r:embed="rId2" cstate="print"/>
          <a:stretch>
            <a:fillRect/>
          </a:stretch>
        </p:blipFill>
        <p:spPr>
          <a:xfrm>
            <a:off x="548640" y="3959352"/>
            <a:ext cx="2569464" cy="1421892"/>
          </a:xfrm>
          <a:prstGeom prst="rect">
            <a:avLst/>
          </a:prstGeom>
        </p:spPr>
      </p:pic>
      <p:pic>
        <p:nvPicPr>
          <p:cNvPr id="5" name="object 5"/>
          <p:cNvPicPr/>
          <p:nvPr/>
        </p:nvPicPr>
        <p:blipFill>
          <a:blip r:embed="rId3" cstate="print"/>
          <a:stretch>
            <a:fillRect/>
          </a:stretch>
        </p:blipFill>
        <p:spPr>
          <a:xfrm>
            <a:off x="882396" y="5465064"/>
            <a:ext cx="1860803" cy="1045463"/>
          </a:xfrm>
          <a:prstGeom prst="rect">
            <a:avLst/>
          </a:prstGeom>
        </p:spPr>
      </p:pic>
      <p:pic>
        <p:nvPicPr>
          <p:cNvPr id="6" name="object 6"/>
          <p:cNvPicPr/>
          <p:nvPr/>
        </p:nvPicPr>
        <p:blipFill>
          <a:blip r:embed="rId4" cstate="print"/>
          <a:stretch>
            <a:fillRect/>
          </a:stretch>
        </p:blipFill>
        <p:spPr>
          <a:xfrm>
            <a:off x="3552444" y="4235196"/>
            <a:ext cx="2752344" cy="2063495"/>
          </a:xfrm>
          <a:prstGeom prst="rect">
            <a:avLst/>
          </a:prstGeom>
        </p:spPr>
      </p:pic>
      <p:grpSp>
        <p:nvGrpSpPr>
          <p:cNvPr id="7" name="object 7"/>
          <p:cNvGrpSpPr/>
          <p:nvPr/>
        </p:nvGrpSpPr>
        <p:grpSpPr>
          <a:xfrm>
            <a:off x="6435852" y="1008888"/>
            <a:ext cx="5687695" cy="5501640"/>
            <a:chOff x="6435852" y="1008888"/>
            <a:chExt cx="5687695" cy="5501640"/>
          </a:xfrm>
        </p:grpSpPr>
        <p:pic>
          <p:nvPicPr>
            <p:cNvPr id="8" name="object 8"/>
            <p:cNvPicPr/>
            <p:nvPr/>
          </p:nvPicPr>
          <p:blipFill>
            <a:blip r:embed="rId5" cstate="print"/>
            <a:stretch>
              <a:fillRect/>
            </a:stretch>
          </p:blipFill>
          <p:spPr>
            <a:xfrm>
              <a:off x="7647432" y="1008888"/>
              <a:ext cx="3425952" cy="1926336"/>
            </a:xfrm>
            <a:prstGeom prst="rect">
              <a:avLst/>
            </a:prstGeom>
          </p:spPr>
        </p:pic>
        <p:pic>
          <p:nvPicPr>
            <p:cNvPr id="9" name="object 9"/>
            <p:cNvPicPr/>
            <p:nvPr/>
          </p:nvPicPr>
          <p:blipFill>
            <a:blip r:embed="rId6" cstate="print"/>
            <a:stretch>
              <a:fillRect/>
            </a:stretch>
          </p:blipFill>
          <p:spPr>
            <a:xfrm>
              <a:off x="6598920" y="2935223"/>
              <a:ext cx="5524500" cy="3575304"/>
            </a:xfrm>
            <a:prstGeom prst="rect">
              <a:avLst/>
            </a:prstGeom>
          </p:spPr>
        </p:pic>
        <p:pic>
          <p:nvPicPr>
            <p:cNvPr id="10" name="object 10"/>
            <p:cNvPicPr/>
            <p:nvPr/>
          </p:nvPicPr>
          <p:blipFill>
            <a:blip r:embed="rId7" cstate="print"/>
            <a:stretch>
              <a:fillRect/>
            </a:stretch>
          </p:blipFill>
          <p:spPr>
            <a:xfrm>
              <a:off x="6435852" y="3284220"/>
              <a:ext cx="5687567" cy="3200399"/>
            </a:xfrm>
            <a:prstGeom prst="rect">
              <a:avLst/>
            </a:prstGeom>
          </p:spPr>
        </p:pic>
      </p:gr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sz="1200" b="1" i="0" u="none" strike="noStrike" kern="1200" cap="none" spc="-5" normalizeH="0" baseline="0" noProof="0" dirty="0">
                <a:ln>
                  <a:noFill/>
                </a:ln>
                <a:solidFill>
                  <a:srgbClr val="034E6D"/>
                </a:solidFill>
                <a:effectLst/>
                <a:uLnTx/>
                <a:uFillTx/>
                <a:latin typeface="Arial"/>
                <a:ea typeface="+mn-ea"/>
                <a:cs typeface="Arial"/>
              </a:rPr>
              <a:pPr marL="38100" marR="0" lvl="0" indent="0" algn="l" defTabSz="914400" rtl="0" eaLnBrk="1" fontAlgn="auto" latinLnBrk="0" hangingPunct="1">
                <a:lnSpc>
                  <a:spcPts val="1425"/>
                </a:lnSpc>
                <a:spcBef>
                  <a:spcPts val="0"/>
                </a:spcBef>
                <a:spcAft>
                  <a:spcPts val="0"/>
                </a:spcAft>
                <a:buClrTx/>
                <a:buSzTx/>
                <a:buFontTx/>
                <a:buNone/>
                <a:tabLst/>
                <a:defRPr/>
              </a:pPr>
              <a:t>13</a:t>
            </a:fld>
            <a:endParaRPr kumimoji="0" sz="1200" b="1" i="0" u="none" strike="noStrike" kern="1200" cap="none" spc="-5" normalizeH="0" baseline="0" noProof="0" dirty="0">
              <a:ln>
                <a:noFill/>
              </a:ln>
              <a:solidFill>
                <a:srgbClr val="034E6D"/>
              </a:solidFill>
              <a:effectLst/>
              <a:uLnTx/>
              <a:uFillTx/>
              <a:latin typeface="Arial"/>
              <a:ea typeface="+mn-ea"/>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558165" marR="5080">
              <a:lnSpc>
                <a:spcPct val="100000"/>
              </a:lnSpc>
              <a:spcBef>
                <a:spcPts val="100"/>
              </a:spcBef>
            </a:pPr>
            <a:r>
              <a:rPr dirty="0"/>
              <a:t>Building</a:t>
            </a:r>
            <a:r>
              <a:rPr spc="-25" dirty="0"/>
              <a:t> </a:t>
            </a:r>
            <a:r>
              <a:rPr spc="10" dirty="0"/>
              <a:t>sector:</a:t>
            </a:r>
            <a:r>
              <a:rPr spc="-5" dirty="0"/>
              <a:t> </a:t>
            </a:r>
            <a:r>
              <a:rPr dirty="0"/>
              <a:t>managed</a:t>
            </a:r>
            <a:r>
              <a:rPr spc="10" dirty="0"/>
              <a:t> </a:t>
            </a:r>
            <a:r>
              <a:rPr dirty="0"/>
              <a:t>transition</a:t>
            </a:r>
            <a:r>
              <a:rPr spc="-25" dirty="0"/>
              <a:t> </a:t>
            </a:r>
            <a:r>
              <a:rPr spc="-5" dirty="0"/>
              <a:t>toward</a:t>
            </a:r>
            <a:r>
              <a:rPr spc="-20" dirty="0"/>
              <a:t> </a:t>
            </a:r>
            <a:r>
              <a:rPr spc="-5" dirty="0"/>
              <a:t>electrification </a:t>
            </a:r>
            <a:r>
              <a:rPr spc="-785" dirty="0"/>
              <a:t> </a:t>
            </a:r>
            <a:r>
              <a:rPr spc="-5" dirty="0"/>
              <a:t>and</a:t>
            </a:r>
            <a:r>
              <a:rPr dirty="0"/>
              <a:t> </a:t>
            </a:r>
            <a:r>
              <a:rPr spc="-10" dirty="0"/>
              <a:t>lower-carbon</a:t>
            </a:r>
            <a:r>
              <a:rPr spc="-5" dirty="0"/>
              <a:t> fuels</a:t>
            </a:r>
          </a:p>
        </p:txBody>
      </p:sp>
      <p:sp>
        <p:nvSpPr>
          <p:cNvPr id="3" name="object 3"/>
          <p:cNvSpPr txBox="1"/>
          <p:nvPr/>
        </p:nvSpPr>
        <p:spPr>
          <a:xfrm>
            <a:off x="576783" y="1159002"/>
            <a:ext cx="5246370" cy="1926589"/>
          </a:xfrm>
          <a:prstGeom prst="rect">
            <a:avLst/>
          </a:prstGeom>
        </p:spPr>
        <p:txBody>
          <a:bodyPr vert="horz" wrap="square" lIns="0" tIns="12700" rIns="0" bIns="0" rtlCol="0">
            <a:spAutoFit/>
          </a:bodyPr>
          <a:lstStyle/>
          <a:p>
            <a:pPr marL="332740" marR="159385" lvl="0" indent="-320040" algn="l" defTabSz="914400" rtl="0" eaLnBrk="1" fontAlgn="auto" latinLnBrk="0" hangingPunct="1">
              <a:lnSpc>
                <a:spcPct val="100000"/>
              </a:lnSpc>
              <a:spcBef>
                <a:spcPts val="100"/>
              </a:spcBef>
              <a:spcAft>
                <a:spcPts val="0"/>
              </a:spcAft>
              <a:buClrTx/>
              <a:buSzTx/>
              <a:buFontTx/>
              <a:buNone/>
              <a:tabLst/>
              <a:defRPr/>
            </a:pPr>
            <a:r>
              <a:rPr kumimoji="0" sz="2700" b="0" i="0" u="none" strike="noStrike" kern="1200" cap="none" spc="0" normalizeH="0" baseline="1543" noProof="0" dirty="0">
                <a:ln>
                  <a:noFill/>
                </a:ln>
                <a:solidFill>
                  <a:srgbClr val="E85F30"/>
                </a:solidFill>
                <a:effectLst/>
                <a:uLnTx/>
                <a:uFillTx/>
                <a:latin typeface="Wingdings 2"/>
                <a:ea typeface="+mn-ea"/>
                <a:cs typeface="Wingdings 2"/>
              </a:rPr>
              <a:t></a:t>
            </a:r>
            <a:r>
              <a:rPr kumimoji="0" sz="2700" b="0" i="0" u="none" strike="noStrike" kern="1200" cap="none" spc="30" normalizeH="0" baseline="1543" noProof="0" dirty="0">
                <a:ln>
                  <a:noFill/>
                </a:ln>
                <a:solidFill>
                  <a:srgbClr val="E85F30"/>
                </a:solidFill>
                <a:effectLst/>
                <a:uLnTx/>
                <a:uFillTx/>
                <a:latin typeface="Times New Roman"/>
                <a:ea typeface="+mn-ea"/>
                <a:cs typeface="Times New Roman"/>
              </a:rPr>
              <a:t> </a:t>
            </a:r>
            <a:r>
              <a:rPr kumimoji="0" sz="1800" b="1" i="0" u="none" strike="noStrike" kern="1200" cap="none" spc="-5" normalizeH="0" baseline="0" noProof="0" dirty="0">
                <a:ln>
                  <a:noFill/>
                </a:ln>
                <a:solidFill>
                  <a:srgbClr val="034E6D"/>
                </a:solidFill>
                <a:effectLst/>
                <a:uLnTx/>
                <a:uFillTx/>
                <a:latin typeface="Arial"/>
                <a:ea typeface="+mn-ea"/>
                <a:cs typeface="Arial"/>
              </a:rPr>
              <a:t>Encourage </a:t>
            </a:r>
            <a:r>
              <a:rPr kumimoji="0" sz="1800" b="1" i="0" u="none" strike="noStrike" kern="1200" cap="none" spc="0" normalizeH="0" baseline="0" noProof="0" dirty="0">
                <a:ln>
                  <a:noFill/>
                </a:ln>
                <a:solidFill>
                  <a:srgbClr val="034E6D"/>
                </a:solidFill>
                <a:effectLst/>
                <a:uLnTx/>
                <a:uFillTx/>
                <a:latin typeface="Arial"/>
                <a:ea typeface="+mn-ea"/>
                <a:cs typeface="Arial"/>
              </a:rPr>
              <a:t>adoption</a:t>
            </a:r>
            <a:r>
              <a:rPr kumimoji="0" sz="1800" b="1" i="0" u="none" strike="noStrike" kern="1200" cap="none" spc="-15" normalizeH="0" baseline="0" noProof="0" dirty="0">
                <a:ln>
                  <a:noFill/>
                </a:ln>
                <a:solidFill>
                  <a:srgbClr val="034E6D"/>
                </a:solidFill>
                <a:effectLst/>
                <a:uLnTx/>
                <a:uFillTx/>
                <a:latin typeface="Arial"/>
                <a:ea typeface="+mn-ea"/>
                <a:cs typeface="Arial"/>
              </a:rPr>
              <a:t> </a:t>
            </a:r>
            <a:r>
              <a:rPr kumimoji="0" sz="1800" b="1" i="0" u="none" strike="noStrike" kern="1200" cap="none" spc="0" normalizeH="0" baseline="0" noProof="0" dirty="0">
                <a:ln>
                  <a:noFill/>
                </a:ln>
                <a:solidFill>
                  <a:srgbClr val="034E6D"/>
                </a:solidFill>
                <a:effectLst/>
                <a:uLnTx/>
                <a:uFillTx/>
                <a:latin typeface="Arial"/>
                <a:ea typeface="+mn-ea"/>
                <a:cs typeface="Arial"/>
              </a:rPr>
              <a:t>of</a:t>
            </a:r>
            <a:r>
              <a:rPr kumimoji="0" sz="1800" b="1" i="0" u="none" strike="noStrike" kern="1200" cap="none" spc="-5" normalizeH="0" baseline="0" noProof="0" dirty="0">
                <a:ln>
                  <a:noFill/>
                </a:ln>
                <a:solidFill>
                  <a:srgbClr val="034E6D"/>
                </a:solidFill>
                <a:effectLst/>
                <a:uLnTx/>
                <a:uFillTx/>
                <a:latin typeface="Arial"/>
                <a:ea typeface="+mn-ea"/>
                <a:cs typeface="Arial"/>
              </a:rPr>
              <a:t> electric</a:t>
            </a:r>
            <a:r>
              <a:rPr kumimoji="0" sz="1800" b="1" i="0" u="none" strike="noStrike" kern="1200" cap="none" spc="15" normalizeH="0" baseline="0" noProof="0" dirty="0">
                <a:ln>
                  <a:noFill/>
                </a:ln>
                <a:solidFill>
                  <a:srgbClr val="034E6D"/>
                </a:solidFill>
                <a:effectLst/>
                <a:uLnTx/>
                <a:uFillTx/>
                <a:latin typeface="Arial"/>
                <a:ea typeface="+mn-ea"/>
                <a:cs typeface="Arial"/>
              </a:rPr>
              <a:t> </a:t>
            </a:r>
            <a:r>
              <a:rPr kumimoji="0" sz="1800" b="1" i="1" u="sng" strike="noStrike" kern="1200" cap="none" spc="-40" normalizeH="0" baseline="0" noProof="0" dirty="0">
                <a:ln>
                  <a:noFill/>
                </a:ln>
                <a:solidFill>
                  <a:srgbClr val="034E6D"/>
                </a:solidFill>
                <a:effectLst/>
                <a:uLnTx/>
                <a:uFill>
                  <a:solidFill>
                    <a:srgbClr val="034E6D"/>
                  </a:solidFill>
                </a:uFill>
                <a:latin typeface="Arial"/>
                <a:ea typeface="+mn-ea"/>
                <a:cs typeface="Arial"/>
              </a:rPr>
              <a:t>HEAT</a:t>
            </a:r>
            <a:r>
              <a:rPr kumimoji="0" sz="1800" b="1" i="1" u="sng" strike="noStrike" kern="1200" cap="none" spc="0" normalizeH="0" baseline="0" noProof="0" dirty="0">
                <a:ln>
                  <a:noFill/>
                </a:ln>
                <a:solidFill>
                  <a:srgbClr val="034E6D"/>
                </a:solidFill>
                <a:effectLst/>
                <a:uLnTx/>
                <a:uFill>
                  <a:solidFill>
                    <a:srgbClr val="034E6D"/>
                  </a:solidFill>
                </a:uFill>
                <a:latin typeface="Arial"/>
                <a:ea typeface="+mn-ea"/>
                <a:cs typeface="Arial"/>
              </a:rPr>
              <a:t> PUMP </a:t>
            </a:r>
            <a:r>
              <a:rPr kumimoji="0" sz="1800" b="1" i="1" u="none" strike="noStrike" kern="1200" cap="none" spc="-490" normalizeH="0" baseline="0" noProof="0" dirty="0">
                <a:ln>
                  <a:noFill/>
                </a:ln>
                <a:solidFill>
                  <a:srgbClr val="034E6D"/>
                </a:solidFill>
                <a:effectLst/>
                <a:uLnTx/>
                <a:uFillTx/>
                <a:latin typeface="Arial"/>
                <a:ea typeface="+mn-ea"/>
                <a:cs typeface="Arial"/>
              </a:rPr>
              <a:t> </a:t>
            </a:r>
            <a:r>
              <a:rPr kumimoji="0" sz="1800" b="1" i="0" u="none" strike="noStrike" kern="1200" cap="none" spc="-5" normalizeH="0" baseline="0" noProof="0" dirty="0">
                <a:ln>
                  <a:noFill/>
                </a:ln>
                <a:solidFill>
                  <a:srgbClr val="034E6D"/>
                </a:solidFill>
                <a:effectLst/>
                <a:uLnTx/>
                <a:uFillTx/>
                <a:latin typeface="Arial"/>
                <a:ea typeface="+mn-ea"/>
                <a:cs typeface="Arial"/>
              </a:rPr>
              <a:t>technologies </a:t>
            </a:r>
            <a:r>
              <a:rPr kumimoji="0" sz="1800" b="1" i="0" u="none" strike="noStrike" kern="1200" cap="none" spc="0" normalizeH="0" baseline="0" noProof="0" dirty="0">
                <a:ln>
                  <a:noFill/>
                </a:ln>
                <a:solidFill>
                  <a:srgbClr val="034E6D"/>
                </a:solidFill>
                <a:effectLst/>
                <a:uLnTx/>
                <a:uFillTx/>
                <a:latin typeface="Arial"/>
                <a:ea typeface="+mn-ea"/>
                <a:cs typeface="Arial"/>
              </a:rPr>
              <a:t>for </a:t>
            </a:r>
            <a:r>
              <a:rPr kumimoji="0" sz="1800" b="1" i="0" u="none" strike="noStrike" kern="1200" cap="none" spc="-5" normalizeH="0" baseline="0" noProof="0" dirty="0">
                <a:ln>
                  <a:noFill/>
                </a:ln>
                <a:solidFill>
                  <a:srgbClr val="034E6D"/>
                </a:solidFill>
                <a:effectLst/>
                <a:uLnTx/>
                <a:uFillTx/>
                <a:latin typeface="Arial"/>
                <a:ea typeface="+mn-ea"/>
                <a:cs typeface="Arial"/>
              </a:rPr>
              <a:t>residential and small </a:t>
            </a:r>
            <a:r>
              <a:rPr kumimoji="0" sz="1800" b="1" i="0" u="none" strike="noStrike" kern="1200" cap="none" spc="0" normalizeH="0" baseline="0" noProof="0" dirty="0">
                <a:ln>
                  <a:noFill/>
                </a:ln>
                <a:solidFill>
                  <a:srgbClr val="034E6D"/>
                </a:solidFill>
                <a:effectLst/>
                <a:uLnTx/>
                <a:uFillTx/>
                <a:latin typeface="Arial"/>
                <a:ea typeface="+mn-ea"/>
                <a:cs typeface="Arial"/>
              </a:rPr>
              <a:t> </a:t>
            </a:r>
            <a:r>
              <a:rPr kumimoji="0" sz="1800" b="1" i="0" u="none" strike="noStrike" kern="1200" cap="none" spc="-5" normalizeH="0" baseline="0" noProof="0" dirty="0">
                <a:ln>
                  <a:noFill/>
                </a:ln>
                <a:solidFill>
                  <a:srgbClr val="034E6D"/>
                </a:solidFill>
                <a:effectLst/>
                <a:uLnTx/>
                <a:uFillTx/>
                <a:latin typeface="Arial"/>
                <a:ea typeface="+mn-ea"/>
                <a:cs typeface="Arial"/>
              </a:rPr>
              <a:t>commercial</a:t>
            </a:r>
            <a:r>
              <a:rPr kumimoji="0" sz="1800" b="1" i="0" u="none" strike="noStrike" kern="1200" cap="none" spc="10" normalizeH="0" baseline="0" noProof="0" dirty="0">
                <a:ln>
                  <a:noFill/>
                </a:ln>
                <a:solidFill>
                  <a:srgbClr val="034E6D"/>
                </a:solidFill>
                <a:effectLst/>
                <a:uLnTx/>
                <a:uFillTx/>
                <a:latin typeface="Arial"/>
                <a:ea typeface="+mn-ea"/>
                <a:cs typeface="Arial"/>
              </a:rPr>
              <a:t> </a:t>
            </a:r>
            <a:r>
              <a:rPr kumimoji="0" sz="1800" b="1" i="0" u="none" strike="noStrike" kern="1200" cap="none" spc="0" normalizeH="0" baseline="0" noProof="0" dirty="0">
                <a:ln>
                  <a:noFill/>
                </a:ln>
                <a:solidFill>
                  <a:srgbClr val="034E6D"/>
                </a:solidFill>
                <a:effectLst/>
                <a:uLnTx/>
                <a:uFillTx/>
                <a:latin typeface="Arial"/>
                <a:ea typeface="+mn-ea"/>
                <a:cs typeface="Arial"/>
              </a:rPr>
              <a:t>buildings</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a:ea typeface="+mn-ea"/>
              <a:cs typeface="Arial"/>
            </a:endParaRPr>
          </a:p>
          <a:p>
            <a:pPr marL="332740" marR="5080" lvl="0" indent="-320040" algn="l" defTabSz="914400" rtl="0" eaLnBrk="1" fontAlgn="auto" latinLnBrk="0" hangingPunct="1">
              <a:lnSpc>
                <a:spcPct val="100000"/>
              </a:lnSpc>
              <a:spcBef>
                <a:spcPts val="0"/>
              </a:spcBef>
              <a:spcAft>
                <a:spcPts val="0"/>
              </a:spcAft>
              <a:buClrTx/>
              <a:buSzTx/>
              <a:buFontTx/>
              <a:buNone/>
              <a:tabLst/>
              <a:defRPr/>
            </a:pPr>
            <a:r>
              <a:rPr kumimoji="0" sz="2700" b="0" i="0" u="none" strike="noStrike" kern="1200" cap="none" spc="0" normalizeH="0" baseline="1543" noProof="0" dirty="0">
                <a:ln>
                  <a:noFill/>
                </a:ln>
                <a:solidFill>
                  <a:srgbClr val="E85F30"/>
                </a:solidFill>
                <a:effectLst/>
                <a:uLnTx/>
                <a:uFillTx/>
                <a:latin typeface="Wingdings 2"/>
                <a:ea typeface="+mn-ea"/>
                <a:cs typeface="Wingdings 2"/>
              </a:rPr>
              <a:t></a:t>
            </a:r>
            <a:r>
              <a:rPr kumimoji="0" sz="2700" b="0" i="0" u="none" strike="noStrike" kern="1200" cap="none" spc="22" normalizeH="0" baseline="1543" noProof="0" dirty="0">
                <a:ln>
                  <a:noFill/>
                </a:ln>
                <a:solidFill>
                  <a:srgbClr val="E85F30"/>
                </a:solidFill>
                <a:effectLst/>
                <a:uLnTx/>
                <a:uFillTx/>
                <a:latin typeface="Times New Roman"/>
                <a:ea typeface="+mn-ea"/>
                <a:cs typeface="Times New Roman"/>
              </a:rPr>
              <a:t> </a:t>
            </a:r>
            <a:r>
              <a:rPr kumimoji="0" sz="1800" b="1" i="0" u="none" strike="noStrike" kern="1200" cap="none" spc="-10" normalizeH="0" baseline="0" noProof="0" dirty="0">
                <a:ln>
                  <a:noFill/>
                </a:ln>
                <a:solidFill>
                  <a:srgbClr val="034E6D"/>
                </a:solidFill>
                <a:effectLst/>
                <a:uLnTx/>
                <a:uFillTx/>
                <a:latin typeface="Arial"/>
                <a:ea typeface="+mn-ea"/>
                <a:cs typeface="Arial"/>
              </a:rPr>
              <a:t>Invest</a:t>
            </a:r>
            <a:r>
              <a:rPr kumimoji="0" sz="1800" b="1" i="0" u="none" strike="noStrike" kern="1200" cap="none" spc="30" normalizeH="0" baseline="0" noProof="0" dirty="0">
                <a:ln>
                  <a:noFill/>
                </a:ln>
                <a:solidFill>
                  <a:srgbClr val="034E6D"/>
                </a:solidFill>
                <a:effectLst/>
                <a:uLnTx/>
                <a:uFillTx/>
                <a:latin typeface="Arial"/>
                <a:ea typeface="+mn-ea"/>
                <a:cs typeface="Arial"/>
              </a:rPr>
              <a:t> </a:t>
            </a:r>
            <a:r>
              <a:rPr kumimoji="0" sz="1800" b="1" i="0" u="none" strike="noStrike" kern="1200" cap="none" spc="0" normalizeH="0" baseline="0" noProof="0" dirty="0">
                <a:ln>
                  <a:noFill/>
                </a:ln>
                <a:solidFill>
                  <a:srgbClr val="034E6D"/>
                </a:solidFill>
                <a:effectLst/>
                <a:uLnTx/>
                <a:uFillTx/>
                <a:latin typeface="Arial"/>
                <a:ea typeface="+mn-ea"/>
                <a:cs typeface="Arial"/>
              </a:rPr>
              <a:t>in</a:t>
            </a:r>
            <a:r>
              <a:rPr kumimoji="0" sz="1800" b="1" i="0" u="none" strike="noStrike" kern="1200" cap="none" spc="-10" normalizeH="0" baseline="0" noProof="0" dirty="0">
                <a:ln>
                  <a:noFill/>
                </a:ln>
                <a:solidFill>
                  <a:srgbClr val="034E6D"/>
                </a:solidFill>
                <a:effectLst/>
                <a:uLnTx/>
                <a:uFillTx/>
                <a:latin typeface="Arial"/>
                <a:ea typeface="+mn-ea"/>
                <a:cs typeface="Arial"/>
              </a:rPr>
              <a:t> </a:t>
            </a:r>
            <a:r>
              <a:rPr kumimoji="0" sz="1800" b="1" i="0" u="none" strike="noStrike" kern="1200" cap="none" spc="-5" normalizeH="0" baseline="0" noProof="0" dirty="0">
                <a:ln>
                  <a:noFill/>
                </a:ln>
                <a:solidFill>
                  <a:srgbClr val="034E6D"/>
                </a:solidFill>
                <a:effectLst/>
                <a:uLnTx/>
                <a:uFillTx/>
                <a:latin typeface="Arial"/>
                <a:ea typeface="+mn-ea"/>
                <a:cs typeface="Arial"/>
              </a:rPr>
              <a:t>clean alternatives</a:t>
            </a:r>
            <a:r>
              <a:rPr kumimoji="0" sz="1800" b="1" i="0" u="none" strike="noStrike" kern="1200" cap="none" spc="35" normalizeH="0" baseline="0" noProof="0" dirty="0">
                <a:ln>
                  <a:noFill/>
                </a:ln>
                <a:solidFill>
                  <a:srgbClr val="034E6D"/>
                </a:solidFill>
                <a:effectLst/>
                <a:uLnTx/>
                <a:uFillTx/>
                <a:latin typeface="Arial"/>
                <a:ea typeface="+mn-ea"/>
                <a:cs typeface="Arial"/>
              </a:rPr>
              <a:t> </a:t>
            </a:r>
            <a:r>
              <a:rPr kumimoji="0" sz="1800" b="1" i="0" u="none" strike="noStrike" kern="1200" cap="none" spc="0" normalizeH="0" baseline="0" noProof="0" dirty="0">
                <a:ln>
                  <a:noFill/>
                </a:ln>
                <a:solidFill>
                  <a:srgbClr val="034E6D"/>
                </a:solidFill>
                <a:effectLst/>
                <a:uLnTx/>
                <a:uFillTx/>
                <a:latin typeface="Arial"/>
                <a:ea typeface="+mn-ea"/>
                <a:cs typeface="Arial"/>
              </a:rPr>
              <a:t>to</a:t>
            </a:r>
            <a:r>
              <a:rPr kumimoji="0" sz="1800" b="1" i="0" u="none" strike="noStrike" kern="1200" cap="none" spc="-5" normalizeH="0" baseline="0" noProof="0" dirty="0">
                <a:ln>
                  <a:noFill/>
                </a:ln>
                <a:solidFill>
                  <a:srgbClr val="034E6D"/>
                </a:solidFill>
                <a:effectLst/>
                <a:uLnTx/>
                <a:uFillTx/>
                <a:latin typeface="Arial"/>
                <a:ea typeface="+mn-ea"/>
                <a:cs typeface="Arial"/>
              </a:rPr>
              <a:t> fossil</a:t>
            </a:r>
            <a:r>
              <a:rPr kumimoji="0" sz="1800" b="1" i="0" u="none" strike="noStrike" kern="1200" cap="none" spc="0" normalizeH="0" baseline="0" noProof="0" dirty="0">
                <a:ln>
                  <a:noFill/>
                </a:ln>
                <a:solidFill>
                  <a:srgbClr val="034E6D"/>
                </a:solidFill>
                <a:effectLst/>
                <a:uLnTx/>
                <a:uFillTx/>
                <a:latin typeface="Arial"/>
                <a:ea typeface="+mn-ea"/>
                <a:cs typeface="Arial"/>
              </a:rPr>
              <a:t> gas</a:t>
            </a:r>
            <a:r>
              <a:rPr kumimoji="0" sz="1800" b="1" i="0" u="none" strike="noStrike" kern="1200" cap="none" spc="-15" normalizeH="0" baseline="0" noProof="0" dirty="0">
                <a:ln>
                  <a:noFill/>
                </a:ln>
                <a:solidFill>
                  <a:srgbClr val="034E6D"/>
                </a:solidFill>
                <a:effectLst/>
                <a:uLnTx/>
                <a:uFillTx/>
                <a:latin typeface="Arial"/>
                <a:ea typeface="+mn-ea"/>
                <a:cs typeface="Arial"/>
              </a:rPr>
              <a:t> </a:t>
            </a:r>
            <a:r>
              <a:rPr kumimoji="0" sz="1800" b="1" i="0" u="none" strike="noStrike" kern="1200" cap="none" spc="0" normalizeH="0" baseline="0" noProof="0" dirty="0">
                <a:ln>
                  <a:noFill/>
                </a:ln>
                <a:solidFill>
                  <a:srgbClr val="034E6D"/>
                </a:solidFill>
                <a:effectLst/>
                <a:uLnTx/>
                <a:uFillTx/>
                <a:latin typeface="Arial"/>
                <a:ea typeface="+mn-ea"/>
                <a:cs typeface="Arial"/>
              </a:rPr>
              <a:t>such </a:t>
            </a:r>
            <a:r>
              <a:rPr kumimoji="0" sz="1800" b="1" i="0" u="none" strike="noStrike" kern="1200" cap="none" spc="-490" normalizeH="0" baseline="0" noProof="0" dirty="0">
                <a:ln>
                  <a:noFill/>
                </a:ln>
                <a:solidFill>
                  <a:srgbClr val="034E6D"/>
                </a:solidFill>
                <a:effectLst/>
                <a:uLnTx/>
                <a:uFillTx/>
                <a:latin typeface="Arial"/>
                <a:ea typeface="+mn-ea"/>
                <a:cs typeface="Arial"/>
              </a:rPr>
              <a:t> </a:t>
            </a:r>
            <a:r>
              <a:rPr kumimoji="0" sz="1800" b="1" i="0" u="none" strike="noStrike" kern="1200" cap="none" spc="-5" normalizeH="0" baseline="0" noProof="0" dirty="0">
                <a:ln>
                  <a:noFill/>
                </a:ln>
                <a:solidFill>
                  <a:srgbClr val="034E6D"/>
                </a:solidFill>
                <a:effectLst/>
                <a:uLnTx/>
                <a:uFillTx/>
                <a:latin typeface="Arial"/>
                <a:ea typeface="+mn-ea"/>
                <a:cs typeface="Arial"/>
              </a:rPr>
              <a:t>as</a:t>
            </a:r>
            <a:r>
              <a:rPr kumimoji="0" sz="1800" b="1" i="0" u="none" strike="noStrike" kern="1200" cap="none" spc="-10" normalizeH="0" baseline="0" noProof="0" dirty="0">
                <a:ln>
                  <a:noFill/>
                </a:ln>
                <a:solidFill>
                  <a:srgbClr val="034E6D"/>
                </a:solidFill>
                <a:effectLst/>
                <a:uLnTx/>
                <a:uFillTx/>
                <a:latin typeface="Arial"/>
                <a:ea typeface="+mn-ea"/>
                <a:cs typeface="Arial"/>
              </a:rPr>
              <a:t> </a:t>
            </a:r>
            <a:r>
              <a:rPr kumimoji="0" sz="1800" b="1" i="1" u="sng" strike="noStrike" kern="1200" cap="none" spc="-5" normalizeH="0" baseline="0" noProof="0" dirty="0">
                <a:ln>
                  <a:noFill/>
                </a:ln>
                <a:solidFill>
                  <a:srgbClr val="034E6D"/>
                </a:solidFill>
                <a:effectLst/>
                <a:uLnTx/>
                <a:uFill>
                  <a:solidFill>
                    <a:srgbClr val="034E6D"/>
                  </a:solidFill>
                </a:uFill>
                <a:latin typeface="Arial"/>
                <a:ea typeface="+mn-ea"/>
                <a:cs typeface="Arial"/>
              </a:rPr>
              <a:t>HYDROGEN</a:t>
            </a:r>
            <a:r>
              <a:rPr kumimoji="0" sz="1800" b="1" i="1" u="none" strike="noStrike" kern="1200" cap="none" spc="15" normalizeH="0" baseline="0" noProof="0" dirty="0">
                <a:ln>
                  <a:noFill/>
                </a:ln>
                <a:solidFill>
                  <a:srgbClr val="034E6D"/>
                </a:solidFill>
                <a:effectLst/>
                <a:uLnTx/>
                <a:uFillTx/>
                <a:latin typeface="Arial"/>
                <a:ea typeface="+mn-ea"/>
                <a:cs typeface="Arial"/>
              </a:rPr>
              <a:t> </a:t>
            </a:r>
            <a:r>
              <a:rPr kumimoji="0" sz="1800" b="1" i="0" u="none" strike="noStrike" kern="1200" cap="none" spc="0" normalizeH="0" baseline="0" noProof="0" dirty="0">
                <a:ln>
                  <a:noFill/>
                </a:ln>
                <a:solidFill>
                  <a:srgbClr val="034E6D"/>
                </a:solidFill>
                <a:effectLst/>
                <a:uLnTx/>
                <a:uFillTx/>
                <a:latin typeface="Arial"/>
                <a:ea typeface="+mn-ea"/>
                <a:cs typeface="Arial"/>
              </a:rPr>
              <a:t>and</a:t>
            </a:r>
            <a:r>
              <a:rPr kumimoji="0" sz="1800" b="1" i="0" u="none" strike="noStrike" kern="1200" cap="none" spc="-5" normalizeH="0" baseline="0" noProof="0" dirty="0">
                <a:ln>
                  <a:noFill/>
                </a:ln>
                <a:solidFill>
                  <a:srgbClr val="034E6D"/>
                </a:solidFill>
                <a:effectLst/>
                <a:uLnTx/>
                <a:uFillTx/>
                <a:latin typeface="Arial"/>
                <a:ea typeface="+mn-ea"/>
                <a:cs typeface="Arial"/>
              </a:rPr>
              <a:t> </a:t>
            </a:r>
            <a:r>
              <a:rPr kumimoji="0" sz="1800" b="1" i="1" u="sng" strike="noStrike" kern="1200" cap="none" spc="-5" normalizeH="0" baseline="0" noProof="0" dirty="0">
                <a:ln>
                  <a:noFill/>
                </a:ln>
                <a:solidFill>
                  <a:srgbClr val="034E6D"/>
                </a:solidFill>
                <a:effectLst/>
                <a:uLnTx/>
                <a:uFill>
                  <a:solidFill>
                    <a:srgbClr val="034E6D"/>
                  </a:solidFill>
                </a:uFill>
                <a:latin typeface="Arial"/>
                <a:ea typeface="+mn-ea"/>
                <a:cs typeface="Arial"/>
              </a:rPr>
              <a:t>BIOMETHANE</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4" name="object 4"/>
          <p:cNvSpPr txBox="1"/>
          <p:nvPr/>
        </p:nvSpPr>
        <p:spPr>
          <a:xfrm>
            <a:off x="576783" y="3587242"/>
            <a:ext cx="5288915" cy="2303780"/>
          </a:xfrm>
          <a:prstGeom prst="rect">
            <a:avLst/>
          </a:prstGeom>
        </p:spPr>
        <p:txBody>
          <a:bodyPr vert="horz" wrap="square" lIns="0" tIns="12700" rIns="0" bIns="0" rtlCol="0">
            <a:spAutoFit/>
          </a:bodyPr>
          <a:lstStyle/>
          <a:p>
            <a:pPr marL="332740" marR="517525" lvl="0" indent="-320040" algn="l" defTabSz="914400" rtl="0" eaLnBrk="1" fontAlgn="auto" latinLnBrk="0" hangingPunct="1">
              <a:lnSpc>
                <a:spcPct val="100000"/>
              </a:lnSpc>
              <a:spcBef>
                <a:spcPts val="100"/>
              </a:spcBef>
              <a:spcAft>
                <a:spcPts val="0"/>
              </a:spcAft>
              <a:buClrTx/>
              <a:buSzTx/>
              <a:buFontTx/>
              <a:buNone/>
              <a:tabLst/>
              <a:defRPr/>
            </a:pPr>
            <a:r>
              <a:rPr kumimoji="0" sz="2700" b="0" i="0" u="none" strike="noStrike" kern="1200" cap="none" spc="0" normalizeH="0" baseline="1543" noProof="0" dirty="0">
                <a:ln>
                  <a:noFill/>
                </a:ln>
                <a:solidFill>
                  <a:srgbClr val="E85F30"/>
                </a:solidFill>
                <a:effectLst/>
                <a:uLnTx/>
                <a:uFillTx/>
                <a:latin typeface="Wingdings 2"/>
                <a:ea typeface="+mn-ea"/>
                <a:cs typeface="Wingdings 2"/>
              </a:rPr>
              <a:t></a:t>
            </a:r>
            <a:r>
              <a:rPr kumimoji="0" sz="2700" b="0" i="0" u="none" strike="noStrike" kern="1200" cap="none" spc="30" normalizeH="0" baseline="1543" noProof="0" dirty="0">
                <a:ln>
                  <a:noFill/>
                </a:ln>
                <a:solidFill>
                  <a:srgbClr val="E85F30"/>
                </a:solidFill>
                <a:effectLst/>
                <a:uLnTx/>
                <a:uFillTx/>
                <a:latin typeface="Times New Roman"/>
                <a:ea typeface="+mn-ea"/>
                <a:cs typeface="Times New Roman"/>
              </a:rPr>
              <a:t> </a:t>
            </a:r>
            <a:r>
              <a:rPr kumimoji="0" sz="1800" b="1" i="0" u="none" strike="noStrike" kern="1200" cap="none" spc="-5" normalizeH="0" baseline="0" noProof="0" dirty="0">
                <a:ln>
                  <a:noFill/>
                </a:ln>
                <a:solidFill>
                  <a:srgbClr val="034E6D"/>
                </a:solidFill>
                <a:effectLst/>
                <a:uLnTx/>
                <a:uFillTx/>
                <a:latin typeface="Arial"/>
                <a:ea typeface="+mn-ea"/>
                <a:cs typeface="Arial"/>
              </a:rPr>
              <a:t>Use</a:t>
            </a:r>
            <a:r>
              <a:rPr kumimoji="0" sz="1800" b="1" i="0" u="none" strike="noStrike" kern="1200" cap="none" spc="5" normalizeH="0" baseline="0" noProof="0" dirty="0">
                <a:ln>
                  <a:noFill/>
                </a:ln>
                <a:solidFill>
                  <a:srgbClr val="034E6D"/>
                </a:solidFill>
                <a:effectLst/>
                <a:uLnTx/>
                <a:uFillTx/>
                <a:latin typeface="Arial"/>
                <a:ea typeface="+mn-ea"/>
                <a:cs typeface="Arial"/>
              </a:rPr>
              <a:t> </a:t>
            </a:r>
            <a:r>
              <a:rPr kumimoji="0" sz="1800" b="1" i="0" u="none" strike="noStrike" kern="1200" cap="none" spc="-10" normalizeH="0" baseline="0" noProof="0" dirty="0">
                <a:ln>
                  <a:noFill/>
                </a:ln>
                <a:solidFill>
                  <a:srgbClr val="034E6D"/>
                </a:solidFill>
                <a:effectLst/>
                <a:uLnTx/>
                <a:uFillTx/>
                <a:latin typeface="Arial"/>
                <a:ea typeface="+mn-ea"/>
                <a:cs typeface="Arial"/>
              </a:rPr>
              <a:t>proactive</a:t>
            </a:r>
            <a:r>
              <a:rPr kumimoji="0" sz="1800" b="1" i="0" u="none" strike="noStrike" kern="1200" cap="none" spc="30" normalizeH="0" baseline="0" noProof="0" dirty="0">
                <a:ln>
                  <a:noFill/>
                </a:ln>
                <a:solidFill>
                  <a:srgbClr val="034E6D"/>
                </a:solidFill>
                <a:effectLst/>
                <a:uLnTx/>
                <a:uFillTx/>
                <a:latin typeface="Arial"/>
                <a:ea typeface="+mn-ea"/>
                <a:cs typeface="Arial"/>
              </a:rPr>
              <a:t> </a:t>
            </a:r>
            <a:r>
              <a:rPr kumimoji="0" sz="1800" b="1" i="0" u="none" strike="noStrike" kern="1200" cap="none" spc="0" normalizeH="0" baseline="0" noProof="0" dirty="0">
                <a:ln>
                  <a:noFill/>
                </a:ln>
                <a:solidFill>
                  <a:srgbClr val="034E6D"/>
                </a:solidFill>
                <a:effectLst/>
                <a:uLnTx/>
                <a:uFillTx/>
                <a:latin typeface="Arial"/>
                <a:ea typeface="+mn-ea"/>
                <a:cs typeface="Arial"/>
              </a:rPr>
              <a:t>planning</a:t>
            </a:r>
            <a:r>
              <a:rPr kumimoji="0" sz="1800" b="1" i="0" u="none" strike="noStrike" kern="1200" cap="none" spc="-15" normalizeH="0" baseline="0" noProof="0" dirty="0">
                <a:ln>
                  <a:noFill/>
                </a:ln>
                <a:solidFill>
                  <a:srgbClr val="034E6D"/>
                </a:solidFill>
                <a:effectLst/>
                <a:uLnTx/>
                <a:uFillTx/>
                <a:latin typeface="Arial"/>
                <a:ea typeface="+mn-ea"/>
                <a:cs typeface="Arial"/>
              </a:rPr>
              <a:t> </a:t>
            </a:r>
            <a:r>
              <a:rPr kumimoji="0" sz="1800" b="1" i="0" u="none" strike="noStrike" kern="1200" cap="none" spc="0" normalizeH="0" baseline="0" noProof="0" dirty="0">
                <a:ln>
                  <a:noFill/>
                </a:ln>
                <a:solidFill>
                  <a:srgbClr val="034E6D"/>
                </a:solidFill>
                <a:effectLst/>
                <a:uLnTx/>
                <a:uFillTx/>
                <a:latin typeface="Arial"/>
                <a:ea typeface="+mn-ea"/>
                <a:cs typeface="Arial"/>
              </a:rPr>
              <a:t>and </a:t>
            </a:r>
            <a:r>
              <a:rPr kumimoji="0" sz="1800" b="1" i="0" u="none" strike="noStrike" kern="1200" cap="none" spc="-5" normalizeH="0" baseline="0" noProof="0" dirty="0">
                <a:ln>
                  <a:noFill/>
                </a:ln>
                <a:solidFill>
                  <a:srgbClr val="034E6D"/>
                </a:solidFill>
                <a:effectLst/>
                <a:uLnTx/>
                <a:uFillTx/>
                <a:latin typeface="Arial"/>
                <a:ea typeface="+mn-ea"/>
                <a:cs typeface="Arial"/>
              </a:rPr>
              <a:t>regulation </a:t>
            </a:r>
            <a:r>
              <a:rPr kumimoji="0" sz="1800" b="1" i="0" u="none" strike="noStrike" kern="1200" cap="none" spc="0" normalizeH="0" baseline="0" noProof="0" dirty="0">
                <a:ln>
                  <a:noFill/>
                </a:ln>
                <a:solidFill>
                  <a:srgbClr val="034E6D"/>
                </a:solidFill>
                <a:effectLst/>
                <a:uLnTx/>
                <a:uFillTx/>
                <a:latin typeface="Arial"/>
                <a:ea typeface="+mn-ea"/>
                <a:cs typeface="Arial"/>
              </a:rPr>
              <a:t>to </a:t>
            </a:r>
            <a:r>
              <a:rPr kumimoji="0" sz="1800" b="1" i="0" u="none" strike="noStrike" kern="1200" cap="none" spc="-490" normalizeH="0" baseline="0" noProof="0" dirty="0">
                <a:ln>
                  <a:noFill/>
                </a:ln>
                <a:solidFill>
                  <a:srgbClr val="034E6D"/>
                </a:solidFill>
                <a:effectLst/>
                <a:uLnTx/>
                <a:uFillTx/>
                <a:latin typeface="Arial"/>
                <a:ea typeface="+mn-ea"/>
                <a:cs typeface="Arial"/>
              </a:rPr>
              <a:t> </a:t>
            </a:r>
            <a:r>
              <a:rPr kumimoji="0" sz="1800" b="1" i="0" u="none" strike="noStrike" kern="1200" cap="none" spc="-5" normalizeH="0" baseline="0" noProof="0" dirty="0">
                <a:ln>
                  <a:noFill/>
                </a:ln>
                <a:solidFill>
                  <a:srgbClr val="034E6D"/>
                </a:solidFill>
                <a:effectLst/>
                <a:uLnTx/>
                <a:uFillTx/>
                <a:latin typeface="Arial"/>
                <a:ea typeface="+mn-ea"/>
                <a:cs typeface="Arial"/>
              </a:rPr>
              <a:t>manage</a:t>
            </a:r>
            <a:r>
              <a:rPr kumimoji="0" sz="1800" b="1" i="0" u="none" strike="noStrike" kern="1200" cap="none" spc="-15" normalizeH="0" baseline="0" noProof="0" dirty="0">
                <a:ln>
                  <a:noFill/>
                </a:ln>
                <a:solidFill>
                  <a:srgbClr val="034E6D"/>
                </a:solidFill>
                <a:effectLst/>
                <a:uLnTx/>
                <a:uFillTx/>
                <a:latin typeface="Arial"/>
                <a:ea typeface="+mn-ea"/>
                <a:cs typeface="Arial"/>
              </a:rPr>
              <a:t> </a:t>
            </a:r>
            <a:r>
              <a:rPr kumimoji="0" sz="1800" b="1" i="0" u="none" strike="noStrike" kern="1200" cap="none" spc="0" normalizeH="0" baseline="0" noProof="0" dirty="0">
                <a:ln>
                  <a:noFill/>
                </a:ln>
                <a:solidFill>
                  <a:srgbClr val="034E6D"/>
                </a:solidFill>
                <a:effectLst/>
                <a:uLnTx/>
                <a:uFillTx/>
                <a:latin typeface="Arial"/>
                <a:ea typeface="+mn-ea"/>
                <a:cs typeface="Arial"/>
              </a:rPr>
              <a:t>an</a:t>
            </a:r>
            <a:r>
              <a:rPr kumimoji="0" sz="1800" b="1" i="0" u="none" strike="noStrike" kern="1200" cap="none" spc="-5" normalizeH="0" baseline="0" noProof="0" dirty="0">
                <a:ln>
                  <a:noFill/>
                </a:ln>
                <a:solidFill>
                  <a:srgbClr val="034E6D"/>
                </a:solidFill>
                <a:effectLst/>
                <a:uLnTx/>
                <a:uFillTx/>
                <a:latin typeface="Arial"/>
                <a:ea typeface="+mn-ea"/>
                <a:cs typeface="Arial"/>
              </a:rPr>
              <a:t> </a:t>
            </a:r>
            <a:r>
              <a:rPr kumimoji="0" sz="1800" b="1" i="1" u="sng" strike="noStrike" kern="1200" cap="none" spc="-20" normalizeH="0" baseline="0" noProof="0" dirty="0">
                <a:ln>
                  <a:noFill/>
                </a:ln>
                <a:solidFill>
                  <a:srgbClr val="034E6D"/>
                </a:solidFill>
                <a:effectLst/>
                <a:uLnTx/>
                <a:uFill>
                  <a:solidFill>
                    <a:srgbClr val="034E6D"/>
                  </a:solidFill>
                </a:uFill>
                <a:latin typeface="Arial"/>
                <a:ea typeface="+mn-ea"/>
                <a:cs typeface="Arial"/>
              </a:rPr>
              <a:t>ORDERLY</a:t>
            </a:r>
            <a:r>
              <a:rPr kumimoji="0" sz="1800" b="1" i="1" u="sng" strike="noStrike" kern="1200" cap="none" spc="-105" normalizeH="0" baseline="0" noProof="0" dirty="0">
                <a:ln>
                  <a:noFill/>
                </a:ln>
                <a:solidFill>
                  <a:srgbClr val="034E6D"/>
                </a:solidFill>
                <a:effectLst/>
                <a:uLnTx/>
                <a:uFill>
                  <a:solidFill>
                    <a:srgbClr val="034E6D"/>
                  </a:solidFill>
                </a:uFill>
                <a:latin typeface="Arial"/>
                <a:ea typeface="+mn-ea"/>
                <a:cs typeface="Arial"/>
              </a:rPr>
              <a:t> </a:t>
            </a:r>
            <a:r>
              <a:rPr kumimoji="0" sz="1800" b="1" i="1" u="sng" strike="noStrike" kern="1200" cap="none" spc="-5" normalizeH="0" baseline="0" noProof="0" dirty="0">
                <a:ln>
                  <a:noFill/>
                </a:ln>
                <a:solidFill>
                  <a:srgbClr val="034E6D"/>
                </a:solidFill>
                <a:effectLst/>
                <a:uLnTx/>
                <a:uFill>
                  <a:solidFill>
                    <a:srgbClr val="034E6D"/>
                  </a:solidFill>
                </a:uFill>
                <a:latin typeface="Arial"/>
                <a:ea typeface="+mn-ea"/>
                <a:cs typeface="Arial"/>
              </a:rPr>
              <a:t>AND</a:t>
            </a:r>
            <a:r>
              <a:rPr kumimoji="0" sz="1800" b="1" i="1" u="sng" strike="noStrike" kern="1200" cap="none" spc="-15" normalizeH="0" baseline="0" noProof="0" dirty="0">
                <a:ln>
                  <a:noFill/>
                </a:ln>
                <a:solidFill>
                  <a:srgbClr val="034E6D"/>
                </a:solidFill>
                <a:effectLst/>
                <a:uLnTx/>
                <a:uFill>
                  <a:solidFill>
                    <a:srgbClr val="034E6D"/>
                  </a:solidFill>
                </a:uFill>
                <a:latin typeface="Arial"/>
                <a:ea typeface="+mn-ea"/>
                <a:cs typeface="Arial"/>
              </a:rPr>
              <a:t> EQUITABLE</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332740" marR="528955" lvl="0" indent="0" algn="l" defTabSz="914400" rtl="0" eaLnBrk="1" fontAlgn="auto" latinLnBrk="0" hangingPunct="1">
              <a:lnSpc>
                <a:spcPct val="100000"/>
              </a:lnSpc>
              <a:spcBef>
                <a:spcPts val="0"/>
              </a:spcBef>
              <a:spcAft>
                <a:spcPts val="0"/>
              </a:spcAft>
              <a:buClrTx/>
              <a:buSzTx/>
              <a:buFontTx/>
              <a:buNone/>
              <a:tabLst/>
              <a:defRPr/>
            </a:pPr>
            <a:r>
              <a:rPr kumimoji="0" sz="1800" b="1" i="1" u="sng" strike="noStrike" kern="1200" cap="none" spc="0" normalizeH="0" baseline="0" noProof="0" dirty="0">
                <a:ln>
                  <a:noFill/>
                </a:ln>
                <a:solidFill>
                  <a:srgbClr val="034E6D"/>
                </a:solidFill>
                <a:effectLst/>
                <a:uLnTx/>
                <a:uFill>
                  <a:solidFill>
                    <a:srgbClr val="034E6D"/>
                  </a:solidFill>
                </a:uFill>
                <a:latin typeface="Arial"/>
                <a:ea typeface="+mn-ea"/>
                <a:cs typeface="Arial"/>
              </a:rPr>
              <a:t>TRANSITION</a:t>
            </a:r>
            <a:r>
              <a:rPr kumimoji="0" sz="1800" b="1" i="1" u="none" strike="noStrike" kern="1200" cap="none" spc="-30" normalizeH="0" baseline="0" noProof="0" dirty="0">
                <a:ln>
                  <a:noFill/>
                </a:ln>
                <a:solidFill>
                  <a:srgbClr val="034E6D"/>
                </a:solidFill>
                <a:effectLst/>
                <a:uLnTx/>
                <a:uFillTx/>
                <a:latin typeface="Arial"/>
                <a:ea typeface="+mn-ea"/>
                <a:cs typeface="Arial"/>
              </a:rPr>
              <a:t> </a:t>
            </a:r>
            <a:r>
              <a:rPr kumimoji="0" sz="1800" b="1" i="0" u="none" strike="noStrike" kern="1200" cap="none" spc="0" normalizeH="0" baseline="0" noProof="0" dirty="0">
                <a:ln>
                  <a:noFill/>
                </a:ln>
                <a:solidFill>
                  <a:srgbClr val="034E6D"/>
                </a:solidFill>
                <a:effectLst/>
                <a:uLnTx/>
                <a:uFillTx/>
                <a:latin typeface="Arial"/>
                <a:ea typeface="+mn-ea"/>
                <a:cs typeface="Arial"/>
              </a:rPr>
              <a:t>of</a:t>
            </a:r>
            <a:r>
              <a:rPr kumimoji="0" sz="1800" b="1" i="0" u="none" strike="noStrike" kern="1200" cap="none" spc="-15" normalizeH="0" baseline="0" noProof="0" dirty="0">
                <a:ln>
                  <a:noFill/>
                </a:ln>
                <a:solidFill>
                  <a:srgbClr val="034E6D"/>
                </a:solidFill>
                <a:effectLst/>
                <a:uLnTx/>
                <a:uFillTx/>
                <a:latin typeface="Arial"/>
                <a:ea typeface="+mn-ea"/>
                <a:cs typeface="Arial"/>
              </a:rPr>
              <a:t> </a:t>
            </a:r>
            <a:r>
              <a:rPr kumimoji="0" sz="1800" b="1" i="0" u="none" strike="noStrike" kern="1200" cap="none" spc="0" normalizeH="0" baseline="0" noProof="0" dirty="0">
                <a:ln>
                  <a:noFill/>
                </a:ln>
                <a:solidFill>
                  <a:srgbClr val="034E6D"/>
                </a:solidFill>
                <a:effectLst/>
                <a:uLnTx/>
                <a:uFillTx/>
                <a:latin typeface="Arial"/>
                <a:ea typeface="+mn-ea"/>
                <a:cs typeface="Arial"/>
              </a:rPr>
              <a:t>the</a:t>
            </a:r>
            <a:r>
              <a:rPr kumimoji="0" sz="1800" b="1" i="0" u="none" strike="noStrike" kern="1200" cap="none" spc="-30" normalizeH="0" baseline="0" noProof="0" dirty="0">
                <a:ln>
                  <a:noFill/>
                </a:ln>
                <a:solidFill>
                  <a:srgbClr val="034E6D"/>
                </a:solidFill>
                <a:effectLst/>
                <a:uLnTx/>
                <a:uFillTx/>
                <a:latin typeface="Arial"/>
                <a:ea typeface="+mn-ea"/>
                <a:cs typeface="Arial"/>
              </a:rPr>
              <a:t> </a:t>
            </a:r>
            <a:r>
              <a:rPr kumimoji="0" sz="1800" b="1" i="0" u="none" strike="noStrike" kern="1200" cap="none" spc="0" normalizeH="0" baseline="0" noProof="0" dirty="0">
                <a:ln>
                  <a:noFill/>
                </a:ln>
                <a:solidFill>
                  <a:srgbClr val="034E6D"/>
                </a:solidFill>
                <a:effectLst/>
                <a:uLnTx/>
                <a:uFillTx/>
                <a:latin typeface="Arial"/>
                <a:ea typeface="+mn-ea"/>
                <a:cs typeface="Arial"/>
              </a:rPr>
              <a:t>natural</a:t>
            </a:r>
            <a:r>
              <a:rPr kumimoji="0" sz="1800" b="1" i="0" u="none" strike="noStrike" kern="1200" cap="none" spc="-15" normalizeH="0" baseline="0" noProof="0" dirty="0">
                <a:ln>
                  <a:noFill/>
                </a:ln>
                <a:solidFill>
                  <a:srgbClr val="034E6D"/>
                </a:solidFill>
                <a:effectLst/>
                <a:uLnTx/>
                <a:uFillTx/>
                <a:latin typeface="Arial"/>
                <a:ea typeface="+mn-ea"/>
                <a:cs typeface="Arial"/>
              </a:rPr>
              <a:t> </a:t>
            </a:r>
            <a:r>
              <a:rPr kumimoji="0" sz="1800" b="1" i="0" u="none" strike="noStrike" kern="1200" cap="none" spc="0" normalizeH="0" baseline="0" noProof="0" dirty="0">
                <a:ln>
                  <a:noFill/>
                </a:ln>
                <a:solidFill>
                  <a:srgbClr val="034E6D"/>
                </a:solidFill>
                <a:effectLst/>
                <a:uLnTx/>
                <a:uFillTx/>
                <a:latin typeface="Arial"/>
                <a:ea typeface="+mn-ea"/>
                <a:cs typeface="Arial"/>
              </a:rPr>
              <a:t>gas</a:t>
            </a:r>
            <a:r>
              <a:rPr kumimoji="0" sz="1800" b="1" i="0" u="none" strike="noStrike" kern="1200" cap="none" spc="-30" normalizeH="0" baseline="0" noProof="0" dirty="0">
                <a:ln>
                  <a:noFill/>
                </a:ln>
                <a:solidFill>
                  <a:srgbClr val="034E6D"/>
                </a:solidFill>
                <a:effectLst/>
                <a:uLnTx/>
                <a:uFillTx/>
                <a:latin typeface="Arial"/>
                <a:ea typeface="+mn-ea"/>
                <a:cs typeface="Arial"/>
              </a:rPr>
              <a:t> </a:t>
            </a:r>
            <a:r>
              <a:rPr kumimoji="0" sz="1800" b="1" i="0" u="none" strike="noStrike" kern="1200" cap="none" spc="0" normalizeH="0" baseline="0" noProof="0" dirty="0">
                <a:ln>
                  <a:noFill/>
                </a:ln>
                <a:solidFill>
                  <a:srgbClr val="034E6D"/>
                </a:solidFill>
                <a:effectLst/>
                <a:uLnTx/>
                <a:uFillTx/>
                <a:latin typeface="Arial"/>
                <a:ea typeface="+mn-ea"/>
                <a:cs typeface="Arial"/>
              </a:rPr>
              <a:t>business </a:t>
            </a:r>
            <a:r>
              <a:rPr kumimoji="0" sz="1800" b="1" i="0" u="none" strike="noStrike" kern="1200" cap="none" spc="-484" normalizeH="0" baseline="0" noProof="0" dirty="0">
                <a:ln>
                  <a:noFill/>
                </a:ln>
                <a:solidFill>
                  <a:srgbClr val="034E6D"/>
                </a:solidFill>
                <a:effectLst/>
                <a:uLnTx/>
                <a:uFillTx/>
                <a:latin typeface="Arial"/>
                <a:ea typeface="+mn-ea"/>
                <a:cs typeface="Arial"/>
              </a:rPr>
              <a:t> </a:t>
            </a:r>
            <a:r>
              <a:rPr kumimoji="0" sz="1800" b="1" i="0" u="none" strike="noStrike" kern="1200" cap="none" spc="0" normalizeH="0" baseline="0" noProof="0" dirty="0">
                <a:ln>
                  <a:noFill/>
                </a:ln>
                <a:solidFill>
                  <a:srgbClr val="034E6D"/>
                </a:solidFill>
                <a:effectLst/>
                <a:uLnTx/>
                <a:uFillTx/>
                <a:latin typeface="Arial"/>
                <a:ea typeface="+mn-ea"/>
                <a:cs typeface="Arial"/>
              </a:rPr>
              <a:t>model</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652780" marR="5080" lvl="0" indent="-228600" algn="l" defTabSz="914400" rtl="0" eaLnBrk="1" fontAlgn="auto" latinLnBrk="0" hangingPunct="1">
              <a:lnSpc>
                <a:spcPct val="100000"/>
              </a:lnSpc>
              <a:spcBef>
                <a:spcPts val="815"/>
              </a:spcBef>
              <a:spcAft>
                <a:spcPts val="0"/>
              </a:spcAft>
              <a:buClr>
                <a:srgbClr val="E85F30"/>
              </a:buClr>
              <a:buSzTx/>
              <a:buFont typeface="Wingdings"/>
              <a:buChar char=""/>
              <a:tabLst>
                <a:tab pos="652780" algn="l"/>
              </a:tabLst>
              <a:defRPr/>
            </a:pPr>
            <a:r>
              <a:rPr kumimoji="0" sz="1600" b="0" i="0" u="none" strike="noStrike" kern="1200" cap="none" spc="-5" normalizeH="0" baseline="0" noProof="0" dirty="0">
                <a:ln>
                  <a:noFill/>
                </a:ln>
                <a:solidFill>
                  <a:srgbClr val="034E6D"/>
                </a:solidFill>
                <a:effectLst/>
                <a:uLnTx/>
                <a:uFillTx/>
                <a:latin typeface="Arial"/>
                <a:ea typeface="+mn-ea"/>
                <a:cs typeface="Arial"/>
              </a:rPr>
              <a:t>Building</a:t>
            </a:r>
            <a:r>
              <a:rPr kumimoji="0" sz="1600" b="0" i="0" u="none" strike="noStrike" kern="1200" cap="none" spc="-3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electrification can</a:t>
            </a:r>
            <a:r>
              <a:rPr kumimoji="0" sz="1600" b="0" i="0" u="none" strike="noStrike" kern="1200" cap="none" spc="5"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have</a:t>
            </a:r>
            <a:r>
              <a:rPr kumimoji="0" sz="1600" b="0" i="0" u="none" strike="noStrike" kern="1200" cap="none" spc="5"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a</a:t>
            </a:r>
            <a:r>
              <a:rPr kumimoji="0" sz="1600" b="0" i="0" u="none" strike="noStrike" kern="1200" cap="none" spc="25"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significant</a:t>
            </a:r>
            <a:r>
              <a:rPr kumimoji="0" sz="1600" b="0" i="0" u="none" strike="noStrike" kern="1200" cap="none" spc="-15"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impact </a:t>
            </a:r>
            <a:r>
              <a:rPr kumimoji="0" sz="1600" b="0" i="0" u="none" strike="noStrike" kern="1200" cap="none" spc="-43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on electricity</a:t>
            </a:r>
            <a:r>
              <a:rPr kumimoji="0" sz="1600" b="0" i="0" u="none" strike="noStrike" kern="1200" cap="none" spc="-10" normalizeH="0" baseline="0" noProof="0" dirty="0">
                <a:ln>
                  <a:noFill/>
                </a:ln>
                <a:solidFill>
                  <a:srgbClr val="034E6D"/>
                </a:solidFill>
                <a:effectLst/>
                <a:uLnTx/>
                <a:uFillTx/>
                <a:latin typeface="Arial"/>
                <a:ea typeface="+mn-ea"/>
                <a:cs typeface="Arial"/>
              </a:rPr>
              <a:t> system</a:t>
            </a:r>
            <a:r>
              <a:rPr kumimoji="0" sz="1600" b="0" i="0" u="none" strike="noStrike" kern="1200" cap="none" spc="35"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peak</a:t>
            </a:r>
            <a:r>
              <a:rPr kumimoji="0" sz="1600" b="0" i="0" u="none" strike="noStrike" kern="1200" cap="none" spc="5"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loads</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652780" marR="281940" lvl="0" indent="-228600" algn="l" defTabSz="914400" rtl="0" eaLnBrk="1" fontAlgn="auto" latinLnBrk="0" hangingPunct="1">
              <a:lnSpc>
                <a:spcPct val="100000"/>
              </a:lnSpc>
              <a:spcBef>
                <a:spcPts val="800"/>
              </a:spcBef>
              <a:spcAft>
                <a:spcPts val="0"/>
              </a:spcAft>
              <a:buClr>
                <a:srgbClr val="E85F30"/>
              </a:buClr>
              <a:buSzTx/>
              <a:buFont typeface="Wingdings"/>
              <a:buChar char=""/>
              <a:tabLst>
                <a:tab pos="652780" algn="l"/>
              </a:tabLst>
              <a:defRPr/>
            </a:pPr>
            <a:r>
              <a:rPr kumimoji="0" sz="1600" b="0" i="0" u="none" strike="noStrike" kern="1200" cap="none" spc="-5" normalizeH="0" baseline="0" noProof="0" dirty="0">
                <a:ln>
                  <a:noFill/>
                </a:ln>
                <a:solidFill>
                  <a:srgbClr val="034E6D"/>
                </a:solidFill>
                <a:effectLst/>
                <a:uLnTx/>
                <a:uFillTx/>
                <a:latin typeface="Arial"/>
                <a:ea typeface="+mn-ea"/>
                <a:cs typeface="Arial"/>
              </a:rPr>
              <a:t>Ensure</a:t>
            </a:r>
            <a:r>
              <a:rPr kumimoji="0" sz="1600" b="0" i="0" u="none" strike="noStrike" kern="1200" cap="none" spc="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equitable</a:t>
            </a:r>
            <a:r>
              <a:rPr kumimoji="0" sz="1600" b="0" i="0" u="none" strike="noStrike" kern="1200" cap="none" spc="-1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recovery</a:t>
            </a:r>
            <a:r>
              <a:rPr kumimoji="0" sz="1600" b="0" i="0" u="none" strike="noStrike" kern="1200" cap="none" spc="15"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of</a:t>
            </a:r>
            <a:r>
              <a:rPr kumimoji="0" sz="1600" b="0" i="0" u="none" strike="noStrike" kern="1200" cap="none" spc="15"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existing</a:t>
            </a:r>
            <a:r>
              <a:rPr kumimoji="0" sz="1600" b="0" i="0" u="none" strike="noStrike" kern="1200" cap="none" spc="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fixed</a:t>
            </a:r>
            <a:r>
              <a:rPr kumimoji="0" sz="1600" b="0" i="0" u="none" strike="noStrike" kern="1200" cap="none" spc="2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costs </a:t>
            </a:r>
            <a:r>
              <a:rPr kumimoji="0" sz="1600" b="0" i="0" u="none" strike="noStrike" kern="1200" cap="none" spc="-43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during the</a:t>
            </a:r>
            <a:r>
              <a:rPr kumimoji="0" sz="1600" b="0" i="0" u="none" strike="noStrike" kern="1200" cap="none" spc="1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transition</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grpSp>
        <p:nvGrpSpPr>
          <p:cNvPr id="5" name="object 5"/>
          <p:cNvGrpSpPr/>
          <p:nvPr/>
        </p:nvGrpSpPr>
        <p:grpSpPr>
          <a:xfrm>
            <a:off x="6128003" y="1138427"/>
            <a:ext cx="5920740" cy="2607945"/>
            <a:chOff x="6128003" y="1138427"/>
            <a:chExt cx="5920740" cy="2607945"/>
          </a:xfrm>
        </p:grpSpPr>
        <p:pic>
          <p:nvPicPr>
            <p:cNvPr id="6" name="object 6"/>
            <p:cNvPicPr/>
            <p:nvPr/>
          </p:nvPicPr>
          <p:blipFill>
            <a:blip r:embed="rId2" cstate="print"/>
            <a:stretch>
              <a:fillRect/>
            </a:stretch>
          </p:blipFill>
          <p:spPr>
            <a:xfrm>
              <a:off x="6128003" y="1510284"/>
              <a:ext cx="2008631" cy="1655064"/>
            </a:xfrm>
            <a:prstGeom prst="rect">
              <a:avLst/>
            </a:prstGeom>
          </p:spPr>
        </p:pic>
        <p:pic>
          <p:nvPicPr>
            <p:cNvPr id="7" name="object 7"/>
            <p:cNvPicPr/>
            <p:nvPr/>
          </p:nvPicPr>
          <p:blipFill>
            <a:blip r:embed="rId3" cstate="print"/>
            <a:stretch>
              <a:fillRect/>
            </a:stretch>
          </p:blipFill>
          <p:spPr>
            <a:xfrm>
              <a:off x="8084819" y="1138427"/>
              <a:ext cx="3963924" cy="2607564"/>
            </a:xfrm>
            <a:prstGeom prst="rect">
              <a:avLst/>
            </a:prstGeom>
          </p:spPr>
        </p:pic>
      </p:grpSp>
      <p:grpSp>
        <p:nvGrpSpPr>
          <p:cNvPr id="8" name="object 8"/>
          <p:cNvGrpSpPr/>
          <p:nvPr/>
        </p:nvGrpSpPr>
        <p:grpSpPr>
          <a:xfrm>
            <a:off x="6784847" y="4093476"/>
            <a:ext cx="5035550" cy="1257300"/>
            <a:chOff x="6784847" y="4093476"/>
            <a:chExt cx="5035550" cy="1257300"/>
          </a:xfrm>
        </p:grpSpPr>
        <p:pic>
          <p:nvPicPr>
            <p:cNvPr id="9" name="object 9"/>
            <p:cNvPicPr/>
            <p:nvPr/>
          </p:nvPicPr>
          <p:blipFill>
            <a:blip r:embed="rId4" cstate="print"/>
            <a:stretch>
              <a:fillRect/>
            </a:stretch>
          </p:blipFill>
          <p:spPr>
            <a:xfrm>
              <a:off x="6784847" y="4093476"/>
              <a:ext cx="5035296" cy="1196327"/>
            </a:xfrm>
            <a:prstGeom prst="rect">
              <a:avLst/>
            </a:prstGeom>
          </p:spPr>
        </p:pic>
        <p:pic>
          <p:nvPicPr>
            <p:cNvPr id="10" name="object 10"/>
            <p:cNvPicPr/>
            <p:nvPr/>
          </p:nvPicPr>
          <p:blipFill>
            <a:blip r:embed="rId5" cstate="print"/>
            <a:stretch>
              <a:fillRect/>
            </a:stretch>
          </p:blipFill>
          <p:spPr>
            <a:xfrm>
              <a:off x="7031735" y="4105643"/>
              <a:ext cx="4593335" cy="1245120"/>
            </a:xfrm>
            <a:prstGeom prst="rect">
              <a:avLst/>
            </a:prstGeom>
          </p:spPr>
        </p:pic>
        <p:sp>
          <p:nvSpPr>
            <p:cNvPr id="11" name="object 11"/>
            <p:cNvSpPr/>
            <p:nvPr/>
          </p:nvSpPr>
          <p:spPr>
            <a:xfrm>
              <a:off x="6825233" y="4133850"/>
              <a:ext cx="4904740" cy="1065530"/>
            </a:xfrm>
            <a:custGeom>
              <a:avLst/>
              <a:gdLst/>
              <a:ahLst/>
              <a:cxnLst/>
              <a:rect l="l" t="t" r="r" b="b"/>
              <a:pathLst>
                <a:path w="4904740" h="1065529">
                  <a:moveTo>
                    <a:pt x="4806442" y="0"/>
                  </a:moveTo>
                  <a:lnTo>
                    <a:pt x="97790" y="0"/>
                  </a:lnTo>
                  <a:lnTo>
                    <a:pt x="59739" y="7689"/>
                  </a:lnTo>
                  <a:lnTo>
                    <a:pt x="28654" y="28654"/>
                  </a:lnTo>
                  <a:lnTo>
                    <a:pt x="7689" y="59739"/>
                  </a:lnTo>
                  <a:lnTo>
                    <a:pt x="0" y="97789"/>
                  </a:lnTo>
                  <a:lnTo>
                    <a:pt x="0" y="967486"/>
                  </a:lnTo>
                  <a:lnTo>
                    <a:pt x="7689" y="1005536"/>
                  </a:lnTo>
                  <a:lnTo>
                    <a:pt x="28654" y="1036621"/>
                  </a:lnTo>
                  <a:lnTo>
                    <a:pt x="59739" y="1057586"/>
                  </a:lnTo>
                  <a:lnTo>
                    <a:pt x="97790" y="1065276"/>
                  </a:lnTo>
                  <a:lnTo>
                    <a:pt x="4806442" y="1065276"/>
                  </a:lnTo>
                  <a:lnTo>
                    <a:pt x="4844492" y="1057586"/>
                  </a:lnTo>
                  <a:lnTo>
                    <a:pt x="4875577" y="1036621"/>
                  </a:lnTo>
                  <a:lnTo>
                    <a:pt x="4896542" y="1005536"/>
                  </a:lnTo>
                  <a:lnTo>
                    <a:pt x="4904232" y="967486"/>
                  </a:lnTo>
                  <a:lnTo>
                    <a:pt x="4904232" y="97789"/>
                  </a:lnTo>
                  <a:lnTo>
                    <a:pt x="4896542" y="59739"/>
                  </a:lnTo>
                  <a:lnTo>
                    <a:pt x="4875577" y="28654"/>
                  </a:lnTo>
                  <a:lnTo>
                    <a:pt x="4844492" y="7689"/>
                  </a:lnTo>
                  <a:lnTo>
                    <a:pt x="4806442" y="0"/>
                  </a:lnTo>
                  <a:close/>
                </a:path>
              </a:pathLst>
            </a:custGeom>
            <a:solidFill>
              <a:srgbClr val="B1E6F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6825233" y="4133850"/>
              <a:ext cx="4904740" cy="1065530"/>
            </a:xfrm>
            <a:custGeom>
              <a:avLst/>
              <a:gdLst/>
              <a:ahLst/>
              <a:cxnLst/>
              <a:rect l="l" t="t" r="r" b="b"/>
              <a:pathLst>
                <a:path w="4904740" h="1065529">
                  <a:moveTo>
                    <a:pt x="0" y="97789"/>
                  </a:moveTo>
                  <a:lnTo>
                    <a:pt x="7689" y="59739"/>
                  </a:lnTo>
                  <a:lnTo>
                    <a:pt x="28654" y="28654"/>
                  </a:lnTo>
                  <a:lnTo>
                    <a:pt x="59739" y="7689"/>
                  </a:lnTo>
                  <a:lnTo>
                    <a:pt x="97790" y="0"/>
                  </a:lnTo>
                  <a:lnTo>
                    <a:pt x="4806442" y="0"/>
                  </a:lnTo>
                  <a:lnTo>
                    <a:pt x="4844492" y="7689"/>
                  </a:lnTo>
                  <a:lnTo>
                    <a:pt x="4875577" y="28654"/>
                  </a:lnTo>
                  <a:lnTo>
                    <a:pt x="4896542" y="59739"/>
                  </a:lnTo>
                  <a:lnTo>
                    <a:pt x="4904232" y="97789"/>
                  </a:lnTo>
                  <a:lnTo>
                    <a:pt x="4904232" y="967486"/>
                  </a:lnTo>
                  <a:lnTo>
                    <a:pt x="4896542" y="1005536"/>
                  </a:lnTo>
                  <a:lnTo>
                    <a:pt x="4875577" y="1036621"/>
                  </a:lnTo>
                  <a:lnTo>
                    <a:pt x="4844492" y="1057586"/>
                  </a:lnTo>
                  <a:lnTo>
                    <a:pt x="4806442" y="1065276"/>
                  </a:lnTo>
                  <a:lnTo>
                    <a:pt x="97790" y="1065276"/>
                  </a:lnTo>
                  <a:lnTo>
                    <a:pt x="59739" y="1057586"/>
                  </a:lnTo>
                  <a:lnTo>
                    <a:pt x="28654" y="1036621"/>
                  </a:lnTo>
                  <a:lnTo>
                    <a:pt x="7689" y="1005536"/>
                  </a:lnTo>
                  <a:lnTo>
                    <a:pt x="0" y="967486"/>
                  </a:lnTo>
                  <a:lnTo>
                    <a:pt x="0" y="97789"/>
                  </a:lnTo>
                  <a:close/>
                </a:path>
              </a:pathLst>
            </a:custGeom>
            <a:ln w="28574">
              <a:solidFill>
                <a:srgbClr val="00506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object 13"/>
          <p:cNvSpPr txBox="1"/>
          <p:nvPr/>
        </p:nvSpPr>
        <p:spPr>
          <a:xfrm>
            <a:off x="7199121" y="4180077"/>
            <a:ext cx="4157345" cy="940435"/>
          </a:xfrm>
          <a:prstGeom prst="rect">
            <a:avLst/>
          </a:prstGeom>
        </p:spPr>
        <p:txBody>
          <a:bodyPr vert="horz" wrap="square" lIns="0" tIns="12700" rIns="0" bIns="0" rtlCol="0">
            <a:spAutoFit/>
          </a:bodyPr>
          <a:lstStyle/>
          <a:p>
            <a:pPr marL="12700" marR="5080" lvl="0" indent="-635" algn="ctr" defTabSz="914400" rtl="0" eaLnBrk="1" fontAlgn="auto" latinLnBrk="0" hangingPunct="1">
              <a:lnSpc>
                <a:spcPct val="100000"/>
              </a:lnSpc>
              <a:spcBef>
                <a:spcPts val="100"/>
              </a:spcBef>
              <a:spcAft>
                <a:spcPts val="0"/>
              </a:spcAft>
              <a:buClrTx/>
              <a:buSzTx/>
              <a:buFontTx/>
              <a:buNone/>
              <a:tabLst/>
              <a:defRPr/>
            </a:pPr>
            <a:r>
              <a:rPr kumimoji="0" sz="2000" b="1" i="1" u="none" strike="noStrike" kern="1200" cap="none" spc="-5" normalizeH="0" baseline="0" noProof="0" dirty="0">
                <a:ln>
                  <a:noFill/>
                </a:ln>
                <a:solidFill>
                  <a:srgbClr val="00506F"/>
                </a:solidFill>
                <a:effectLst/>
                <a:uLnTx/>
                <a:uFillTx/>
                <a:latin typeface="Calibri"/>
                <a:ea typeface="+mn-ea"/>
                <a:cs typeface="Calibri"/>
              </a:rPr>
              <a:t>“S-shaped” adoption </a:t>
            </a:r>
            <a:r>
              <a:rPr kumimoji="0" sz="2000" b="1" i="1" u="none" strike="noStrike" kern="1200" cap="none" spc="0" normalizeH="0" baseline="0" noProof="0" dirty="0">
                <a:ln>
                  <a:noFill/>
                </a:ln>
                <a:solidFill>
                  <a:srgbClr val="00506F"/>
                </a:solidFill>
                <a:effectLst/>
                <a:uLnTx/>
                <a:uFillTx/>
                <a:latin typeface="Calibri"/>
                <a:ea typeface="+mn-ea"/>
                <a:cs typeface="Calibri"/>
              </a:rPr>
              <a:t>curves </a:t>
            </a:r>
            <a:r>
              <a:rPr kumimoji="0" sz="2000" b="1" i="1" u="none" strike="noStrike" kern="1200" cap="none" spc="-5" normalizeH="0" baseline="0" noProof="0" dirty="0">
                <a:ln>
                  <a:noFill/>
                </a:ln>
                <a:solidFill>
                  <a:srgbClr val="00506F"/>
                </a:solidFill>
                <a:effectLst/>
                <a:uLnTx/>
                <a:uFillTx/>
                <a:latin typeface="Calibri"/>
                <a:ea typeface="+mn-ea"/>
                <a:cs typeface="Calibri"/>
              </a:rPr>
              <a:t>with </a:t>
            </a:r>
            <a:r>
              <a:rPr kumimoji="0" sz="2000" b="1" i="1" u="none" strike="noStrike" kern="1200" cap="none" spc="-15" normalizeH="0" baseline="0" noProof="0" dirty="0">
                <a:ln>
                  <a:noFill/>
                </a:ln>
                <a:solidFill>
                  <a:srgbClr val="00506F"/>
                </a:solidFill>
                <a:effectLst/>
                <a:uLnTx/>
                <a:uFillTx/>
                <a:latin typeface="Calibri"/>
                <a:ea typeface="+mn-ea"/>
                <a:cs typeface="Calibri"/>
              </a:rPr>
              <a:t>stock </a:t>
            </a:r>
            <a:r>
              <a:rPr kumimoji="0" sz="2000" b="1" i="1" u="none" strike="noStrike" kern="1200" cap="none" spc="-10" normalizeH="0" baseline="0" noProof="0" dirty="0">
                <a:ln>
                  <a:noFill/>
                </a:ln>
                <a:solidFill>
                  <a:srgbClr val="00506F"/>
                </a:solidFill>
                <a:effectLst/>
                <a:uLnTx/>
                <a:uFillTx/>
                <a:latin typeface="Calibri"/>
                <a:ea typeface="+mn-ea"/>
                <a:cs typeface="Calibri"/>
              </a:rPr>
              <a:t> </a:t>
            </a:r>
            <a:r>
              <a:rPr kumimoji="0" sz="2000" b="1" i="1" u="none" strike="noStrike" kern="1200" cap="none" spc="-5" normalizeH="0" baseline="0" noProof="0" dirty="0">
                <a:ln>
                  <a:noFill/>
                </a:ln>
                <a:solidFill>
                  <a:srgbClr val="00506F"/>
                </a:solidFill>
                <a:effectLst/>
                <a:uLnTx/>
                <a:uFillTx/>
                <a:latin typeface="Calibri"/>
                <a:ea typeface="+mn-ea"/>
                <a:cs typeface="Calibri"/>
              </a:rPr>
              <a:t>rollover</a:t>
            </a:r>
            <a:r>
              <a:rPr kumimoji="0" sz="2000" b="1" i="1" u="none" strike="noStrike" kern="1200" cap="none" spc="-55" normalizeH="0" baseline="0" noProof="0" dirty="0">
                <a:ln>
                  <a:noFill/>
                </a:ln>
                <a:solidFill>
                  <a:srgbClr val="00506F"/>
                </a:solidFill>
                <a:effectLst/>
                <a:uLnTx/>
                <a:uFillTx/>
                <a:latin typeface="Calibri"/>
                <a:ea typeface="+mn-ea"/>
                <a:cs typeface="Calibri"/>
              </a:rPr>
              <a:t> </a:t>
            </a:r>
            <a:r>
              <a:rPr kumimoji="0" sz="2000" b="1" i="1" u="none" strike="noStrike" kern="1200" cap="none" spc="-5" normalizeH="0" baseline="0" noProof="0" dirty="0">
                <a:ln>
                  <a:noFill/>
                </a:ln>
                <a:solidFill>
                  <a:srgbClr val="00506F"/>
                </a:solidFill>
                <a:effectLst/>
                <a:uLnTx/>
                <a:uFillTx/>
                <a:latin typeface="Calibri"/>
                <a:ea typeface="+mn-ea"/>
                <a:cs typeface="Calibri"/>
              </a:rPr>
              <a:t>of</a:t>
            </a:r>
            <a:r>
              <a:rPr kumimoji="0" sz="2000" b="1" i="1" u="none" strike="noStrike" kern="1200" cap="none" spc="-15" normalizeH="0" baseline="0" noProof="0" dirty="0">
                <a:ln>
                  <a:noFill/>
                </a:ln>
                <a:solidFill>
                  <a:srgbClr val="00506F"/>
                </a:solidFill>
                <a:effectLst/>
                <a:uLnTx/>
                <a:uFillTx/>
                <a:latin typeface="Calibri"/>
                <a:ea typeface="+mn-ea"/>
                <a:cs typeface="Calibri"/>
              </a:rPr>
              <a:t> </a:t>
            </a:r>
            <a:r>
              <a:rPr kumimoji="0" sz="2000" b="1" i="1" u="none" strike="noStrike" kern="1200" cap="none" spc="0" normalizeH="0" baseline="0" noProof="0" dirty="0">
                <a:ln>
                  <a:noFill/>
                </a:ln>
                <a:solidFill>
                  <a:srgbClr val="00506F"/>
                </a:solidFill>
                <a:effectLst/>
                <a:uLnTx/>
                <a:uFillTx/>
                <a:latin typeface="Calibri"/>
                <a:ea typeface="+mn-ea"/>
                <a:cs typeface="Calibri"/>
              </a:rPr>
              <a:t>long-lived</a:t>
            </a:r>
            <a:r>
              <a:rPr kumimoji="0" sz="2000" b="1" i="1" u="none" strike="noStrike" kern="1200" cap="none" spc="-40" normalizeH="0" baseline="0" noProof="0" dirty="0">
                <a:ln>
                  <a:noFill/>
                </a:ln>
                <a:solidFill>
                  <a:srgbClr val="00506F"/>
                </a:solidFill>
                <a:effectLst/>
                <a:uLnTx/>
                <a:uFillTx/>
                <a:latin typeface="Calibri"/>
                <a:ea typeface="+mn-ea"/>
                <a:cs typeface="Calibri"/>
              </a:rPr>
              <a:t> </a:t>
            </a:r>
            <a:r>
              <a:rPr kumimoji="0" sz="2000" b="1" i="1" u="none" strike="noStrike" kern="1200" cap="none" spc="-10" normalizeH="0" baseline="0" noProof="0" dirty="0">
                <a:ln>
                  <a:noFill/>
                </a:ln>
                <a:solidFill>
                  <a:srgbClr val="00506F"/>
                </a:solidFill>
                <a:effectLst/>
                <a:uLnTx/>
                <a:uFillTx/>
                <a:latin typeface="Calibri"/>
                <a:ea typeface="+mn-ea"/>
                <a:cs typeface="Calibri"/>
              </a:rPr>
              <a:t>equipment</a:t>
            </a:r>
            <a:r>
              <a:rPr kumimoji="0" sz="2000" b="1" i="1" u="none" strike="noStrike" kern="1200" cap="none" spc="-25" normalizeH="0" baseline="0" noProof="0" dirty="0">
                <a:ln>
                  <a:noFill/>
                </a:ln>
                <a:solidFill>
                  <a:srgbClr val="00506F"/>
                </a:solidFill>
                <a:effectLst/>
                <a:uLnTx/>
                <a:uFillTx/>
                <a:latin typeface="Calibri"/>
                <a:ea typeface="+mn-ea"/>
                <a:cs typeface="Calibri"/>
              </a:rPr>
              <a:t> </a:t>
            </a:r>
            <a:r>
              <a:rPr kumimoji="0" sz="2000" b="1" i="1" u="none" strike="noStrike" kern="1200" cap="none" spc="0" normalizeH="0" baseline="0" noProof="0" dirty="0">
                <a:ln>
                  <a:noFill/>
                </a:ln>
                <a:solidFill>
                  <a:srgbClr val="00506F"/>
                </a:solidFill>
                <a:effectLst/>
                <a:uLnTx/>
                <a:uFillTx/>
                <a:latin typeface="Calibri"/>
                <a:ea typeface="+mn-ea"/>
                <a:cs typeface="Calibri"/>
              </a:rPr>
              <a:t>means </a:t>
            </a:r>
            <a:r>
              <a:rPr kumimoji="0" sz="2000" b="1" i="1" u="none" strike="noStrike" kern="1200" cap="none" spc="-434" normalizeH="0" baseline="0" noProof="0" dirty="0">
                <a:ln>
                  <a:noFill/>
                </a:ln>
                <a:solidFill>
                  <a:srgbClr val="00506F"/>
                </a:solidFill>
                <a:effectLst/>
                <a:uLnTx/>
                <a:uFillTx/>
                <a:latin typeface="Calibri"/>
                <a:ea typeface="+mn-ea"/>
                <a:cs typeface="Calibri"/>
              </a:rPr>
              <a:t> </a:t>
            </a:r>
            <a:r>
              <a:rPr kumimoji="0" sz="2000" b="1" i="1" u="none" strike="noStrike" kern="1200" cap="none" spc="0" normalizeH="0" baseline="0" noProof="0" dirty="0">
                <a:ln>
                  <a:noFill/>
                </a:ln>
                <a:solidFill>
                  <a:srgbClr val="00506F"/>
                </a:solidFill>
                <a:effectLst/>
                <a:uLnTx/>
                <a:uFillTx/>
                <a:latin typeface="Calibri"/>
                <a:ea typeface="+mn-ea"/>
                <a:cs typeface="Calibri"/>
              </a:rPr>
              <a:t>policy</a:t>
            </a:r>
            <a:r>
              <a:rPr kumimoji="0" sz="2000" b="1" i="1" u="none" strike="noStrike" kern="1200" cap="none" spc="-35" normalizeH="0" baseline="0" noProof="0" dirty="0">
                <a:ln>
                  <a:noFill/>
                </a:ln>
                <a:solidFill>
                  <a:srgbClr val="00506F"/>
                </a:solidFill>
                <a:effectLst/>
                <a:uLnTx/>
                <a:uFillTx/>
                <a:latin typeface="Calibri"/>
                <a:ea typeface="+mn-ea"/>
                <a:cs typeface="Calibri"/>
              </a:rPr>
              <a:t> </a:t>
            </a:r>
            <a:r>
              <a:rPr kumimoji="0" sz="2000" b="1" i="1" u="none" strike="noStrike" kern="1200" cap="none" spc="0" normalizeH="0" baseline="0" noProof="0" dirty="0">
                <a:ln>
                  <a:noFill/>
                </a:ln>
                <a:solidFill>
                  <a:srgbClr val="00506F"/>
                </a:solidFill>
                <a:effectLst/>
                <a:uLnTx/>
                <a:uFillTx/>
                <a:latin typeface="Calibri"/>
                <a:ea typeface="+mn-ea"/>
                <a:cs typeface="Calibri"/>
              </a:rPr>
              <a:t>action</a:t>
            </a:r>
            <a:r>
              <a:rPr kumimoji="0" sz="2000" b="1" i="1" u="none" strike="noStrike" kern="1200" cap="none" spc="-45" normalizeH="0" baseline="0" noProof="0" dirty="0">
                <a:ln>
                  <a:noFill/>
                </a:ln>
                <a:solidFill>
                  <a:srgbClr val="00506F"/>
                </a:solidFill>
                <a:effectLst/>
                <a:uLnTx/>
                <a:uFillTx/>
                <a:latin typeface="Calibri"/>
                <a:ea typeface="+mn-ea"/>
                <a:cs typeface="Calibri"/>
              </a:rPr>
              <a:t> </a:t>
            </a:r>
            <a:r>
              <a:rPr kumimoji="0" sz="2000" b="1" i="1" u="none" strike="noStrike" kern="1200" cap="none" spc="-5" normalizeH="0" baseline="0" noProof="0" dirty="0">
                <a:ln>
                  <a:noFill/>
                </a:ln>
                <a:solidFill>
                  <a:srgbClr val="00506F"/>
                </a:solidFill>
                <a:effectLst/>
                <a:uLnTx/>
                <a:uFillTx/>
                <a:latin typeface="Calibri"/>
                <a:ea typeface="+mn-ea"/>
                <a:cs typeface="Calibri"/>
              </a:rPr>
              <a:t>must</a:t>
            </a:r>
            <a:r>
              <a:rPr kumimoji="0" sz="2000" b="1" i="1" u="none" strike="noStrike" kern="1200" cap="none" spc="-15" normalizeH="0" baseline="0" noProof="0" dirty="0">
                <a:ln>
                  <a:noFill/>
                </a:ln>
                <a:solidFill>
                  <a:srgbClr val="00506F"/>
                </a:solidFill>
                <a:effectLst/>
                <a:uLnTx/>
                <a:uFillTx/>
                <a:latin typeface="Calibri"/>
                <a:ea typeface="+mn-ea"/>
                <a:cs typeface="Calibri"/>
              </a:rPr>
              <a:t> </a:t>
            </a:r>
            <a:r>
              <a:rPr kumimoji="0" sz="2000" b="1" i="1" u="none" strike="noStrike" kern="1200" cap="none" spc="-10" normalizeH="0" baseline="0" noProof="0" dirty="0">
                <a:ln>
                  <a:noFill/>
                </a:ln>
                <a:solidFill>
                  <a:srgbClr val="00506F"/>
                </a:solidFill>
                <a:effectLst/>
                <a:uLnTx/>
                <a:uFillTx/>
                <a:latin typeface="Calibri"/>
                <a:ea typeface="+mn-ea"/>
                <a:cs typeface="Calibri"/>
              </a:rPr>
              <a:t>start</a:t>
            </a:r>
            <a:r>
              <a:rPr kumimoji="0" sz="2000" b="1" i="1" u="none" strike="noStrike" kern="1200" cap="none" spc="-45" normalizeH="0" baseline="0" noProof="0" dirty="0">
                <a:ln>
                  <a:noFill/>
                </a:ln>
                <a:solidFill>
                  <a:srgbClr val="00506F"/>
                </a:solidFill>
                <a:effectLst/>
                <a:uLnTx/>
                <a:uFillTx/>
                <a:latin typeface="Calibri"/>
                <a:ea typeface="+mn-ea"/>
                <a:cs typeface="Calibri"/>
              </a:rPr>
              <a:t> </a:t>
            </a:r>
            <a:r>
              <a:rPr kumimoji="0" sz="2000" b="1" i="1" u="none" strike="noStrike" kern="1200" cap="none" spc="-5" normalizeH="0" baseline="0" noProof="0" dirty="0">
                <a:ln>
                  <a:noFill/>
                </a:ln>
                <a:solidFill>
                  <a:srgbClr val="00506F"/>
                </a:solidFill>
                <a:effectLst/>
                <a:uLnTx/>
                <a:uFillTx/>
                <a:latin typeface="Calibri"/>
                <a:ea typeface="+mn-ea"/>
                <a:cs typeface="Calibri"/>
              </a:rPr>
              <a:t>early</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sz="1200" b="1" i="0" u="none" strike="noStrike" kern="1200" cap="none" spc="-5" normalizeH="0" baseline="0" noProof="0" dirty="0">
                <a:ln>
                  <a:noFill/>
                </a:ln>
                <a:solidFill>
                  <a:srgbClr val="034E6D"/>
                </a:solidFill>
                <a:effectLst/>
                <a:uLnTx/>
                <a:uFillTx/>
                <a:latin typeface="Arial"/>
                <a:ea typeface="+mn-ea"/>
                <a:cs typeface="Arial"/>
              </a:rPr>
              <a:pPr marL="38100" marR="0" lvl="0" indent="0" algn="l" defTabSz="914400" rtl="0" eaLnBrk="1" fontAlgn="auto" latinLnBrk="0" hangingPunct="1">
                <a:lnSpc>
                  <a:spcPts val="1425"/>
                </a:lnSpc>
                <a:spcBef>
                  <a:spcPts val="0"/>
                </a:spcBef>
                <a:spcAft>
                  <a:spcPts val="0"/>
                </a:spcAft>
                <a:buClrTx/>
                <a:buSzTx/>
                <a:buFontTx/>
                <a:buNone/>
                <a:tabLst/>
                <a:defRPr/>
              </a:pPr>
              <a:t>14</a:t>
            </a:fld>
            <a:endParaRPr kumimoji="0" sz="1200" b="1" i="0" u="none" strike="noStrike" kern="1200" cap="none" spc="-5" normalizeH="0" baseline="0" noProof="0" dirty="0">
              <a:ln>
                <a:noFill/>
              </a:ln>
              <a:solidFill>
                <a:srgbClr val="034E6D"/>
              </a:solidFill>
              <a:effectLst/>
              <a:uLnTx/>
              <a:uFillTx/>
              <a:latin typeface="Arial"/>
              <a:ea typeface="+mn-ea"/>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06092" y="200355"/>
            <a:ext cx="1570990" cy="452120"/>
          </a:xfrm>
          <a:prstGeom prst="rect">
            <a:avLst/>
          </a:prstGeom>
        </p:spPr>
        <p:txBody>
          <a:bodyPr vert="horz" wrap="square" lIns="0" tIns="12065" rIns="0" bIns="0" rtlCol="0">
            <a:spAutoFit/>
          </a:bodyPr>
          <a:lstStyle/>
          <a:p>
            <a:pPr marL="12700">
              <a:lnSpc>
                <a:spcPct val="100000"/>
              </a:lnSpc>
              <a:spcBef>
                <a:spcPts val="95"/>
              </a:spcBef>
            </a:pPr>
            <a:r>
              <a:rPr sz="2800" spc="55" dirty="0"/>
              <a:t>T</a:t>
            </a:r>
            <a:r>
              <a:rPr sz="2800" spc="-5" dirty="0"/>
              <a:t>h</a:t>
            </a:r>
            <a:r>
              <a:rPr sz="2800" spc="-20" dirty="0"/>
              <a:t>e</a:t>
            </a:r>
            <a:r>
              <a:rPr sz="2800" spc="-5" dirty="0"/>
              <a:t>m</a:t>
            </a:r>
            <a:r>
              <a:rPr sz="2800" spc="-15" dirty="0"/>
              <a:t>e</a:t>
            </a:r>
            <a:r>
              <a:rPr sz="2800" spc="-5" dirty="0"/>
              <a:t>s</a:t>
            </a:r>
            <a:endParaRPr sz="2800"/>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sz="1200" b="1" i="0" u="none" strike="noStrike" kern="1200" cap="none" spc="-5" normalizeH="0" baseline="0" noProof="0" dirty="0">
                <a:ln>
                  <a:noFill/>
                </a:ln>
                <a:solidFill>
                  <a:srgbClr val="034E6D"/>
                </a:solidFill>
                <a:effectLst/>
                <a:uLnTx/>
                <a:uFillTx/>
                <a:latin typeface="Arial"/>
                <a:ea typeface="+mn-ea"/>
                <a:cs typeface="Arial"/>
              </a:rPr>
              <a:pPr marL="38100" marR="0" lvl="0" indent="0" algn="l" defTabSz="914400" rtl="0" eaLnBrk="1" fontAlgn="auto" latinLnBrk="0" hangingPunct="1">
                <a:lnSpc>
                  <a:spcPts val="1425"/>
                </a:lnSpc>
                <a:spcBef>
                  <a:spcPts val="0"/>
                </a:spcBef>
                <a:spcAft>
                  <a:spcPts val="0"/>
                </a:spcAft>
                <a:buClrTx/>
                <a:buSzTx/>
                <a:buFontTx/>
                <a:buNone/>
                <a:tabLst/>
                <a:defRPr/>
              </a:pPr>
              <a:t>15</a:t>
            </a:fld>
            <a:endParaRPr kumimoji="0" sz="1200" b="1" i="0" u="none" strike="noStrike" kern="1200" cap="none" spc="-5" normalizeH="0" baseline="0" noProof="0" dirty="0">
              <a:ln>
                <a:noFill/>
              </a:ln>
              <a:solidFill>
                <a:srgbClr val="034E6D"/>
              </a:solidFill>
              <a:effectLst/>
              <a:uLnTx/>
              <a:uFillTx/>
              <a:latin typeface="Arial"/>
              <a:ea typeface="+mn-ea"/>
              <a:cs typeface="Arial"/>
            </a:endParaRPr>
          </a:p>
        </p:txBody>
      </p:sp>
      <p:sp>
        <p:nvSpPr>
          <p:cNvPr id="3" name="object 3"/>
          <p:cNvSpPr txBox="1"/>
          <p:nvPr/>
        </p:nvSpPr>
        <p:spPr>
          <a:xfrm>
            <a:off x="542036" y="1299718"/>
            <a:ext cx="10946765" cy="3277870"/>
          </a:xfrm>
          <a:prstGeom prst="rect">
            <a:avLst/>
          </a:prstGeom>
        </p:spPr>
        <p:txBody>
          <a:bodyPr vert="horz" wrap="square" lIns="0" tIns="13335" rIns="0" bIns="0" rtlCol="0">
            <a:spAutoFit/>
          </a:bodyPr>
          <a:lstStyle/>
          <a:p>
            <a:pPr marL="332105" marR="5080" lvl="0" indent="-320040" algn="l" defTabSz="914400" rtl="0" eaLnBrk="1" fontAlgn="auto" latinLnBrk="0" hangingPunct="1">
              <a:lnSpc>
                <a:spcPct val="100000"/>
              </a:lnSpc>
              <a:spcBef>
                <a:spcPts val="105"/>
              </a:spcBef>
              <a:spcAft>
                <a:spcPts val="0"/>
              </a:spcAft>
              <a:buClrTx/>
              <a:buSzTx/>
              <a:buFontTx/>
              <a:buNone/>
              <a:tabLst/>
              <a:defRPr/>
            </a:pPr>
            <a:r>
              <a:rPr kumimoji="0" sz="3000" b="0" i="0" u="none" strike="noStrike" kern="1200" cap="none" spc="0" normalizeH="0" baseline="1388" noProof="0" dirty="0">
                <a:ln>
                  <a:noFill/>
                </a:ln>
                <a:solidFill>
                  <a:srgbClr val="E85F30"/>
                </a:solidFill>
                <a:effectLst/>
                <a:uLnTx/>
                <a:uFillTx/>
                <a:latin typeface="Wingdings 2"/>
                <a:ea typeface="+mn-ea"/>
                <a:cs typeface="Wingdings 2"/>
              </a:rPr>
              <a:t></a:t>
            </a:r>
            <a:r>
              <a:rPr kumimoji="0" sz="3000" b="0" i="0" u="none" strike="noStrike" kern="1200" cap="none" spc="345" normalizeH="0" baseline="1388" noProof="0" dirty="0">
                <a:ln>
                  <a:noFill/>
                </a:ln>
                <a:solidFill>
                  <a:srgbClr val="E85F30"/>
                </a:solidFill>
                <a:effectLst/>
                <a:uLnTx/>
                <a:uFillTx/>
                <a:latin typeface="Times New Roman"/>
                <a:ea typeface="+mn-ea"/>
                <a:cs typeface="Times New Roman"/>
              </a:rPr>
              <a:t> </a:t>
            </a:r>
            <a:r>
              <a:rPr kumimoji="0" sz="2000" b="1" i="0" u="none" strike="noStrike" kern="1200" cap="none" spc="0" normalizeH="0" baseline="0" noProof="0" dirty="0">
                <a:ln>
                  <a:noFill/>
                </a:ln>
                <a:solidFill>
                  <a:srgbClr val="034E6D"/>
                </a:solidFill>
                <a:effectLst/>
                <a:uLnTx/>
                <a:uFillTx/>
                <a:latin typeface="Arial"/>
                <a:ea typeface="+mn-ea"/>
                <a:cs typeface="Arial"/>
              </a:rPr>
              <a:t>A</a:t>
            </a:r>
            <a:r>
              <a:rPr kumimoji="0" sz="2000" b="1" i="0" u="none" strike="noStrike" kern="1200" cap="none" spc="-8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changing</a:t>
            </a:r>
            <a:r>
              <a:rPr kumimoji="0" sz="2000" b="1" i="0" u="none" strike="noStrike" kern="1200" cap="none" spc="-1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climate</a:t>
            </a:r>
            <a:r>
              <a:rPr kumimoji="0" sz="2000" b="1" i="0" u="none" strike="noStrike" kern="1200" cap="none" spc="-2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is</a:t>
            </a:r>
            <a:r>
              <a:rPr kumimoji="0" sz="2000" b="1" i="0" u="none" strike="noStrike" kern="1200" cap="none" spc="-2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posing</a:t>
            </a:r>
            <a:r>
              <a:rPr kumimoji="0" sz="2000" b="1" i="0" u="none" strike="noStrike" kern="1200" cap="none" spc="-5" normalizeH="0" baseline="0" noProof="0" dirty="0">
                <a:ln>
                  <a:noFill/>
                </a:ln>
                <a:solidFill>
                  <a:srgbClr val="034E6D"/>
                </a:solidFill>
                <a:effectLst/>
                <a:uLnTx/>
                <a:uFillTx/>
                <a:latin typeface="Arial"/>
                <a:ea typeface="+mn-ea"/>
                <a:cs typeface="Arial"/>
              </a:rPr>
              <a:t> </a:t>
            </a:r>
            <a:r>
              <a:rPr kumimoji="0" sz="2000" b="1" i="1" u="sng" strike="noStrike" kern="1200" cap="none" spc="0" normalizeH="0" baseline="0" noProof="0" dirty="0">
                <a:ln>
                  <a:noFill/>
                </a:ln>
                <a:solidFill>
                  <a:srgbClr val="034E6D"/>
                </a:solidFill>
                <a:effectLst/>
                <a:uLnTx/>
                <a:uFill>
                  <a:solidFill>
                    <a:srgbClr val="034E6D"/>
                  </a:solidFill>
                </a:uFill>
                <a:latin typeface="Arial"/>
                <a:ea typeface="+mn-ea"/>
                <a:cs typeface="Arial"/>
              </a:rPr>
              <a:t>PROFOUND</a:t>
            </a:r>
            <a:r>
              <a:rPr kumimoji="0" sz="2000" b="1" i="1" u="sng" strike="noStrike" kern="1200" cap="none" spc="-25" normalizeH="0" baseline="0" noProof="0" dirty="0">
                <a:ln>
                  <a:noFill/>
                </a:ln>
                <a:solidFill>
                  <a:srgbClr val="034E6D"/>
                </a:solidFill>
                <a:effectLst/>
                <a:uLnTx/>
                <a:uFill>
                  <a:solidFill>
                    <a:srgbClr val="034E6D"/>
                  </a:solidFill>
                </a:uFill>
                <a:latin typeface="Arial"/>
                <a:ea typeface="+mn-ea"/>
                <a:cs typeface="Arial"/>
              </a:rPr>
              <a:t> </a:t>
            </a:r>
            <a:r>
              <a:rPr kumimoji="0" sz="2000" b="1" i="1" u="sng" strike="noStrike" kern="1200" cap="none" spc="0" normalizeH="0" baseline="0" noProof="0" dirty="0">
                <a:ln>
                  <a:noFill/>
                </a:ln>
                <a:solidFill>
                  <a:srgbClr val="034E6D"/>
                </a:solidFill>
                <a:effectLst/>
                <a:uLnTx/>
                <a:uFill>
                  <a:solidFill>
                    <a:srgbClr val="034E6D"/>
                  </a:solidFill>
                </a:uFill>
                <a:latin typeface="Arial"/>
                <a:ea typeface="+mn-ea"/>
                <a:cs typeface="Arial"/>
              </a:rPr>
              <a:t>CHALLENGES</a:t>
            </a:r>
            <a:r>
              <a:rPr kumimoji="0" sz="2000" b="1" i="1" u="none" strike="noStrike" kern="1200" cap="none" spc="5"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to</a:t>
            </a:r>
            <a:r>
              <a:rPr kumimoji="0" sz="2000" b="1" i="0" u="none" strike="noStrike" kern="1200" cap="none" spc="-15"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our</a:t>
            </a:r>
            <a:r>
              <a:rPr kumimoji="0" sz="2000" b="1" i="0" u="none" strike="noStrike" kern="1200" cap="none" spc="-15"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ability</a:t>
            </a:r>
            <a:r>
              <a:rPr kumimoji="0" sz="2000" b="1" i="0" u="none" strike="noStrike" kern="1200" cap="none" spc="-2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to</a:t>
            </a:r>
            <a:r>
              <a:rPr kumimoji="0" sz="2000" b="1" i="0" u="none" strike="noStrike" kern="1200" cap="none" spc="-10" normalizeH="0" baseline="0" noProof="0" dirty="0">
                <a:ln>
                  <a:noFill/>
                </a:ln>
                <a:solidFill>
                  <a:srgbClr val="034E6D"/>
                </a:solidFill>
                <a:effectLst/>
                <a:uLnTx/>
                <a:uFillTx/>
                <a:latin typeface="Arial"/>
                <a:ea typeface="+mn-ea"/>
                <a:cs typeface="Arial"/>
              </a:rPr>
              <a:t> </a:t>
            </a:r>
            <a:r>
              <a:rPr kumimoji="0" sz="2000" b="1" i="0" u="none" strike="noStrike" kern="1200" cap="none" spc="-5" normalizeH="0" baseline="0" noProof="0" dirty="0">
                <a:ln>
                  <a:noFill/>
                </a:ln>
                <a:solidFill>
                  <a:srgbClr val="034E6D"/>
                </a:solidFill>
                <a:effectLst/>
                <a:uLnTx/>
                <a:uFillTx/>
                <a:latin typeface="Arial"/>
                <a:ea typeface="+mn-ea"/>
                <a:cs typeface="Arial"/>
              </a:rPr>
              <a:t>deliver</a:t>
            </a:r>
            <a:r>
              <a:rPr kumimoji="0" sz="2000" b="1" i="0" u="none" strike="noStrike" kern="1200" cap="none" spc="0" normalizeH="0" baseline="0" noProof="0" dirty="0">
                <a:ln>
                  <a:noFill/>
                </a:ln>
                <a:solidFill>
                  <a:srgbClr val="034E6D"/>
                </a:solidFill>
                <a:effectLst/>
                <a:uLnTx/>
                <a:uFillTx/>
                <a:latin typeface="Arial"/>
                <a:ea typeface="+mn-ea"/>
                <a:cs typeface="Arial"/>
              </a:rPr>
              <a:t> reliable </a:t>
            </a:r>
            <a:r>
              <a:rPr kumimoji="0" sz="2000" b="1" i="0" u="none" strike="noStrike" kern="1200" cap="none" spc="-54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and</a:t>
            </a:r>
            <a:r>
              <a:rPr kumimoji="0" sz="2000" b="1" i="0" u="none" strike="noStrike" kern="1200" cap="none" spc="-5"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affordable</a:t>
            </a:r>
            <a:r>
              <a:rPr kumimoji="0" sz="2000" b="1" i="0" u="none" strike="noStrike" kern="1200" cap="none" spc="-45"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energy</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Arial"/>
              <a:ea typeface="+mn-ea"/>
              <a:cs typeface="Arial"/>
            </a:endParaRPr>
          </a:p>
          <a:p>
            <a:pPr marL="332105" marR="863600" lvl="0" indent="-320040" algn="l" defTabSz="914400" rtl="0" eaLnBrk="1" fontAlgn="auto" latinLnBrk="0" hangingPunct="1">
              <a:lnSpc>
                <a:spcPct val="100000"/>
              </a:lnSpc>
              <a:spcBef>
                <a:spcPts val="1875"/>
              </a:spcBef>
              <a:spcAft>
                <a:spcPts val="0"/>
              </a:spcAft>
              <a:buClrTx/>
              <a:buSzTx/>
              <a:buFontTx/>
              <a:buNone/>
              <a:tabLst/>
              <a:defRPr/>
            </a:pPr>
            <a:r>
              <a:rPr kumimoji="0" sz="3000" b="0" i="0" u="none" strike="noStrike" kern="1200" cap="none" spc="0" normalizeH="0" baseline="1388" noProof="0" dirty="0">
                <a:ln>
                  <a:noFill/>
                </a:ln>
                <a:solidFill>
                  <a:srgbClr val="E85F30"/>
                </a:solidFill>
                <a:effectLst/>
                <a:uLnTx/>
                <a:uFillTx/>
                <a:latin typeface="Wingdings 2"/>
                <a:ea typeface="+mn-ea"/>
                <a:cs typeface="Wingdings 2"/>
              </a:rPr>
              <a:t></a:t>
            </a:r>
            <a:r>
              <a:rPr kumimoji="0" sz="3000" b="0" i="0" u="none" strike="noStrike" kern="1200" cap="none" spc="352" normalizeH="0" baseline="1388" noProof="0" dirty="0">
                <a:ln>
                  <a:noFill/>
                </a:ln>
                <a:solidFill>
                  <a:srgbClr val="E85F30"/>
                </a:solidFill>
                <a:effectLst/>
                <a:uLnTx/>
                <a:uFillTx/>
                <a:latin typeface="Times New Roman"/>
                <a:ea typeface="+mn-ea"/>
                <a:cs typeface="Times New Roman"/>
              </a:rPr>
              <a:t> </a:t>
            </a:r>
            <a:r>
              <a:rPr kumimoji="0" sz="2000" b="1" i="0" u="none" strike="noStrike" kern="1200" cap="none" spc="0" normalizeH="0" baseline="0" noProof="0" dirty="0">
                <a:ln>
                  <a:noFill/>
                </a:ln>
                <a:solidFill>
                  <a:srgbClr val="034E6D"/>
                </a:solidFill>
                <a:effectLst/>
                <a:uLnTx/>
                <a:uFillTx/>
                <a:latin typeface="Arial"/>
                <a:ea typeface="+mn-ea"/>
                <a:cs typeface="Arial"/>
              </a:rPr>
              <a:t>Responding</a:t>
            </a:r>
            <a:r>
              <a:rPr kumimoji="0" sz="2000" b="1" i="0" u="none" strike="noStrike" kern="1200" cap="none" spc="-25"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to</a:t>
            </a:r>
            <a:r>
              <a:rPr kumimoji="0" sz="2000" b="1" i="0" u="none" strike="noStrike" kern="1200" cap="none" spc="5"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the</a:t>
            </a:r>
            <a:r>
              <a:rPr kumimoji="0" sz="2000" b="1" i="0" u="none" strike="noStrike" kern="1200" cap="none" spc="-20" normalizeH="0" baseline="0" noProof="0" dirty="0">
                <a:ln>
                  <a:noFill/>
                </a:ln>
                <a:solidFill>
                  <a:srgbClr val="034E6D"/>
                </a:solidFill>
                <a:effectLst/>
                <a:uLnTx/>
                <a:uFillTx/>
                <a:latin typeface="Arial"/>
                <a:ea typeface="+mn-ea"/>
                <a:cs typeface="Arial"/>
              </a:rPr>
              <a:t> </a:t>
            </a:r>
            <a:r>
              <a:rPr kumimoji="0" sz="2000" b="1" i="0" u="none" strike="noStrike" kern="1200" cap="none" spc="-5" normalizeH="0" baseline="0" noProof="0" dirty="0">
                <a:ln>
                  <a:noFill/>
                </a:ln>
                <a:solidFill>
                  <a:srgbClr val="034E6D"/>
                </a:solidFill>
                <a:effectLst/>
                <a:uLnTx/>
                <a:uFillTx/>
                <a:latin typeface="Arial"/>
                <a:ea typeface="+mn-ea"/>
                <a:cs typeface="Arial"/>
              </a:rPr>
              <a:t>physical</a:t>
            </a:r>
            <a:r>
              <a:rPr kumimoji="0" sz="2000" b="1" i="0" u="none" strike="noStrike" kern="1200" cap="none" spc="15"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and</a:t>
            </a:r>
            <a:r>
              <a:rPr kumimoji="0" sz="2000" b="1" i="0" u="none" strike="noStrike" kern="1200" cap="none" spc="5"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policy</a:t>
            </a:r>
            <a:r>
              <a:rPr kumimoji="0" sz="2000" b="1" i="0" u="none" strike="noStrike" kern="1200" cap="none" spc="-20" normalizeH="0" baseline="0" noProof="0" dirty="0">
                <a:ln>
                  <a:noFill/>
                </a:ln>
                <a:solidFill>
                  <a:srgbClr val="034E6D"/>
                </a:solidFill>
                <a:effectLst/>
                <a:uLnTx/>
                <a:uFillTx/>
                <a:latin typeface="Arial"/>
                <a:ea typeface="+mn-ea"/>
                <a:cs typeface="Arial"/>
              </a:rPr>
              <a:t> </a:t>
            </a:r>
            <a:r>
              <a:rPr kumimoji="0" sz="2000" b="1" i="0" u="none" strike="noStrike" kern="1200" cap="none" spc="-5" normalizeH="0" baseline="0" noProof="0" dirty="0">
                <a:ln>
                  <a:noFill/>
                </a:ln>
                <a:solidFill>
                  <a:srgbClr val="034E6D"/>
                </a:solidFill>
                <a:effectLst/>
                <a:uLnTx/>
                <a:uFillTx/>
                <a:latin typeface="Arial"/>
                <a:ea typeface="+mn-ea"/>
                <a:cs typeface="Arial"/>
              </a:rPr>
              <a:t>imperatives</a:t>
            </a:r>
            <a:r>
              <a:rPr kumimoji="0" sz="2000" b="1" i="0" u="none" strike="noStrike" kern="1200" cap="none" spc="-1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of</a:t>
            </a:r>
            <a:r>
              <a:rPr kumimoji="0" sz="2000" b="1" i="0" u="none" strike="noStrike" kern="1200" cap="none" spc="-15"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climate</a:t>
            </a:r>
            <a:r>
              <a:rPr kumimoji="0" sz="2000" b="1" i="0" u="none" strike="noStrike" kern="1200" cap="none" spc="-3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change</a:t>
            </a:r>
            <a:r>
              <a:rPr kumimoji="0" sz="2000" b="1" i="0" u="none" strike="noStrike" kern="1200" cap="none" spc="-1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will</a:t>
            </a:r>
            <a:r>
              <a:rPr kumimoji="0" sz="2000" b="1" i="0" u="none" strike="noStrike" kern="1200" cap="none" spc="-4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require </a:t>
            </a:r>
            <a:r>
              <a:rPr kumimoji="0" sz="2000" b="1" i="0" u="none" strike="noStrike" kern="1200" cap="none" spc="-54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significant</a:t>
            </a:r>
            <a:r>
              <a:rPr kumimoji="0" sz="2000" b="1" i="0" u="none" strike="noStrike" kern="1200" cap="none" spc="-35" normalizeH="0" baseline="0" noProof="0" dirty="0">
                <a:ln>
                  <a:noFill/>
                </a:ln>
                <a:solidFill>
                  <a:srgbClr val="034E6D"/>
                </a:solidFill>
                <a:effectLst/>
                <a:uLnTx/>
                <a:uFillTx/>
                <a:latin typeface="Arial"/>
                <a:ea typeface="+mn-ea"/>
                <a:cs typeface="Arial"/>
              </a:rPr>
              <a:t> </a:t>
            </a:r>
            <a:r>
              <a:rPr kumimoji="0" sz="2000" b="1" i="0" u="none" strike="noStrike" kern="1200" cap="none" spc="-5" normalizeH="0" baseline="0" noProof="0" dirty="0">
                <a:ln>
                  <a:noFill/>
                </a:ln>
                <a:solidFill>
                  <a:srgbClr val="034E6D"/>
                </a:solidFill>
                <a:effectLst/>
                <a:uLnTx/>
                <a:uFillTx/>
                <a:latin typeface="Arial"/>
                <a:ea typeface="+mn-ea"/>
                <a:cs typeface="Arial"/>
              </a:rPr>
              <a:t>investment</a:t>
            </a:r>
            <a:r>
              <a:rPr kumimoji="0" sz="2000" b="1" i="0" u="none" strike="noStrike" kern="1200" cap="none" spc="-15"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in</a:t>
            </a:r>
            <a:r>
              <a:rPr kumimoji="0" sz="2000" b="1" i="0" u="none" strike="noStrike" kern="1200" cap="none" spc="-1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our</a:t>
            </a:r>
            <a:r>
              <a:rPr kumimoji="0" sz="2000" b="1" i="0" u="none" strike="noStrike" kern="1200" cap="none" spc="-10" normalizeH="0" baseline="0" noProof="0" dirty="0">
                <a:ln>
                  <a:noFill/>
                </a:ln>
                <a:solidFill>
                  <a:srgbClr val="034E6D"/>
                </a:solidFill>
                <a:effectLst/>
                <a:uLnTx/>
                <a:uFillTx/>
                <a:latin typeface="Arial"/>
                <a:ea typeface="+mn-ea"/>
                <a:cs typeface="Arial"/>
              </a:rPr>
              <a:t> </a:t>
            </a:r>
            <a:r>
              <a:rPr kumimoji="0" sz="2000" b="1" i="1" u="sng" strike="noStrike" kern="1200" cap="none" spc="0" normalizeH="0" baseline="0" noProof="0" dirty="0">
                <a:ln>
                  <a:noFill/>
                </a:ln>
                <a:solidFill>
                  <a:srgbClr val="034E6D"/>
                </a:solidFill>
                <a:effectLst/>
                <a:uLnTx/>
                <a:uFill>
                  <a:solidFill>
                    <a:srgbClr val="034E6D"/>
                  </a:solidFill>
                </a:uFill>
                <a:latin typeface="Arial"/>
                <a:ea typeface="+mn-ea"/>
                <a:cs typeface="Arial"/>
              </a:rPr>
              <a:t>ENERGY</a:t>
            </a:r>
            <a:r>
              <a:rPr kumimoji="0" sz="2000" b="1" i="1" u="sng" strike="noStrike" kern="1200" cap="none" spc="-35" normalizeH="0" baseline="0" noProof="0" dirty="0">
                <a:ln>
                  <a:noFill/>
                </a:ln>
                <a:solidFill>
                  <a:srgbClr val="034E6D"/>
                </a:solidFill>
                <a:effectLst/>
                <a:uLnTx/>
                <a:uFill>
                  <a:solidFill>
                    <a:srgbClr val="034E6D"/>
                  </a:solidFill>
                </a:uFill>
                <a:latin typeface="Arial"/>
                <a:ea typeface="+mn-ea"/>
                <a:cs typeface="Arial"/>
              </a:rPr>
              <a:t> </a:t>
            </a:r>
            <a:r>
              <a:rPr kumimoji="0" sz="2000" b="1" i="1" u="sng" strike="noStrike" kern="1200" cap="none" spc="0" normalizeH="0" baseline="0" noProof="0" dirty="0">
                <a:ln>
                  <a:noFill/>
                </a:ln>
                <a:solidFill>
                  <a:srgbClr val="034E6D"/>
                </a:solidFill>
                <a:effectLst/>
                <a:uLnTx/>
                <a:uFill>
                  <a:solidFill>
                    <a:srgbClr val="034E6D"/>
                  </a:solidFill>
                </a:uFill>
                <a:latin typeface="Arial"/>
                <a:ea typeface="+mn-ea"/>
                <a:cs typeface="Arial"/>
              </a:rPr>
              <a:t>INFRASTRUCTURE</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Arial"/>
              <a:ea typeface="+mn-ea"/>
              <a:cs typeface="Arial"/>
            </a:endParaRPr>
          </a:p>
          <a:p>
            <a:pPr marL="332105" marR="338455" lvl="0" indent="-320040" algn="l" defTabSz="914400" rtl="0" eaLnBrk="1" fontAlgn="auto" latinLnBrk="0" hangingPunct="1">
              <a:lnSpc>
                <a:spcPct val="100000"/>
              </a:lnSpc>
              <a:spcBef>
                <a:spcPts val="1864"/>
              </a:spcBef>
              <a:spcAft>
                <a:spcPts val="0"/>
              </a:spcAft>
              <a:buClrTx/>
              <a:buSzTx/>
              <a:buFontTx/>
              <a:buNone/>
              <a:tabLst/>
              <a:defRPr/>
            </a:pPr>
            <a:r>
              <a:rPr kumimoji="0" sz="3000" b="0" i="0" u="none" strike="noStrike" kern="1200" cap="none" spc="0" normalizeH="0" baseline="1388" noProof="0" dirty="0">
                <a:ln>
                  <a:noFill/>
                </a:ln>
                <a:solidFill>
                  <a:srgbClr val="E85F30"/>
                </a:solidFill>
                <a:effectLst/>
                <a:uLnTx/>
                <a:uFillTx/>
                <a:latin typeface="Wingdings 2"/>
                <a:ea typeface="+mn-ea"/>
                <a:cs typeface="Wingdings 2"/>
              </a:rPr>
              <a:t></a:t>
            </a:r>
            <a:r>
              <a:rPr kumimoji="0" sz="3000" b="0" i="0" u="none" strike="noStrike" kern="1200" cap="none" spc="7" normalizeH="0" baseline="1388" noProof="0" dirty="0">
                <a:ln>
                  <a:noFill/>
                </a:ln>
                <a:solidFill>
                  <a:srgbClr val="E85F30"/>
                </a:solidFill>
                <a:effectLst/>
                <a:uLnTx/>
                <a:uFillTx/>
                <a:latin typeface="Times New Roman"/>
                <a:ea typeface="+mn-ea"/>
                <a:cs typeface="Times New Roman"/>
              </a:rPr>
              <a:t> </a:t>
            </a:r>
            <a:r>
              <a:rPr kumimoji="0" sz="2000" b="1" i="0" u="none" strike="noStrike" kern="1200" cap="none" spc="0" normalizeH="0" baseline="0" noProof="0" dirty="0">
                <a:ln>
                  <a:noFill/>
                </a:ln>
                <a:solidFill>
                  <a:srgbClr val="034E6D"/>
                </a:solidFill>
                <a:effectLst/>
                <a:uLnTx/>
                <a:uFillTx/>
                <a:latin typeface="Arial"/>
                <a:ea typeface="+mn-ea"/>
                <a:cs typeface="Arial"/>
              </a:rPr>
              <a:t>Ensuring an </a:t>
            </a:r>
            <a:r>
              <a:rPr kumimoji="0" sz="2000" b="1" i="1" u="sng" strike="noStrike" kern="1200" cap="none" spc="-40" normalizeH="0" baseline="0" noProof="0" dirty="0">
                <a:ln>
                  <a:noFill/>
                </a:ln>
                <a:solidFill>
                  <a:srgbClr val="034E6D"/>
                </a:solidFill>
                <a:effectLst/>
                <a:uLnTx/>
                <a:uFill>
                  <a:solidFill>
                    <a:srgbClr val="034E6D"/>
                  </a:solidFill>
                </a:uFill>
                <a:latin typeface="Arial"/>
                <a:ea typeface="+mn-ea"/>
                <a:cs typeface="Arial"/>
              </a:rPr>
              <a:t>ORDERLY, </a:t>
            </a:r>
            <a:r>
              <a:rPr kumimoji="0" sz="2000" b="1" i="1" u="sng" strike="noStrike" kern="1200" cap="none" spc="-15" normalizeH="0" baseline="0" noProof="0" dirty="0">
                <a:ln>
                  <a:noFill/>
                </a:ln>
                <a:solidFill>
                  <a:srgbClr val="034E6D"/>
                </a:solidFill>
                <a:effectLst/>
                <a:uLnTx/>
                <a:uFill>
                  <a:solidFill>
                    <a:srgbClr val="034E6D"/>
                  </a:solidFill>
                </a:uFill>
                <a:latin typeface="Arial"/>
                <a:ea typeface="+mn-ea"/>
                <a:cs typeface="Arial"/>
              </a:rPr>
              <a:t>EQUITABLE </a:t>
            </a:r>
            <a:r>
              <a:rPr kumimoji="0" sz="2000" b="1" i="1" u="sng" strike="noStrike" kern="1200" cap="none" spc="0" normalizeH="0" baseline="0" noProof="0" dirty="0">
                <a:ln>
                  <a:noFill/>
                </a:ln>
                <a:solidFill>
                  <a:srgbClr val="034E6D"/>
                </a:solidFill>
                <a:effectLst/>
                <a:uLnTx/>
                <a:uFill>
                  <a:solidFill>
                    <a:srgbClr val="034E6D"/>
                  </a:solidFill>
                </a:uFill>
                <a:latin typeface="Arial"/>
                <a:ea typeface="+mn-ea"/>
                <a:cs typeface="Arial"/>
              </a:rPr>
              <a:t>TRANSITION</a:t>
            </a:r>
            <a:r>
              <a:rPr kumimoji="0" sz="2000" b="1" i="1" u="none" strike="noStrike" kern="1200" cap="none" spc="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toward clean energy </a:t>
            </a:r>
            <a:r>
              <a:rPr kumimoji="0" sz="2000" b="1" i="0" u="none" strike="noStrike" kern="1200" cap="none" spc="-5" normalizeH="0" baseline="0" noProof="0" dirty="0">
                <a:ln>
                  <a:noFill/>
                </a:ln>
                <a:solidFill>
                  <a:srgbClr val="034E6D"/>
                </a:solidFill>
                <a:effectLst/>
                <a:uLnTx/>
                <a:uFillTx/>
                <a:latin typeface="Arial"/>
                <a:ea typeface="+mn-ea"/>
                <a:cs typeface="Arial"/>
              </a:rPr>
              <a:t>systems </a:t>
            </a:r>
            <a:r>
              <a:rPr kumimoji="0" sz="2000" b="1" i="0" u="none" strike="noStrike" kern="1200" cap="none" spc="5" normalizeH="0" baseline="0" noProof="0" dirty="0">
                <a:ln>
                  <a:noFill/>
                </a:ln>
                <a:solidFill>
                  <a:srgbClr val="034E6D"/>
                </a:solidFill>
                <a:effectLst/>
                <a:uLnTx/>
                <a:uFillTx/>
                <a:latin typeface="Arial"/>
                <a:ea typeface="+mn-ea"/>
                <a:cs typeface="Arial"/>
              </a:rPr>
              <a:t>will </a:t>
            </a:r>
            <a:r>
              <a:rPr kumimoji="0" sz="2000" b="1" i="0" u="none" strike="noStrike" kern="1200" cap="none" spc="1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require</a:t>
            </a:r>
            <a:r>
              <a:rPr kumimoji="0" sz="2000" b="1" i="0" u="none" strike="noStrike" kern="1200" cap="none" spc="-25" normalizeH="0" baseline="0" noProof="0" dirty="0">
                <a:ln>
                  <a:noFill/>
                </a:ln>
                <a:solidFill>
                  <a:srgbClr val="034E6D"/>
                </a:solidFill>
                <a:effectLst/>
                <a:uLnTx/>
                <a:uFillTx/>
                <a:latin typeface="Arial"/>
                <a:ea typeface="+mn-ea"/>
                <a:cs typeface="Arial"/>
              </a:rPr>
              <a:t> </a:t>
            </a:r>
            <a:r>
              <a:rPr kumimoji="0" sz="2000" b="1" i="0" u="none" strike="noStrike" kern="1200" cap="none" spc="-5" normalizeH="0" baseline="0" noProof="0" dirty="0">
                <a:ln>
                  <a:noFill/>
                </a:ln>
                <a:solidFill>
                  <a:srgbClr val="034E6D"/>
                </a:solidFill>
                <a:effectLst/>
                <a:uLnTx/>
                <a:uFillTx/>
                <a:latin typeface="Arial"/>
                <a:ea typeface="+mn-ea"/>
                <a:cs typeface="Arial"/>
              </a:rPr>
              <a:t>proactive</a:t>
            </a:r>
            <a:r>
              <a:rPr kumimoji="0" sz="2000" b="1" i="0" u="none" strike="noStrike" kern="1200" cap="none" spc="1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planning and</a:t>
            </a:r>
            <a:r>
              <a:rPr kumimoji="0" sz="2000" b="1" i="0" u="none" strike="noStrike" kern="1200" cap="none" spc="-1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regulation</a:t>
            </a:r>
            <a:r>
              <a:rPr kumimoji="0" sz="2000" b="1" i="0" u="none" strike="noStrike" kern="1200" cap="none" spc="-25"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to</a:t>
            </a:r>
            <a:r>
              <a:rPr kumimoji="0" sz="2000" b="1" i="0" u="none" strike="noStrike" kern="1200" cap="none" spc="-10" normalizeH="0" baseline="0" noProof="0" dirty="0">
                <a:ln>
                  <a:noFill/>
                </a:ln>
                <a:solidFill>
                  <a:srgbClr val="034E6D"/>
                </a:solidFill>
                <a:effectLst/>
                <a:uLnTx/>
                <a:uFillTx/>
                <a:latin typeface="Arial"/>
                <a:ea typeface="+mn-ea"/>
                <a:cs typeface="Arial"/>
              </a:rPr>
              <a:t> </a:t>
            </a:r>
            <a:r>
              <a:rPr kumimoji="0" sz="2000" b="1" i="0" u="none" strike="noStrike" kern="1200" cap="none" spc="-5" normalizeH="0" baseline="0" noProof="0" dirty="0">
                <a:ln>
                  <a:noFill/>
                </a:ln>
                <a:solidFill>
                  <a:srgbClr val="034E6D"/>
                </a:solidFill>
                <a:effectLst/>
                <a:uLnTx/>
                <a:uFillTx/>
                <a:latin typeface="Arial"/>
                <a:ea typeface="+mn-ea"/>
                <a:cs typeface="Arial"/>
              </a:rPr>
              <a:t>preserve</a:t>
            </a:r>
            <a:r>
              <a:rPr kumimoji="0" sz="2000" b="1" i="0" u="none" strike="noStrike" kern="1200" cap="none" spc="1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the</a:t>
            </a:r>
            <a:r>
              <a:rPr kumimoji="0" sz="2000" b="1" i="0" u="none" strike="noStrike" kern="1200" cap="none" spc="-5"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public</a:t>
            </a:r>
            <a:r>
              <a:rPr kumimoji="0" sz="2000" b="1" i="0" u="none" strike="noStrike" kern="1200" cap="none" spc="-15"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benefits</a:t>
            </a:r>
            <a:r>
              <a:rPr kumimoji="0" sz="2000" b="1" i="0" u="none" strike="noStrike" kern="1200" cap="none" spc="-20" normalizeH="0" baseline="0" noProof="0" dirty="0">
                <a:ln>
                  <a:noFill/>
                </a:ln>
                <a:solidFill>
                  <a:srgbClr val="034E6D"/>
                </a:solidFill>
                <a:effectLst/>
                <a:uLnTx/>
                <a:uFillTx/>
                <a:latin typeface="Arial"/>
                <a:ea typeface="+mn-ea"/>
                <a:cs typeface="Arial"/>
              </a:rPr>
              <a:t> </a:t>
            </a:r>
            <a:r>
              <a:rPr kumimoji="0" sz="2000" b="1" i="0" u="none" strike="noStrike" kern="1200" cap="none" spc="-5" normalizeH="0" baseline="0" noProof="0" dirty="0">
                <a:ln>
                  <a:noFill/>
                </a:ln>
                <a:solidFill>
                  <a:srgbClr val="034E6D"/>
                </a:solidFill>
                <a:effectLst/>
                <a:uLnTx/>
                <a:uFillTx/>
                <a:latin typeface="Arial"/>
                <a:ea typeface="+mn-ea"/>
                <a:cs typeface="Arial"/>
              </a:rPr>
              <a:t>provided</a:t>
            </a:r>
            <a:r>
              <a:rPr kumimoji="0" sz="2000" b="1" i="0" u="none" strike="noStrike" kern="1200" cap="none" spc="1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by </a:t>
            </a:r>
            <a:r>
              <a:rPr kumimoji="0" sz="2000" b="1" i="0" u="none" strike="noStrike" kern="1200" cap="none" spc="-54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networked</a:t>
            </a:r>
            <a:r>
              <a:rPr kumimoji="0" sz="2000" b="1" i="0" u="none" strike="noStrike" kern="1200" cap="none" spc="-5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energy</a:t>
            </a:r>
            <a:r>
              <a:rPr kumimoji="0" sz="2000" b="1" i="0" u="none" strike="noStrike" kern="1200" cap="none" spc="-15" normalizeH="0" baseline="0" noProof="0" dirty="0">
                <a:ln>
                  <a:noFill/>
                </a:ln>
                <a:solidFill>
                  <a:srgbClr val="034E6D"/>
                </a:solidFill>
                <a:effectLst/>
                <a:uLnTx/>
                <a:uFillTx/>
                <a:latin typeface="Arial"/>
                <a:ea typeface="+mn-ea"/>
                <a:cs typeface="Arial"/>
              </a:rPr>
              <a:t> </a:t>
            </a:r>
            <a:r>
              <a:rPr kumimoji="0" sz="2000" b="1" i="0" u="none" strike="noStrike" kern="1200" cap="none" spc="-5" normalizeH="0" baseline="0" noProof="0" dirty="0">
                <a:ln>
                  <a:noFill/>
                </a:ln>
                <a:solidFill>
                  <a:srgbClr val="034E6D"/>
                </a:solidFill>
                <a:effectLst/>
                <a:uLnTx/>
                <a:uFillTx/>
                <a:latin typeface="Arial"/>
                <a:ea typeface="+mn-ea"/>
                <a:cs typeface="Arial"/>
              </a:rPr>
              <a:t>systems</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4" name="object 4"/>
          <p:cNvSpPr txBox="1"/>
          <p:nvPr/>
        </p:nvSpPr>
        <p:spPr>
          <a:xfrm>
            <a:off x="-12700" y="0"/>
            <a:ext cx="27876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0" normalizeH="0" baseline="0" noProof="0" dirty="0">
                <a:ln>
                  <a:noFill/>
                </a:ln>
                <a:solidFill>
                  <a:srgbClr val="034E6D"/>
                </a:solidFill>
                <a:effectLst/>
                <a:uLnTx/>
                <a:uFillTx/>
                <a:latin typeface="Arial"/>
                <a:ea typeface="+mn-ea"/>
                <a:cs typeface="Arial"/>
              </a:rPr>
              <a:t>12</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1999" cy="6857996"/>
          </a:xfrm>
          <a:prstGeom prst="rect">
            <a:avLst/>
          </a:prstGeom>
        </p:spPr>
      </p:pic>
      <p:grpSp>
        <p:nvGrpSpPr>
          <p:cNvPr id="3" name="object 3"/>
          <p:cNvGrpSpPr/>
          <p:nvPr/>
        </p:nvGrpSpPr>
        <p:grpSpPr>
          <a:xfrm>
            <a:off x="304800" y="228600"/>
            <a:ext cx="4114800" cy="731520"/>
            <a:chOff x="304800" y="228600"/>
            <a:chExt cx="4114800" cy="731520"/>
          </a:xfrm>
        </p:grpSpPr>
        <p:pic>
          <p:nvPicPr>
            <p:cNvPr id="4" name="object 4"/>
            <p:cNvPicPr/>
            <p:nvPr/>
          </p:nvPicPr>
          <p:blipFill>
            <a:blip r:embed="rId3" cstate="print"/>
            <a:stretch>
              <a:fillRect/>
            </a:stretch>
          </p:blipFill>
          <p:spPr>
            <a:xfrm>
              <a:off x="304800" y="228600"/>
              <a:ext cx="731519" cy="731520"/>
            </a:xfrm>
            <a:prstGeom prst="rect">
              <a:avLst/>
            </a:prstGeom>
          </p:spPr>
        </p:pic>
        <p:pic>
          <p:nvPicPr>
            <p:cNvPr id="5" name="object 5"/>
            <p:cNvPicPr/>
            <p:nvPr/>
          </p:nvPicPr>
          <p:blipFill>
            <a:blip r:embed="rId4" cstate="print"/>
            <a:stretch>
              <a:fillRect/>
            </a:stretch>
          </p:blipFill>
          <p:spPr>
            <a:xfrm>
              <a:off x="1036319" y="391668"/>
              <a:ext cx="3383279" cy="356615"/>
            </a:xfrm>
            <a:prstGeom prst="rect">
              <a:avLst/>
            </a:prstGeom>
          </p:spPr>
        </p:pic>
      </p:grpSp>
      <p:sp>
        <p:nvSpPr>
          <p:cNvPr id="6" name="object 6"/>
          <p:cNvSpPr/>
          <p:nvPr/>
        </p:nvSpPr>
        <p:spPr>
          <a:xfrm>
            <a:off x="0" y="2133600"/>
            <a:ext cx="12192000" cy="1257300"/>
          </a:xfrm>
          <a:custGeom>
            <a:avLst/>
            <a:gdLst/>
            <a:ahLst/>
            <a:cxnLst/>
            <a:rect l="l" t="t" r="r" b="b"/>
            <a:pathLst>
              <a:path w="12192000" h="1257300">
                <a:moveTo>
                  <a:pt x="12192000" y="0"/>
                </a:moveTo>
                <a:lnTo>
                  <a:pt x="0" y="0"/>
                </a:lnTo>
                <a:lnTo>
                  <a:pt x="0" y="1257300"/>
                </a:lnTo>
                <a:lnTo>
                  <a:pt x="12192000" y="1257300"/>
                </a:lnTo>
                <a:lnTo>
                  <a:pt x="12192000" y="0"/>
                </a:lnTo>
                <a:close/>
              </a:path>
            </a:pathLst>
          </a:custGeom>
          <a:solidFill>
            <a:srgbClr val="034E6D">
              <a:alpha val="90194"/>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2822194" y="3547338"/>
            <a:ext cx="4055110" cy="1880870"/>
          </a:xfrm>
          <a:prstGeom prst="rect">
            <a:avLst/>
          </a:prstGeom>
        </p:spPr>
        <p:txBody>
          <a:bodyPr vert="horz" wrap="square" lIns="0" tIns="66040" rIns="0" bIns="0" rtlCol="0">
            <a:spAutoFit/>
          </a:bodyPr>
          <a:lstStyle/>
          <a:p>
            <a:pPr marL="12700" marR="0" lvl="0" indent="0" algn="l" defTabSz="914400" rtl="0" eaLnBrk="1" fontAlgn="auto" latinLnBrk="0" hangingPunct="1">
              <a:lnSpc>
                <a:spcPct val="100000"/>
              </a:lnSpc>
              <a:spcBef>
                <a:spcPts val="520"/>
              </a:spcBef>
              <a:spcAft>
                <a:spcPts val="0"/>
              </a:spcAft>
              <a:buClrTx/>
              <a:buSzTx/>
              <a:buFontTx/>
              <a:buNone/>
              <a:tabLst/>
              <a:defRPr/>
            </a:pPr>
            <a:r>
              <a:rPr kumimoji="0" sz="1400" b="1" i="0" u="none" strike="noStrike" kern="1200" cap="none" spc="-5" normalizeH="0" baseline="0" noProof="0" dirty="0">
                <a:ln>
                  <a:noFill/>
                </a:ln>
                <a:solidFill>
                  <a:srgbClr val="034E6D"/>
                </a:solidFill>
                <a:effectLst/>
                <a:uLnTx/>
                <a:uFillTx/>
                <a:latin typeface="Arial"/>
                <a:ea typeface="+mn-ea"/>
                <a:cs typeface="Arial"/>
              </a:rPr>
              <a:t>Energy</a:t>
            </a:r>
            <a:r>
              <a:rPr kumimoji="0" sz="1400" b="1" i="0" u="none" strike="noStrike" kern="1200" cap="none" spc="-15" normalizeH="0" baseline="0" noProof="0" dirty="0">
                <a:ln>
                  <a:noFill/>
                </a:ln>
                <a:solidFill>
                  <a:srgbClr val="034E6D"/>
                </a:solidFill>
                <a:effectLst/>
                <a:uLnTx/>
                <a:uFillTx/>
                <a:latin typeface="Arial"/>
                <a:ea typeface="+mn-ea"/>
                <a:cs typeface="Arial"/>
              </a:rPr>
              <a:t> </a:t>
            </a:r>
            <a:r>
              <a:rPr kumimoji="0" sz="1400" b="1" i="0" u="none" strike="noStrike" kern="1200" cap="none" spc="-5" normalizeH="0" baseline="0" noProof="0" dirty="0">
                <a:ln>
                  <a:noFill/>
                </a:ln>
                <a:solidFill>
                  <a:srgbClr val="034E6D"/>
                </a:solidFill>
                <a:effectLst/>
                <a:uLnTx/>
                <a:uFillTx/>
                <a:latin typeface="Arial"/>
                <a:ea typeface="+mn-ea"/>
                <a:cs typeface="Arial"/>
              </a:rPr>
              <a:t>and</a:t>
            </a:r>
            <a:r>
              <a:rPr kumimoji="0" sz="1400" b="1" i="0" u="none" strike="noStrike" kern="1200" cap="none" spc="0" normalizeH="0" baseline="0" noProof="0" dirty="0">
                <a:ln>
                  <a:noFill/>
                </a:ln>
                <a:solidFill>
                  <a:srgbClr val="034E6D"/>
                </a:solidFill>
                <a:effectLst/>
                <a:uLnTx/>
                <a:uFillTx/>
                <a:latin typeface="Arial"/>
                <a:ea typeface="+mn-ea"/>
                <a:cs typeface="Arial"/>
              </a:rPr>
              <a:t> </a:t>
            </a:r>
            <a:r>
              <a:rPr kumimoji="0" sz="1400" b="1" i="0" u="none" strike="noStrike" kern="1200" cap="none" spc="-5" normalizeH="0" baseline="0" noProof="0" dirty="0">
                <a:ln>
                  <a:noFill/>
                </a:ln>
                <a:solidFill>
                  <a:srgbClr val="034E6D"/>
                </a:solidFill>
                <a:effectLst/>
                <a:uLnTx/>
                <a:uFillTx/>
                <a:latin typeface="Arial"/>
                <a:ea typeface="+mn-ea"/>
                <a:cs typeface="Arial"/>
              </a:rPr>
              <a:t>Environmental</a:t>
            </a:r>
            <a:r>
              <a:rPr kumimoji="0" sz="1400" b="1" i="0" u="none" strike="noStrike" kern="1200" cap="none" spc="-35" normalizeH="0" baseline="0" noProof="0" dirty="0">
                <a:ln>
                  <a:noFill/>
                </a:ln>
                <a:solidFill>
                  <a:srgbClr val="034E6D"/>
                </a:solidFill>
                <a:effectLst/>
                <a:uLnTx/>
                <a:uFillTx/>
                <a:latin typeface="Arial"/>
                <a:ea typeface="+mn-ea"/>
                <a:cs typeface="Arial"/>
              </a:rPr>
              <a:t> </a:t>
            </a:r>
            <a:r>
              <a:rPr kumimoji="0" sz="1400" b="1" i="0" u="none" strike="noStrike" kern="1200" cap="none" spc="-5" normalizeH="0" baseline="0" noProof="0" dirty="0">
                <a:ln>
                  <a:noFill/>
                </a:ln>
                <a:solidFill>
                  <a:srgbClr val="034E6D"/>
                </a:solidFill>
                <a:effectLst/>
                <a:uLnTx/>
                <a:uFillTx/>
                <a:latin typeface="Arial"/>
                <a:ea typeface="+mn-ea"/>
                <a:cs typeface="Arial"/>
              </a:rPr>
              <a:t>Economics,</a:t>
            </a:r>
            <a:r>
              <a:rPr kumimoji="0" sz="1400" b="1" i="0" u="none" strike="noStrike" kern="1200" cap="none" spc="-20" normalizeH="0" baseline="0" noProof="0" dirty="0">
                <a:ln>
                  <a:noFill/>
                </a:ln>
                <a:solidFill>
                  <a:srgbClr val="034E6D"/>
                </a:solidFill>
                <a:effectLst/>
                <a:uLnTx/>
                <a:uFillTx/>
                <a:latin typeface="Arial"/>
                <a:ea typeface="+mn-ea"/>
                <a:cs typeface="Arial"/>
              </a:rPr>
              <a:t> </a:t>
            </a:r>
            <a:r>
              <a:rPr kumimoji="0" sz="1400" b="1" i="0" u="none" strike="noStrike" kern="1200" cap="none" spc="-5" normalizeH="0" baseline="0" noProof="0" dirty="0">
                <a:ln>
                  <a:noFill/>
                </a:ln>
                <a:solidFill>
                  <a:srgbClr val="034E6D"/>
                </a:solidFill>
                <a:effectLst/>
                <a:uLnTx/>
                <a:uFillTx/>
                <a:latin typeface="Arial"/>
                <a:ea typeface="+mn-ea"/>
                <a:cs typeface="Arial"/>
              </a:rPr>
              <a:t>Inc.</a:t>
            </a:r>
            <a:r>
              <a:rPr kumimoji="0" sz="1400" b="1" i="0" u="none" strike="noStrike" kern="1200" cap="none" spc="-25" normalizeH="0" baseline="0" noProof="0" dirty="0">
                <a:ln>
                  <a:noFill/>
                </a:ln>
                <a:solidFill>
                  <a:srgbClr val="034E6D"/>
                </a:solidFill>
                <a:effectLst/>
                <a:uLnTx/>
                <a:uFillTx/>
                <a:latin typeface="Arial"/>
                <a:ea typeface="+mn-ea"/>
                <a:cs typeface="Arial"/>
              </a:rPr>
              <a:t> </a:t>
            </a:r>
            <a:r>
              <a:rPr kumimoji="0" sz="1400" b="1" i="0" u="none" strike="noStrike" kern="1200" cap="none" spc="0" normalizeH="0" baseline="0" noProof="0" dirty="0">
                <a:ln>
                  <a:noFill/>
                </a:ln>
                <a:solidFill>
                  <a:srgbClr val="034E6D"/>
                </a:solidFill>
                <a:effectLst/>
                <a:uLnTx/>
                <a:uFillTx/>
                <a:latin typeface="Arial"/>
                <a:ea typeface="+mn-ea"/>
                <a:cs typeface="Arial"/>
              </a:rPr>
              <a:t>(E3)</a:t>
            </a:r>
            <a:endParaRPr kumimoji="0" sz="1400" b="0" i="0" u="none" strike="noStrike" kern="1200" cap="none" spc="0" normalizeH="0" baseline="0" noProof="0">
              <a:ln>
                <a:noFill/>
              </a:ln>
              <a:solidFill>
                <a:prstClr val="black"/>
              </a:solidFill>
              <a:effectLst/>
              <a:uLnTx/>
              <a:uFillTx/>
              <a:latin typeface="Arial"/>
              <a:ea typeface="+mn-ea"/>
              <a:cs typeface="Arial"/>
            </a:endParaRPr>
          </a:p>
          <a:p>
            <a:pPr marL="12700" marR="1332865" lvl="0" indent="0" algn="l" defTabSz="914400" rtl="0" eaLnBrk="1" fontAlgn="auto" latinLnBrk="0" hangingPunct="1">
              <a:lnSpc>
                <a:spcPct val="125000"/>
              </a:lnSpc>
              <a:spcBef>
                <a:spcPts val="0"/>
              </a:spcBef>
              <a:spcAft>
                <a:spcPts val="0"/>
              </a:spcAft>
              <a:buClrTx/>
              <a:buSzTx/>
              <a:buFontTx/>
              <a:buNone/>
              <a:tabLst/>
              <a:defRPr/>
            </a:pPr>
            <a:r>
              <a:rPr kumimoji="0" sz="1400" b="0" i="0" u="none" strike="noStrike" kern="1200" cap="none" spc="0" normalizeH="0" baseline="0" noProof="0" dirty="0">
                <a:ln>
                  <a:noFill/>
                </a:ln>
                <a:solidFill>
                  <a:srgbClr val="034E6D"/>
                </a:solidFill>
                <a:effectLst/>
                <a:uLnTx/>
                <a:uFillTx/>
                <a:latin typeface="Arial"/>
                <a:ea typeface="+mn-ea"/>
                <a:cs typeface="Arial"/>
              </a:rPr>
              <a:t>44</a:t>
            </a:r>
            <a:r>
              <a:rPr kumimoji="0" sz="1400" b="0" i="0" u="none" strike="noStrike" kern="1200" cap="none" spc="-40" normalizeH="0" baseline="0" noProof="0" dirty="0">
                <a:ln>
                  <a:noFill/>
                </a:ln>
                <a:solidFill>
                  <a:srgbClr val="034E6D"/>
                </a:solidFill>
                <a:effectLst/>
                <a:uLnTx/>
                <a:uFillTx/>
                <a:latin typeface="Arial"/>
                <a:ea typeface="+mn-ea"/>
                <a:cs typeface="Arial"/>
              </a:rPr>
              <a:t> </a:t>
            </a:r>
            <a:r>
              <a:rPr kumimoji="0" sz="1400" b="0" i="0" u="none" strike="noStrike" kern="1200" cap="none" spc="0" normalizeH="0" baseline="0" noProof="0" dirty="0">
                <a:ln>
                  <a:noFill/>
                </a:ln>
                <a:solidFill>
                  <a:srgbClr val="034E6D"/>
                </a:solidFill>
                <a:effectLst/>
                <a:uLnTx/>
                <a:uFillTx/>
                <a:latin typeface="Arial"/>
                <a:ea typeface="+mn-ea"/>
                <a:cs typeface="Arial"/>
              </a:rPr>
              <a:t>Montgomery</a:t>
            </a:r>
            <a:r>
              <a:rPr kumimoji="0" sz="1400" b="0" i="0" u="none" strike="noStrike" kern="1200" cap="none" spc="-55" normalizeH="0" baseline="0" noProof="0" dirty="0">
                <a:ln>
                  <a:noFill/>
                </a:ln>
                <a:solidFill>
                  <a:srgbClr val="034E6D"/>
                </a:solidFill>
                <a:effectLst/>
                <a:uLnTx/>
                <a:uFillTx/>
                <a:latin typeface="Arial"/>
                <a:ea typeface="+mn-ea"/>
                <a:cs typeface="Arial"/>
              </a:rPr>
              <a:t> </a:t>
            </a:r>
            <a:r>
              <a:rPr kumimoji="0" sz="1400" b="0" i="0" u="none" strike="noStrike" kern="1200" cap="none" spc="0" normalizeH="0" baseline="0" noProof="0" dirty="0">
                <a:ln>
                  <a:noFill/>
                </a:ln>
                <a:solidFill>
                  <a:srgbClr val="034E6D"/>
                </a:solidFill>
                <a:effectLst/>
                <a:uLnTx/>
                <a:uFillTx/>
                <a:latin typeface="Arial"/>
                <a:ea typeface="+mn-ea"/>
                <a:cs typeface="Arial"/>
              </a:rPr>
              <a:t>Street,</a:t>
            </a:r>
            <a:r>
              <a:rPr kumimoji="0" sz="1400" b="0" i="0" u="none" strike="noStrike" kern="1200" cap="none" spc="-55" normalizeH="0" baseline="0" noProof="0" dirty="0">
                <a:ln>
                  <a:noFill/>
                </a:ln>
                <a:solidFill>
                  <a:srgbClr val="034E6D"/>
                </a:solidFill>
                <a:effectLst/>
                <a:uLnTx/>
                <a:uFillTx/>
                <a:latin typeface="Arial"/>
                <a:ea typeface="+mn-ea"/>
                <a:cs typeface="Arial"/>
              </a:rPr>
              <a:t> </a:t>
            </a:r>
            <a:r>
              <a:rPr kumimoji="0" sz="1400" b="0" i="0" u="none" strike="noStrike" kern="1200" cap="none" spc="0" normalizeH="0" baseline="0" noProof="0" dirty="0">
                <a:ln>
                  <a:noFill/>
                </a:ln>
                <a:solidFill>
                  <a:srgbClr val="034E6D"/>
                </a:solidFill>
                <a:effectLst/>
                <a:uLnTx/>
                <a:uFillTx/>
                <a:latin typeface="Arial"/>
                <a:ea typeface="+mn-ea"/>
                <a:cs typeface="Arial"/>
              </a:rPr>
              <a:t>Suite</a:t>
            </a:r>
            <a:r>
              <a:rPr kumimoji="0" sz="1400" b="0" i="0" u="none" strike="noStrike" kern="1200" cap="none" spc="-35" normalizeH="0" baseline="0" noProof="0" dirty="0">
                <a:ln>
                  <a:noFill/>
                </a:ln>
                <a:solidFill>
                  <a:srgbClr val="034E6D"/>
                </a:solidFill>
                <a:effectLst/>
                <a:uLnTx/>
                <a:uFillTx/>
                <a:latin typeface="Arial"/>
                <a:ea typeface="+mn-ea"/>
                <a:cs typeface="Arial"/>
              </a:rPr>
              <a:t> </a:t>
            </a:r>
            <a:r>
              <a:rPr kumimoji="0" sz="1400" b="0" i="0" u="none" strike="noStrike" kern="1200" cap="none" spc="0" normalizeH="0" baseline="0" noProof="0" dirty="0">
                <a:ln>
                  <a:noFill/>
                </a:ln>
                <a:solidFill>
                  <a:srgbClr val="034E6D"/>
                </a:solidFill>
                <a:effectLst/>
                <a:uLnTx/>
                <a:uFillTx/>
                <a:latin typeface="Arial"/>
                <a:ea typeface="+mn-ea"/>
                <a:cs typeface="Arial"/>
              </a:rPr>
              <a:t>1500 </a:t>
            </a:r>
            <a:r>
              <a:rPr kumimoji="0" sz="1400" b="0" i="0" u="none" strike="noStrike" kern="1200" cap="none" spc="-375" normalizeH="0" baseline="0" noProof="0" dirty="0">
                <a:ln>
                  <a:noFill/>
                </a:ln>
                <a:solidFill>
                  <a:srgbClr val="034E6D"/>
                </a:solidFill>
                <a:effectLst/>
                <a:uLnTx/>
                <a:uFillTx/>
                <a:latin typeface="Arial"/>
                <a:ea typeface="+mn-ea"/>
                <a:cs typeface="Arial"/>
              </a:rPr>
              <a:t> </a:t>
            </a:r>
            <a:r>
              <a:rPr kumimoji="0" sz="1400" b="0" i="0" u="none" strike="noStrike" kern="1200" cap="none" spc="0" normalizeH="0" baseline="0" noProof="0" dirty="0">
                <a:ln>
                  <a:noFill/>
                </a:ln>
                <a:solidFill>
                  <a:srgbClr val="034E6D"/>
                </a:solidFill>
                <a:effectLst/>
                <a:uLnTx/>
                <a:uFillTx/>
                <a:latin typeface="Arial"/>
                <a:ea typeface="+mn-ea"/>
                <a:cs typeface="Arial"/>
              </a:rPr>
              <a:t>San</a:t>
            </a:r>
            <a:r>
              <a:rPr kumimoji="0" sz="1400" b="0" i="0" u="none" strike="noStrike" kern="1200" cap="none" spc="-15" normalizeH="0" baseline="0" noProof="0" dirty="0">
                <a:ln>
                  <a:noFill/>
                </a:ln>
                <a:solidFill>
                  <a:srgbClr val="034E6D"/>
                </a:solidFill>
                <a:effectLst/>
                <a:uLnTx/>
                <a:uFillTx/>
                <a:latin typeface="Arial"/>
                <a:ea typeface="+mn-ea"/>
                <a:cs typeface="Arial"/>
              </a:rPr>
              <a:t> </a:t>
            </a:r>
            <a:r>
              <a:rPr kumimoji="0" sz="1400" b="0" i="0" u="none" strike="noStrike" kern="1200" cap="none" spc="-5" normalizeH="0" baseline="0" noProof="0" dirty="0">
                <a:ln>
                  <a:noFill/>
                </a:ln>
                <a:solidFill>
                  <a:srgbClr val="034E6D"/>
                </a:solidFill>
                <a:effectLst/>
                <a:uLnTx/>
                <a:uFillTx/>
                <a:latin typeface="Arial"/>
                <a:ea typeface="+mn-ea"/>
                <a:cs typeface="Arial"/>
              </a:rPr>
              <a:t>Francisco,</a:t>
            </a:r>
            <a:r>
              <a:rPr kumimoji="0" sz="1400" b="0" i="0" u="none" strike="noStrike" kern="1200" cap="none" spc="-50" normalizeH="0" baseline="0" noProof="0" dirty="0">
                <a:ln>
                  <a:noFill/>
                </a:ln>
                <a:solidFill>
                  <a:srgbClr val="034E6D"/>
                </a:solidFill>
                <a:effectLst/>
                <a:uLnTx/>
                <a:uFillTx/>
                <a:latin typeface="Arial"/>
                <a:ea typeface="+mn-ea"/>
                <a:cs typeface="Arial"/>
              </a:rPr>
              <a:t> </a:t>
            </a:r>
            <a:r>
              <a:rPr kumimoji="0" sz="1400" b="0" i="0" u="none" strike="noStrike" kern="1200" cap="none" spc="-5" normalizeH="0" baseline="0" noProof="0" dirty="0">
                <a:ln>
                  <a:noFill/>
                </a:ln>
                <a:solidFill>
                  <a:srgbClr val="034E6D"/>
                </a:solidFill>
                <a:effectLst/>
                <a:uLnTx/>
                <a:uFillTx/>
                <a:latin typeface="Arial"/>
                <a:ea typeface="+mn-ea"/>
                <a:cs typeface="Arial"/>
              </a:rPr>
              <a:t>CA</a:t>
            </a:r>
            <a:r>
              <a:rPr kumimoji="0" sz="1400" b="0" i="0" u="none" strike="noStrike" kern="1200" cap="none" spc="-70" normalizeH="0" baseline="0" noProof="0" dirty="0">
                <a:ln>
                  <a:noFill/>
                </a:ln>
                <a:solidFill>
                  <a:srgbClr val="034E6D"/>
                </a:solidFill>
                <a:effectLst/>
                <a:uLnTx/>
                <a:uFillTx/>
                <a:latin typeface="Arial"/>
                <a:ea typeface="+mn-ea"/>
                <a:cs typeface="Arial"/>
              </a:rPr>
              <a:t> </a:t>
            </a:r>
            <a:r>
              <a:rPr kumimoji="0" sz="1400" b="0" i="0" u="none" strike="noStrike" kern="1200" cap="none" spc="0" normalizeH="0" baseline="0" noProof="0" dirty="0">
                <a:ln>
                  <a:noFill/>
                </a:ln>
                <a:solidFill>
                  <a:srgbClr val="034E6D"/>
                </a:solidFill>
                <a:effectLst/>
                <a:uLnTx/>
                <a:uFillTx/>
                <a:latin typeface="Arial"/>
                <a:ea typeface="+mn-ea"/>
                <a:cs typeface="Arial"/>
              </a:rPr>
              <a:t>94104</a:t>
            </a:r>
            <a:endParaRPr kumimoji="0" sz="14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420"/>
              </a:spcBef>
              <a:spcAft>
                <a:spcPts val="0"/>
              </a:spcAft>
              <a:buClrTx/>
              <a:buSzTx/>
              <a:buFontTx/>
              <a:buNone/>
              <a:tabLst/>
              <a:defRPr/>
            </a:pPr>
            <a:r>
              <a:rPr kumimoji="0" sz="1400" b="0" i="0" u="none" strike="noStrike" kern="1200" cap="none" spc="-55" normalizeH="0" baseline="0" noProof="0" dirty="0">
                <a:ln>
                  <a:noFill/>
                </a:ln>
                <a:solidFill>
                  <a:srgbClr val="034E6D"/>
                </a:solidFill>
                <a:effectLst/>
                <a:uLnTx/>
                <a:uFillTx/>
                <a:latin typeface="Arial"/>
                <a:ea typeface="+mn-ea"/>
                <a:cs typeface="Arial"/>
              </a:rPr>
              <a:t>Tel</a:t>
            </a:r>
            <a:r>
              <a:rPr kumimoji="0" sz="1400" b="0" i="0" u="none" strike="noStrike" kern="1200" cap="none" spc="-35" normalizeH="0" baseline="0" noProof="0" dirty="0">
                <a:ln>
                  <a:noFill/>
                </a:ln>
                <a:solidFill>
                  <a:srgbClr val="034E6D"/>
                </a:solidFill>
                <a:effectLst/>
                <a:uLnTx/>
                <a:uFillTx/>
                <a:latin typeface="Arial"/>
                <a:ea typeface="+mn-ea"/>
                <a:cs typeface="Arial"/>
              </a:rPr>
              <a:t> </a:t>
            </a:r>
            <a:r>
              <a:rPr kumimoji="0" sz="1400" b="0" i="0" u="none" strike="noStrike" kern="1200" cap="none" spc="-5" normalizeH="0" baseline="0" noProof="0" dirty="0">
                <a:ln>
                  <a:noFill/>
                </a:ln>
                <a:solidFill>
                  <a:srgbClr val="034E6D"/>
                </a:solidFill>
                <a:effectLst/>
                <a:uLnTx/>
                <a:uFillTx/>
                <a:latin typeface="Arial"/>
                <a:ea typeface="+mn-ea"/>
                <a:cs typeface="Arial"/>
              </a:rPr>
              <a:t>415-391-5100</a:t>
            </a:r>
            <a:endParaRPr kumimoji="0" sz="14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420"/>
              </a:spcBef>
              <a:spcAft>
                <a:spcPts val="0"/>
              </a:spcAft>
              <a:buClrTx/>
              <a:buSzTx/>
              <a:buFontTx/>
              <a:buNone/>
              <a:tabLst/>
              <a:defRPr/>
            </a:pPr>
            <a:r>
              <a:rPr kumimoji="0" sz="1400" b="0" i="0" u="none" strike="noStrike" kern="1200" cap="none" spc="-5" normalizeH="0" baseline="0" noProof="0" dirty="0">
                <a:ln>
                  <a:noFill/>
                </a:ln>
                <a:solidFill>
                  <a:srgbClr val="034E6D"/>
                </a:solidFill>
                <a:effectLst/>
                <a:uLnTx/>
                <a:uFillTx/>
                <a:latin typeface="Arial"/>
                <a:ea typeface="+mn-ea"/>
                <a:cs typeface="Arial"/>
                <a:hlinkClick r:id="rId5"/>
              </a:rPr>
              <a:t>http://www.ethree.com</a:t>
            </a:r>
            <a:endParaRPr kumimoji="0" sz="14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sz="21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15" normalizeH="0" baseline="0" noProof="0" dirty="0">
                <a:ln>
                  <a:noFill/>
                </a:ln>
                <a:solidFill>
                  <a:srgbClr val="034E6D"/>
                </a:solidFill>
                <a:effectLst/>
                <a:uLnTx/>
                <a:uFillTx/>
                <a:latin typeface="Arial"/>
                <a:ea typeface="+mn-ea"/>
                <a:cs typeface="Arial"/>
              </a:rPr>
              <a:t>Arne</a:t>
            </a:r>
            <a:r>
              <a:rPr kumimoji="0" sz="1400" b="1" i="0" u="none" strike="noStrike" kern="1200" cap="none" spc="30" normalizeH="0" baseline="0" noProof="0" dirty="0">
                <a:ln>
                  <a:noFill/>
                </a:ln>
                <a:solidFill>
                  <a:srgbClr val="034E6D"/>
                </a:solidFill>
                <a:effectLst/>
                <a:uLnTx/>
                <a:uFillTx/>
                <a:latin typeface="Arial"/>
                <a:ea typeface="+mn-ea"/>
                <a:cs typeface="Arial"/>
              </a:rPr>
              <a:t> </a:t>
            </a:r>
            <a:r>
              <a:rPr kumimoji="0" sz="1400" b="1" i="0" u="none" strike="noStrike" kern="1200" cap="none" spc="-5" normalizeH="0" baseline="0" noProof="0" dirty="0">
                <a:ln>
                  <a:noFill/>
                </a:ln>
                <a:solidFill>
                  <a:srgbClr val="034E6D"/>
                </a:solidFill>
                <a:effectLst/>
                <a:uLnTx/>
                <a:uFillTx/>
                <a:latin typeface="Arial"/>
                <a:ea typeface="+mn-ea"/>
                <a:cs typeface="Arial"/>
              </a:rPr>
              <a:t>Olson,</a:t>
            </a:r>
            <a:r>
              <a:rPr kumimoji="0" sz="1400" b="1" i="0" u="none" strike="noStrike" kern="1200" cap="none" spc="-20" normalizeH="0" baseline="0" noProof="0" dirty="0">
                <a:ln>
                  <a:noFill/>
                </a:ln>
                <a:solidFill>
                  <a:srgbClr val="034E6D"/>
                </a:solidFill>
                <a:effectLst/>
                <a:uLnTx/>
                <a:uFillTx/>
                <a:latin typeface="Arial"/>
                <a:ea typeface="+mn-ea"/>
                <a:cs typeface="Arial"/>
              </a:rPr>
              <a:t> </a:t>
            </a:r>
            <a:r>
              <a:rPr kumimoji="0" sz="1400" b="1" i="0" u="none" strike="noStrike" kern="1200" cap="none" spc="-5" normalizeH="0" baseline="0" noProof="0" dirty="0">
                <a:ln>
                  <a:noFill/>
                </a:ln>
                <a:solidFill>
                  <a:srgbClr val="034E6D"/>
                </a:solidFill>
                <a:effectLst/>
                <a:uLnTx/>
                <a:uFillTx/>
                <a:latin typeface="Arial"/>
                <a:ea typeface="+mn-ea"/>
                <a:cs typeface="Arial"/>
              </a:rPr>
              <a:t>Senior</a:t>
            </a:r>
            <a:r>
              <a:rPr kumimoji="0" sz="1400" b="1" i="0" u="none" strike="noStrike" kern="1200" cap="none" spc="-25" normalizeH="0" baseline="0" noProof="0" dirty="0">
                <a:ln>
                  <a:noFill/>
                </a:ln>
                <a:solidFill>
                  <a:srgbClr val="034E6D"/>
                </a:solidFill>
                <a:effectLst/>
                <a:uLnTx/>
                <a:uFillTx/>
                <a:latin typeface="Arial"/>
                <a:ea typeface="+mn-ea"/>
                <a:cs typeface="Arial"/>
              </a:rPr>
              <a:t> </a:t>
            </a:r>
            <a:r>
              <a:rPr kumimoji="0" sz="1400" b="1" i="0" u="none" strike="noStrike" kern="1200" cap="none" spc="0" normalizeH="0" baseline="0" noProof="0" dirty="0">
                <a:ln>
                  <a:noFill/>
                </a:ln>
                <a:solidFill>
                  <a:srgbClr val="034E6D"/>
                </a:solidFill>
                <a:effectLst/>
                <a:uLnTx/>
                <a:uFillTx/>
                <a:latin typeface="Arial"/>
                <a:ea typeface="+mn-ea"/>
                <a:cs typeface="Arial"/>
              </a:rPr>
              <a:t>Partner</a:t>
            </a:r>
            <a:r>
              <a:rPr kumimoji="0" sz="1400" b="1" i="0" u="none" strike="noStrike" kern="1200" cap="none" spc="-5" normalizeH="0" baseline="0" noProof="0" dirty="0">
                <a:ln>
                  <a:noFill/>
                </a:ln>
                <a:solidFill>
                  <a:srgbClr val="034E6D"/>
                </a:solidFill>
                <a:effectLst/>
                <a:uLnTx/>
                <a:uFillTx/>
                <a:latin typeface="Arial"/>
                <a:ea typeface="+mn-ea"/>
                <a:cs typeface="Arial"/>
              </a:rPr>
              <a:t> (</a:t>
            </a:r>
            <a:r>
              <a:rPr kumimoji="0" sz="1400" b="1" i="0" u="sng" strike="noStrike" kern="1200" cap="none" spc="-5" normalizeH="0" baseline="0" noProof="0" dirty="0">
                <a:ln>
                  <a:noFill/>
                </a:ln>
                <a:solidFill>
                  <a:srgbClr val="0000FF"/>
                </a:solidFill>
                <a:effectLst/>
                <a:uLnTx/>
                <a:uFill>
                  <a:solidFill>
                    <a:srgbClr val="0000FF"/>
                  </a:solidFill>
                </a:uFill>
                <a:latin typeface="Arial"/>
                <a:ea typeface="+mn-ea"/>
                <a:cs typeface="Arial"/>
                <a:hlinkClick r:id="rId6"/>
              </a:rPr>
              <a:t>arne@ethree.com</a:t>
            </a:r>
            <a:r>
              <a:rPr kumimoji="0" sz="1400" b="1" i="0" u="none" strike="noStrike" kern="1200" cap="none" spc="-5" normalizeH="0" baseline="0" noProof="0" dirty="0">
                <a:ln>
                  <a:noFill/>
                </a:ln>
                <a:solidFill>
                  <a:srgbClr val="034E6D"/>
                </a:solidFill>
                <a:effectLst/>
                <a:uLnTx/>
                <a:uFillTx/>
                <a:latin typeface="Arial"/>
                <a:ea typeface="+mn-ea"/>
                <a:cs typeface="Arial"/>
              </a:rPr>
              <a:t>)</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8" name="object 8"/>
          <p:cNvSpPr txBox="1">
            <a:spLocks noGrp="1"/>
          </p:cNvSpPr>
          <p:nvPr>
            <p:ph type="title"/>
          </p:nvPr>
        </p:nvSpPr>
        <p:spPr>
          <a:xfrm>
            <a:off x="2669794" y="2529332"/>
            <a:ext cx="2511425" cy="513715"/>
          </a:xfrm>
          <a:prstGeom prst="rect">
            <a:avLst/>
          </a:prstGeom>
        </p:spPr>
        <p:txBody>
          <a:bodyPr vert="horz" wrap="square" lIns="0" tIns="13335" rIns="0" bIns="0" rtlCol="0">
            <a:spAutoFit/>
          </a:bodyPr>
          <a:lstStyle/>
          <a:p>
            <a:pPr marL="12700">
              <a:lnSpc>
                <a:spcPct val="100000"/>
              </a:lnSpc>
              <a:spcBef>
                <a:spcPts val="105"/>
              </a:spcBef>
            </a:pPr>
            <a:r>
              <a:rPr sz="3200" spc="15" dirty="0"/>
              <a:t>Thank</a:t>
            </a:r>
            <a:r>
              <a:rPr sz="3200" spc="-70" dirty="0"/>
              <a:t> You!</a:t>
            </a:r>
            <a:endParaRPr sz="32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2137" y="5719572"/>
            <a:ext cx="10972800" cy="388620"/>
          </a:xfrm>
        </p:spPr>
        <p:txBody>
          <a:bodyPr/>
          <a:lstStyle/>
          <a:p>
            <a:r>
              <a:rPr lang="en-US" dirty="0"/>
              <a:t>Nicole Kivisto</a:t>
            </a:r>
          </a:p>
        </p:txBody>
      </p:sp>
      <p:sp>
        <p:nvSpPr>
          <p:cNvPr id="4" name="Text Placeholder 3"/>
          <p:cNvSpPr>
            <a:spLocks noGrp="1"/>
          </p:cNvSpPr>
          <p:nvPr>
            <p:ph type="body" sz="quarter" idx="14"/>
          </p:nvPr>
        </p:nvSpPr>
        <p:spPr>
          <a:xfrm>
            <a:off x="392137" y="6038984"/>
            <a:ext cx="10972800" cy="393192"/>
          </a:xfrm>
        </p:spPr>
        <p:txBody>
          <a:bodyPr/>
          <a:lstStyle/>
          <a:p>
            <a:r>
              <a:rPr lang="en-US" dirty="0"/>
              <a:t>President &amp; CEO, MDU Utilities Group</a:t>
            </a:r>
          </a:p>
        </p:txBody>
      </p:sp>
      <p:sp>
        <p:nvSpPr>
          <p:cNvPr id="5" name="Text Placeholder 4"/>
          <p:cNvSpPr>
            <a:spLocks noGrp="1"/>
          </p:cNvSpPr>
          <p:nvPr>
            <p:ph type="body" sz="quarter" idx="15"/>
          </p:nvPr>
        </p:nvSpPr>
        <p:spPr>
          <a:xfrm>
            <a:off x="392137" y="5011892"/>
            <a:ext cx="11180763" cy="580292"/>
          </a:xfrm>
        </p:spPr>
        <p:txBody>
          <a:bodyPr>
            <a:normAutofit fontScale="47500" lnSpcReduction="20000"/>
          </a:bodyPr>
          <a:lstStyle/>
          <a:p>
            <a:r>
              <a:rPr lang="en-US" dirty="0"/>
              <a:t>PNWER Annual Summit</a:t>
            </a:r>
          </a:p>
        </p:txBody>
      </p:sp>
    </p:spTree>
    <p:extLst>
      <p:ext uri="{BB962C8B-B14F-4D97-AF65-F5344CB8AC3E}">
        <p14:creationId xmlns:p14="http://schemas.microsoft.com/office/powerpoint/2010/main" val="83490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DE7DFC-5E1E-45EA-9797-6C492B5911D5}"/>
              </a:ext>
            </a:extLst>
          </p:cNvPr>
          <p:cNvSpPr>
            <a:spLocks noGrp="1"/>
          </p:cNvSpPr>
          <p:nvPr>
            <p:ph type="title"/>
          </p:nvPr>
        </p:nvSpPr>
        <p:spPr>
          <a:xfrm>
            <a:off x="705394" y="360199"/>
            <a:ext cx="10648406" cy="744925"/>
          </a:xfrm>
        </p:spPr>
        <p:txBody>
          <a:bodyPr/>
          <a:lstStyle/>
          <a:p>
            <a:r>
              <a:rPr lang="en-US" dirty="0"/>
              <a:t>Company overview</a:t>
            </a:r>
          </a:p>
        </p:txBody>
      </p:sp>
      <p:sp>
        <p:nvSpPr>
          <p:cNvPr id="3" name="Slide Number Placeholder 2">
            <a:extLst>
              <a:ext uri="{FF2B5EF4-FFF2-40B4-BE49-F238E27FC236}">
                <a16:creationId xmlns:a16="http://schemas.microsoft.com/office/drawing/2014/main" id="{29666F51-0CC2-496F-9911-E255F40B32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709AF-930F-4E4B-8317-8B84A3050482}" type="slidenum">
              <a:rPr kumimoji="0" lang="en-US" sz="1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Content Placeholder 2">
            <a:extLst>
              <a:ext uri="{FF2B5EF4-FFF2-40B4-BE49-F238E27FC236}">
                <a16:creationId xmlns:a16="http://schemas.microsoft.com/office/drawing/2014/main" id="{0E9459F5-2A39-45F2-AF0F-B4DE1C909194}"/>
              </a:ext>
            </a:extLst>
          </p:cNvPr>
          <p:cNvSpPr txBox="1">
            <a:spLocks/>
          </p:cNvSpPr>
          <p:nvPr/>
        </p:nvSpPr>
        <p:spPr>
          <a:xfrm>
            <a:off x="838200" y="1188689"/>
            <a:ext cx="10515600" cy="1503726"/>
          </a:xfrm>
          <a:prstGeom prst="rect">
            <a:avLst/>
          </a:prstGeom>
        </p:spPr>
        <p:txBody>
          <a:bodyPr/>
          <a:lstStyle>
            <a:lvl1pPr marL="228600" indent="-228600" algn="l" defTabSz="914400" rtl="0" eaLnBrk="1" latinLnBrk="0" hangingPunct="1">
              <a:lnSpc>
                <a:spcPts val="2800"/>
              </a:lnSpc>
              <a:spcBef>
                <a:spcPts val="600"/>
              </a:spcBef>
              <a:buFont typeface="Wingdings" panose="05000000000000000000" pitchFamily="2" charset="2"/>
              <a:buChar char="§"/>
              <a:defRPr sz="2800" b="0" kern="1200" spc="0" baseline="0">
                <a:solidFill>
                  <a:schemeClr val="tx1"/>
                </a:solidFill>
                <a:latin typeface="Century Gothic" panose="020B0502020202020204" pitchFamily="34" charset="0"/>
                <a:ea typeface="+mn-ea"/>
                <a:cs typeface="+mn-cs"/>
              </a:defRPr>
            </a:lvl1pPr>
            <a:lvl2pPr marL="631825" indent="-174625" algn="l" defTabSz="914400" rtl="0" eaLnBrk="1" latinLnBrk="0" hangingPunct="1">
              <a:lnSpc>
                <a:spcPts val="2400"/>
              </a:lnSpc>
              <a:spcBef>
                <a:spcPts val="600"/>
              </a:spcBef>
              <a:buFont typeface="Arial" panose="020B0604020202020204" pitchFamily="34" charset="0"/>
              <a:buChar char="–"/>
              <a:defRPr sz="2400" b="0" kern="1200" spc="0" baseline="0">
                <a:solidFill>
                  <a:schemeClr val="tx1"/>
                </a:solidFill>
                <a:latin typeface="Century Gothic" panose="020B0502020202020204" pitchFamily="34" charset="0"/>
                <a:ea typeface="+mn-ea"/>
                <a:cs typeface="+mn-cs"/>
              </a:defRPr>
            </a:lvl2pPr>
            <a:lvl3pPr marL="1084263" indent="-169863" algn="l" defTabSz="914400" rtl="0" eaLnBrk="1" latinLnBrk="0" hangingPunct="1">
              <a:lnSpc>
                <a:spcPts val="2400"/>
              </a:lnSpc>
              <a:spcBef>
                <a:spcPts val="600"/>
              </a:spcBef>
              <a:buFont typeface="Wingdings" panose="05000000000000000000" pitchFamily="2" charset="2"/>
              <a:buChar char="§"/>
              <a:defRPr sz="2400" b="0" kern="1200" spc="0" baseline="0">
                <a:solidFill>
                  <a:schemeClr val="tx1"/>
                </a:solidFill>
                <a:latin typeface="Century Gothic" panose="020B0502020202020204" pitchFamily="34" charset="0"/>
                <a:ea typeface="+mn-ea"/>
                <a:cs typeface="+mn-cs"/>
              </a:defRPr>
            </a:lvl3pPr>
            <a:lvl4pPr marL="1546225" indent="-174625" algn="l" defTabSz="914400" rtl="0" eaLnBrk="1" latinLnBrk="0" hangingPunct="1">
              <a:lnSpc>
                <a:spcPts val="2000"/>
              </a:lnSpc>
              <a:spcBef>
                <a:spcPts val="600"/>
              </a:spcBef>
              <a:buFont typeface="Arial" panose="020B0604020202020204" pitchFamily="34" charset="0"/>
              <a:buChar char="–"/>
              <a:defRPr sz="2000" b="0" kern="1200" spc="0" baseline="0">
                <a:solidFill>
                  <a:schemeClr val="tx1"/>
                </a:solidFill>
                <a:latin typeface="Century Gothic" panose="020B0502020202020204" pitchFamily="34" charset="0"/>
                <a:ea typeface="+mn-ea"/>
                <a:cs typeface="+mn-cs"/>
              </a:defRPr>
            </a:lvl4pPr>
            <a:lvl5pPr marL="1998663" indent="-169863" algn="l" defTabSz="914400" rtl="0" eaLnBrk="1" latinLnBrk="0" hangingPunct="1">
              <a:lnSpc>
                <a:spcPts val="2000"/>
              </a:lnSpc>
              <a:spcBef>
                <a:spcPts val="600"/>
              </a:spcBef>
              <a:buFont typeface="Wingdings" panose="05000000000000000000" pitchFamily="2" charset="2"/>
              <a:buChar char="§"/>
              <a:defRPr sz="2000" b="0" kern="1200" spc="0" baseline="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200"/>
              </a:lnSpc>
              <a:spcBef>
                <a:spcPts val="1200"/>
              </a:spcBef>
              <a:spcAft>
                <a:spcPts val="0"/>
              </a:spcAft>
              <a:buClrTx/>
              <a:buSzTx/>
              <a:buFont typeface="Wingdings" panose="05000000000000000000" pitchFamily="2" charset="2"/>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 strong infrastructure is the heart of the American economy. It is the natural gas and electricity that power business, industry and our daily lives. It is the pipes and wires that connect our homes, factories, offices and stores to bring them to life. It is the transportation network of roads, highways and airports that keeps our economy moving. </a:t>
            </a: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Infrastructure is our business, and we are Building a Strong America</a:t>
            </a:r>
            <a:r>
              <a:rPr kumimoji="0" lang="en-US" sz="1000" b="1" i="0" u="none" strike="noStrike" kern="1200" cap="none" spc="0" normalizeH="0" baseline="60000" noProof="0" dirty="0">
                <a:ln>
                  <a:noFill/>
                </a:ln>
                <a:solidFill>
                  <a:prstClr val="black"/>
                </a:solidFill>
                <a:effectLst/>
                <a:uLnTx/>
                <a:uFillTx/>
                <a:latin typeface="Century Gothic" panose="020B0502020202020204" pitchFamily="34" charset="0"/>
                <a:ea typeface="+mn-ea"/>
                <a:cs typeface="+mn-cs"/>
              </a:rPr>
              <a:t>®</a:t>
            </a: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pic>
        <p:nvPicPr>
          <p:cNvPr id="7" name="Picture 6">
            <a:extLst>
              <a:ext uri="{FF2B5EF4-FFF2-40B4-BE49-F238E27FC236}">
                <a16:creationId xmlns:a16="http://schemas.microsoft.com/office/drawing/2014/main" id="{1F9E6BE9-E0A6-4BCB-852B-2D5208CD92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51647" y="4983222"/>
            <a:ext cx="3938275" cy="1178351"/>
          </a:xfrm>
          <a:prstGeom prst="rect">
            <a:avLst/>
          </a:prstGeom>
        </p:spPr>
      </p:pic>
      <p:pic>
        <p:nvPicPr>
          <p:cNvPr id="8" name="Picture 7">
            <a:extLst>
              <a:ext uri="{FF2B5EF4-FFF2-40B4-BE49-F238E27FC236}">
                <a16:creationId xmlns:a16="http://schemas.microsoft.com/office/drawing/2014/main" id="{9A2167D8-7D87-4F8A-93B5-74856C29CB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55133" y="3429000"/>
            <a:ext cx="4255772" cy="969136"/>
          </a:xfrm>
          <a:prstGeom prst="rect">
            <a:avLst/>
          </a:prstGeom>
        </p:spPr>
      </p:pic>
      <p:pic>
        <p:nvPicPr>
          <p:cNvPr id="9" name="Picture 8">
            <a:extLst>
              <a:ext uri="{FF2B5EF4-FFF2-40B4-BE49-F238E27FC236}">
                <a16:creationId xmlns:a16="http://schemas.microsoft.com/office/drawing/2014/main" id="{39B8F04A-3E6A-4D6C-8E7B-488E66604B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54721" y="5235635"/>
            <a:ext cx="4303014" cy="925546"/>
          </a:xfrm>
          <a:prstGeom prst="rect">
            <a:avLst/>
          </a:prstGeom>
        </p:spPr>
      </p:pic>
      <p:pic>
        <p:nvPicPr>
          <p:cNvPr id="10" name="Picture 9">
            <a:extLst>
              <a:ext uri="{FF2B5EF4-FFF2-40B4-BE49-F238E27FC236}">
                <a16:creationId xmlns:a16="http://schemas.microsoft.com/office/drawing/2014/main" id="{BDB16B47-37E1-4163-AB6D-8773A8A993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1978" y="2880043"/>
            <a:ext cx="2820229" cy="2012316"/>
          </a:xfrm>
          <a:prstGeom prst="rect">
            <a:avLst/>
          </a:prstGeom>
        </p:spPr>
      </p:pic>
      <p:sp>
        <p:nvSpPr>
          <p:cNvPr id="2" name="TextBox 1">
            <a:extLst>
              <a:ext uri="{FF2B5EF4-FFF2-40B4-BE49-F238E27FC236}">
                <a16:creationId xmlns:a16="http://schemas.microsoft.com/office/drawing/2014/main" id="{80BFD9E4-8A3B-41F0-B53F-4AC5B5AF7E61}"/>
              </a:ext>
            </a:extLst>
          </p:cNvPr>
          <p:cNvSpPr txBox="1"/>
          <p:nvPr/>
        </p:nvSpPr>
        <p:spPr>
          <a:xfrm>
            <a:off x="173736" y="6313637"/>
            <a:ext cx="5061008" cy="365125"/>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267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5F7979C-BE46-4582-B39B-066BB54B7CBF}"/>
              </a:ext>
            </a:extLst>
          </p:cNvPr>
          <p:cNvSpPr/>
          <p:nvPr/>
        </p:nvSpPr>
        <p:spPr>
          <a:xfrm>
            <a:off x="0" y="0"/>
            <a:ext cx="12192000" cy="62103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descr="A picture containing text, map&#10;&#10;Description automatically generated">
            <a:extLst>
              <a:ext uri="{FF2B5EF4-FFF2-40B4-BE49-F238E27FC236}">
                <a16:creationId xmlns:a16="http://schemas.microsoft.com/office/drawing/2014/main" id="{B613478A-0E1D-4CEC-8A62-4F96EFDF88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34338" y="594895"/>
            <a:ext cx="7246924" cy="5651934"/>
          </a:xfrm>
          <a:prstGeom prst="rect">
            <a:avLst/>
          </a:prstGeom>
        </p:spPr>
      </p:pic>
      <p:sp>
        <p:nvSpPr>
          <p:cNvPr id="7" name="Title 6">
            <a:extLst>
              <a:ext uri="{FF2B5EF4-FFF2-40B4-BE49-F238E27FC236}">
                <a16:creationId xmlns:a16="http://schemas.microsoft.com/office/drawing/2014/main" id="{C55D0A62-65A1-452B-9771-538C56E142F7}"/>
              </a:ext>
            </a:extLst>
          </p:cNvPr>
          <p:cNvSpPr>
            <a:spLocks noGrp="1"/>
          </p:cNvSpPr>
          <p:nvPr>
            <p:ph type="title"/>
          </p:nvPr>
        </p:nvSpPr>
        <p:spPr>
          <a:xfrm>
            <a:off x="705394" y="73105"/>
            <a:ext cx="10648406" cy="611171"/>
          </a:xfrm>
        </p:spPr>
        <p:txBody>
          <a:bodyPr>
            <a:normAutofit fontScale="90000"/>
          </a:bodyPr>
          <a:lstStyle/>
          <a:p>
            <a:r>
              <a:rPr lang="en-US" dirty="0"/>
              <a:t>MDU Resources Group</a:t>
            </a:r>
          </a:p>
        </p:txBody>
      </p:sp>
      <p:sp>
        <p:nvSpPr>
          <p:cNvPr id="5" name="Slide Number Placeholder 4">
            <a:extLst>
              <a:ext uri="{FF2B5EF4-FFF2-40B4-BE49-F238E27FC236}">
                <a16:creationId xmlns:a16="http://schemas.microsoft.com/office/drawing/2014/main" id="{5FE50EE8-E39B-4612-8EC4-EA83CA0608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709AF-930F-4E4B-8317-8B84A3050482}" type="slidenum">
              <a:rPr kumimoji="0" lang="en-US" sz="1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501EEBEA-EE5B-4D3E-B444-EF191F0AA5A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797387" y="1222835"/>
            <a:ext cx="5270411" cy="793541"/>
          </a:xfrm>
          <a:prstGeom prst="rect">
            <a:avLst/>
          </a:prstGeom>
        </p:spPr>
      </p:pic>
      <p:sp>
        <p:nvSpPr>
          <p:cNvPr id="8" name="TextBox 7">
            <a:extLst>
              <a:ext uri="{FF2B5EF4-FFF2-40B4-BE49-F238E27FC236}">
                <a16:creationId xmlns:a16="http://schemas.microsoft.com/office/drawing/2014/main" id="{CE6DF698-E00E-4113-84A6-C9A8D07B782D}"/>
              </a:ext>
            </a:extLst>
          </p:cNvPr>
          <p:cNvSpPr txBox="1"/>
          <p:nvPr/>
        </p:nvSpPr>
        <p:spPr>
          <a:xfrm>
            <a:off x="173736" y="6313637"/>
            <a:ext cx="5061008" cy="365125"/>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028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2DC13F-A0CA-4396-B443-65173FA21B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44724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174165" y="4725581"/>
            <a:ext cx="169027" cy="684185"/>
          </a:xfrm>
          <a:prstGeom prst="rect">
            <a:avLst/>
          </a:prstGeom>
        </p:spPr>
      </p:pic>
      <p:grpSp>
        <p:nvGrpSpPr>
          <p:cNvPr id="17" name="Group 16">
            <a:extLst>
              <a:ext uri="{FF2B5EF4-FFF2-40B4-BE49-F238E27FC236}">
                <a16:creationId xmlns:a16="http://schemas.microsoft.com/office/drawing/2014/main" id="{FCB9A1D8-3E91-5E41-BD63-068C86407067}"/>
              </a:ext>
            </a:extLst>
          </p:cNvPr>
          <p:cNvGrpSpPr/>
          <p:nvPr/>
        </p:nvGrpSpPr>
        <p:grpSpPr>
          <a:xfrm>
            <a:off x="700850" y="992167"/>
            <a:ext cx="10790300" cy="4618979"/>
            <a:chOff x="700850" y="992167"/>
            <a:chExt cx="10790300" cy="4618979"/>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850" y="992167"/>
              <a:ext cx="10790300" cy="4618979"/>
            </a:xfrm>
            <a:prstGeom prst="rect">
              <a:avLst/>
            </a:prstGeom>
          </p:spPr>
        </p:pic>
        <p:sp>
          <p:nvSpPr>
            <p:cNvPr id="13" name="Oval 12">
              <a:extLst>
                <a:ext uri="{FF2B5EF4-FFF2-40B4-BE49-F238E27FC236}">
                  <a16:creationId xmlns:a16="http://schemas.microsoft.com/office/drawing/2014/main" id="{24115846-6C0F-D146-B567-18D9DE56B206}"/>
                </a:ext>
              </a:extLst>
            </p:cNvPr>
            <p:cNvSpPr/>
            <p:nvPr/>
          </p:nvSpPr>
          <p:spPr>
            <a:xfrm>
              <a:off x="6901033" y="2350656"/>
              <a:ext cx="273132" cy="273132"/>
            </a:xfrm>
            <a:prstGeom prst="ellipse">
              <a:avLst/>
            </a:prstGeom>
            <a:solidFill>
              <a:srgbClr val="D098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5" name="Rectangle 14"/>
          <p:cNvSpPr/>
          <p:nvPr/>
        </p:nvSpPr>
        <p:spPr>
          <a:xfrm>
            <a:off x="0" y="10048"/>
            <a:ext cx="12191999" cy="5887616"/>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609600" y="274637"/>
            <a:ext cx="10972800" cy="764009"/>
          </a:xfrm>
        </p:spPr>
        <p:txBody>
          <a:bodyPr/>
          <a:lstStyle/>
          <a:p>
            <a:r>
              <a:rPr lang="en-US" dirty="0"/>
              <a:t>Customers by State</a:t>
            </a:r>
          </a:p>
        </p:txBody>
      </p:sp>
      <p:sp>
        <p:nvSpPr>
          <p:cNvPr id="5" name="TextBox 4"/>
          <p:cNvSpPr txBox="1"/>
          <p:nvPr/>
        </p:nvSpPr>
        <p:spPr>
          <a:xfrm>
            <a:off x="1683115" y="1671420"/>
            <a:ext cx="19417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ckwell" panose="02060603020205020403" pitchFamily="18" charset="0"/>
                <a:ea typeface="+mn-ea"/>
                <a:cs typeface="Arial" panose="020B0604020202020204" pitchFamily="34" charset="0"/>
              </a:rPr>
              <a:t>Washington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225,000 Customers</a:t>
            </a:r>
          </a:p>
        </p:txBody>
      </p:sp>
      <p:sp>
        <p:nvSpPr>
          <p:cNvPr id="6" name="TextBox 5"/>
          <p:cNvSpPr txBox="1"/>
          <p:nvPr/>
        </p:nvSpPr>
        <p:spPr>
          <a:xfrm>
            <a:off x="1281931" y="2789059"/>
            <a:ext cx="177281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ckwell" panose="02060603020205020403" pitchFamily="18" charset="0"/>
                <a:ea typeface="+mn-ea"/>
                <a:cs typeface="Arial" panose="020B0604020202020204" pitchFamily="34" charset="0"/>
              </a:rPr>
              <a:t>Oregon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79,200 Customers</a:t>
            </a:r>
          </a:p>
        </p:txBody>
      </p:sp>
      <p:sp>
        <p:nvSpPr>
          <p:cNvPr id="7" name="TextBox 6"/>
          <p:cNvSpPr txBox="1"/>
          <p:nvPr/>
        </p:nvSpPr>
        <p:spPr>
          <a:xfrm>
            <a:off x="3088549" y="3708221"/>
            <a:ext cx="19417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ckwell" panose="02060603020205020403" pitchFamily="18" charset="0"/>
                <a:ea typeface="+mn-ea"/>
                <a:cs typeface="Arial" panose="020B0604020202020204" pitchFamily="34" charset="0"/>
              </a:rPr>
              <a:t>Idaho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388,100 Customers</a:t>
            </a:r>
          </a:p>
        </p:txBody>
      </p:sp>
      <p:sp>
        <p:nvSpPr>
          <p:cNvPr id="8" name="TextBox 7"/>
          <p:cNvSpPr txBox="1"/>
          <p:nvPr/>
        </p:nvSpPr>
        <p:spPr>
          <a:xfrm>
            <a:off x="4333043" y="2267826"/>
            <a:ext cx="18650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ckwell" panose="02060603020205020403" pitchFamily="18" charset="0"/>
                <a:ea typeface="+mn-ea"/>
                <a:cs typeface="Arial" panose="020B0604020202020204" pitchFamily="34" charset="0"/>
              </a:rPr>
              <a:t>Montana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112,100 Customers</a:t>
            </a:r>
          </a:p>
        </p:txBody>
      </p:sp>
      <p:sp>
        <p:nvSpPr>
          <p:cNvPr id="9" name="TextBox 8"/>
          <p:cNvSpPr txBox="1"/>
          <p:nvPr/>
        </p:nvSpPr>
        <p:spPr>
          <a:xfrm>
            <a:off x="5052151" y="4144104"/>
            <a:ext cx="19417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ckwell" panose="02060603020205020403" pitchFamily="18" charset="0"/>
                <a:ea typeface="+mn-ea"/>
                <a:cs typeface="Arial" panose="020B0604020202020204" pitchFamily="34" charset="0"/>
              </a:rPr>
              <a:t>Wyoming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35,700 Customers</a:t>
            </a:r>
          </a:p>
        </p:txBody>
      </p:sp>
      <p:sp>
        <p:nvSpPr>
          <p:cNvPr id="10" name="TextBox 9"/>
          <p:cNvSpPr txBox="1"/>
          <p:nvPr/>
        </p:nvSpPr>
        <p:spPr>
          <a:xfrm>
            <a:off x="7174165" y="2023945"/>
            <a:ext cx="20490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ckwell" panose="02060603020205020403" pitchFamily="18" charset="0"/>
                <a:ea typeface="+mn-ea"/>
                <a:cs typeface="Arial" panose="020B0604020202020204" pitchFamily="34" charset="0"/>
              </a:rPr>
              <a:t>North Dakota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207,400 Customers</a:t>
            </a:r>
          </a:p>
        </p:txBody>
      </p:sp>
      <p:sp>
        <p:nvSpPr>
          <p:cNvPr id="11" name="TextBox 10"/>
          <p:cNvSpPr txBox="1"/>
          <p:nvPr/>
        </p:nvSpPr>
        <p:spPr>
          <a:xfrm>
            <a:off x="7417950" y="3589278"/>
            <a:ext cx="190027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ckwell" panose="02060603020205020403" pitchFamily="18" charset="0"/>
                <a:ea typeface="+mn-ea"/>
                <a:cs typeface="Arial" panose="020B0604020202020204" pitchFamily="34" charset="0"/>
              </a:rPr>
              <a:t>South Dakota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71,100 Customers</a:t>
            </a:r>
          </a:p>
        </p:txBody>
      </p:sp>
      <p:sp>
        <p:nvSpPr>
          <p:cNvPr id="12" name="TextBox 11"/>
          <p:cNvSpPr txBox="1"/>
          <p:nvPr/>
        </p:nvSpPr>
        <p:spPr>
          <a:xfrm>
            <a:off x="9393287" y="2369163"/>
            <a:ext cx="17728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ckwell" panose="02060603020205020403" pitchFamily="18" charset="0"/>
                <a:ea typeface="+mn-ea"/>
                <a:cs typeface="Arial" panose="020B0604020202020204" pitchFamily="34" charset="0"/>
              </a:rPr>
              <a:t>Minnesota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22,300 Customers</a:t>
            </a:r>
          </a:p>
        </p:txBody>
      </p:sp>
      <p:pic>
        <p:nvPicPr>
          <p:cNvPr id="16" name="Picture 15"/>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7333861" y="4725581"/>
            <a:ext cx="2408373" cy="684185"/>
          </a:xfrm>
          <a:prstGeom prst="rect">
            <a:avLst/>
          </a:prstGeom>
        </p:spPr>
      </p:pic>
      <p:sp>
        <p:nvSpPr>
          <p:cNvPr id="18" name="TextBox 17">
            <a:extLst>
              <a:ext uri="{FF2B5EF4-FFF2-40B4-BE49-F238E27FC236}">
                <a16:creationId xmlns:a16="http://schemas.microsoft.com/office/drawing/2014/main" id="{F4AA57A6-6B81-49B7-82A5-B395FEA530AF}"/>
              </a:ext>
            </a:extLst>
          </p:cNvPr>
          <p:cNvSpPr txBox="1"/>
          <p:nvPr/>
        </p:nvSpPr>
        <p:spPr>
          <a:xfrm>
            <a:off x="173736" y="6313637"/>
            <a:ext cx="5061008" cy="365125"/>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603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2335"/>
            <a:ext cx="10972800" cy="1143000"/>
          </a:xfrm>
        </p:spPr>
        <p:txBody>
          <a:bodyPr/>
          <a:lstStyle/>
          <a:p>
            <a:r>
              <a:rPr lang="en-US" dirty="0">
                <a:solidFill>
                  <a:schemeClr val="bg1"/>
                </a:solidFill>
              </a:rPr>
              <a:t>Electric Generation Fleet</a:t>
            </a:r>
          </a:p>
        </p:txBody>
      </p:sp>
      <p:pic>
        <p:nvPicPr>
          <p:cNvPr id="4" name="Picture 3" descr="A picture containing timeline&#10;&#10;Description automatically generated">
            <a:extLst>
              <a:ext uri="{FF2B5EF4-FFF2-40B4-BE49-F238E27FC236}">
                <a16:creationId xmlns:a16="http://schemas.microsoft.com/office/drawing/2014/main" id="{B85B88DE-F62B-4FFD-AF01-1A574CF8BF7C}"/>
              </a:ext>
            </a:extLst>
          </p:cNvPr>
          <p:cNvPicPr>
            <a:picLocks noChangeAspect="1"/>
          </p:cNvPicPr>
          <p:nvPr/>
        </p:nvPicPr>
        <p:blipFill rotWithShape="1">
          <a:blip r:embed="rId3">
            <a:extLst>
              <a:ext uri="{28A0092B-C50C-407E-A947-70E740481C1C}">
                <a14:useLocalDpi xmlns:a14="http://schemas.microsoft.com/office/drawing/2010/main" val="0"/>
              </a:ext>
            </a:extLst>
          </a:blip>
          <a:srcRect l="2342" t="4209" r="2253" b="4007"/>
          <a:stretch/>
        </p:blipFill>
        <p:spPr>
          <a:xfrm>
            <a:off x="0" y="1"/>
            <a:ext cx="12191999" cy="6858000"/>
          </a:xfrm>
          <a:prstGeom prst="rect">
            <a:avLst/>
          </a:prstGeom>
        </p:spPr>
      </p:pic>
    </p:spTree>
    <p:extLst>
      <p:ext uri="{BB962C8B-B14F-4D97-AF65-F5344CB8AC3E}">
        <p14:creationId xmlns:p14="http://schemas.microsoft.com/office/powerpoint/2010/main" val="20217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76FEB-D738-BC45-8AA0-B67E4464753E}"/>
              </a:ext>
            </a:extLst>
          </p:cNvPr>
          <p:cNvSpPr>
            <a:spLocks noGrp="1"/>
          </p:cNvSpPr>
          <p:nvPr>
            <p:ph type="ctrTitle"/>
          </p:nvPr>
        </p:nvSpPr>
        <p:spPr>
          <a:xfrm>
            <a:off x="1060176" y="600752"/>
            <a:ext cx="10278384" cy="1929856"/>
          </a:xfrm>
        </p:spPr>
        <p:txBody>
          <a:bodyPr vert="horz" lIns="182880" tIns="60960" rIns="121920" bIns="60960" rtlCol="0" anchor="ctr">
            <a:noAutofit/>
          </a:bodyPr>
          <a:lstStyle/>
          <a:p>
            <a:r>
              <a:rPr lang="en-US" sz="5400" dirty="0"/>
              <a:t>PNWER</a:t>
            </a:r>
          </a:p>
        </p:txBody>
      </p:sp>
      <p:sp>
        <p:nvSpPr>
          <p:cNvPr id="3" name="Text Placeholder 2">
            <a:extLst>
              <a:ext uri="{FF2B5EF4-FFF2-40B4-BE49-F238E27FC236}">
                <a16:creationId xmlns:a16="http://schemas.microsoft.com/office/drawing/2014/main" id="{6E3B4B52-06E2-9C45-95DF-DE962F8C4A9B}"/>
              </a:ext>
            </a:extLst>
          </p:cNvPr>
          <p:cNvSpPr>
            <a:spLocks noGrp="1"/>
          </p:cNvSpPr>
          <p:nvPr>
            <p:ph type="body" idx="1"/>
          </p:nvPr>
        </p:nvSpPr>
        <p:spPr>
          <a:xfrm>
            <a:off x="609600" y="5594992"/>
            <a:ext cx="6485181" cy="1263009"/>
          </a:xfrm>
        </p:spPr>
        <p:txBody>
          <a:bodyPr/>
          <a:lstStyle/>
          <a:p>
            <a:r>
              <a:rPr lang="en-US" dirty="0">
                <a:ea typeface="DIN 2014" panose="020B0504020202020204" pitchFamily="34" charset="77"/>
                <a:cs typeface="Open Sans Light" panose="020B0306030504020204" pitchFamily="34" charset="0"/>
              </a:rPr>
              <a:t>David Anderson, President &amp; CEO</a:t>
            </a:r>
            <a:endParaRPr lang="en-US" dirty="0">
              <a:solidFill>
                <a:schemeClr val="accent5"/>
              </a:solidFill>
              <a:ea typeface="DIN 2014" panose="020B0504020202020204" pitchFamily="34" charset="77"/>
              <a:cs typeface="Open Sans Light" panose="020B0306030504020204" pitchFamily="34" charset="0"/>
            </a:endParaRPr>
          </a:p>
        </p:txBody>
      </p:sp>
    </p:spTree>
    <p:extLst>
      <p:ext uri="{BB962C8B-B14F-4D97-AF65-F5344CB8AC3E}">
        <p14:creationId xmlns:p14="http://schemas.microsoft.com/office/powerpoint/2010/main" val="776170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52BA-5A7B-41F7-B228-F39A931E999A}"/>
              </a:ext>
            </a:extLst>
          </p:cNvPr>
          <p:cNvSpPr>
            <a:spLocks noGrp="1"/>
          </p:cNvSpPr>
          <p:nvPr>
            <p:ph type="title"/>
          </p:nvPr>
        </p:nvSpPr>
        <p:spPr>
          <a:xfrm>
            <a:off x="552225" y="174074"/>
            <a:ext cx="8861659" cy="959169"/>
          </a:xfrm>
        </p:spPr>
        <p:txBody>
          <a:bodyPr/>
          <a:lstStyle/>
          <a:p>
            <a:r>
              <a:rPr lang="en-US" sz="2933" b="1" dirty="0"/>
              <a:t>Role of Our System Today</a:t>
            </a:r>
          </a:p>
        </p:txBody>
      </p:sp>
      <p:sp>
        <p:nvSpPr>
          <p:cNvPr id="4" name="Content Placeholder 3">
            <a:extLst>
              <a:ext uri="{FF2B5EF4-FFF2-40B4-BE49-F238E27FC236}">
                <a16:creationId xmlns:a16="http://schemas.microsoft.com/office/drawing/2014/main" id="{1E850841-91D6-42DB-BD40-8DFEF227DBD9}"/>
              </a:ext>
            </a:extLst>
          </p:cNvPr>
          <p:cNvSpPr txBox="1">
            <a:spLocks/>
          </p:cNvSpPr>
          <p:nvPr/>
        </p:nvSpPr>
        <p:spPr>
          <a:xfrm>
            <a:off x="704925" y="1302736"/>
            <a:ext cx="10896755" cy="4252529"/>
          </a:xfrm>
          <a:prstGeom prst="rect">
            <a:avLst/>
          </a:prstGeom>
        </p:spPr>
        <p:txBody>
          <a:bodyPr wrap="square" lIns="0" tIns="0" rIns="0" b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594" indent="-228594" defTabSz="457189">
              <a:spcBef>
                <a:spcPts val="0"/>
              </a:spcBef>
              <a:spcAft>
                <a:spcPts val="1000"/>
              </a:spcAft>
              <a:buClr>
                <a:srgbClr val="008AB0"/>
              </a:buClr>
              <a:buSzPct val="125000"/>
              <a:defRPr/>
            </a:pPr>
            <a:r>
              <a:rPr lang="en-US" sz="1733" b="1" dirty="0">
                <a:solidFill>
                  <a:srgbClr val="00BCE4"/>
                </a:solidFill>
                <a:latin typeface="Helvetica" panose="020B0604020202020204" pitchFamily="34" charset="0"/>
                <a:cs typeface="Helvetica" panose="020B0604020202020204" pitchFamily="34" charset="0"/>
              </a:rPr>
              <a:t>Serves 2.5 million people </a:t>
            </a:r>
            <a:r>
              <a:rPr lang="en-US" sz="1733" dirty="0">
                <a:solidFill>
                  <a:srgbClr val="414042"/>
                </a:solidFill>
                <a:latin typeface="Helvetica" panose="020B0604020202020204" pitchFamily="34" charset="0"/>
                <a:cs typeface="Helvetica" panose="020B0604020202020204" pitchFamily="34" charset="0"/>
              </a:rPr>
              <a:t>in Oregon and Southwest Washington</a:t>
            </a:r>
          </a:p>
          <a:p>
            <a:pPr marL="228594" indent="-228594" defTabSz="457189">
              <a:spcBef>
                <a:spcPts val="0"/>
              </a:spcBef>
              <a:spcAft>
                <a:spcPts val="1000"/>
              </a:spcAft>
              <a:buClr>
                <a:srgbClr val="008AB0"/>
              </a:buClr>
              <a:buSzPct val="125000"/>
              <a:defRPr/>
            </a:pPr>
            <a:r>
              <a:rPr lang="en-US" sz="1733" b="1" dirty="0">
                <a:solidFill>
                  <a:srgbClr val="00BCE4"/>
                </a:solidFill>
                <a:latin typeface="Helvetica" panose="020B0604020202020204" pitchFamily="34" charset="0"/>
                <a:cs typeface="Helvetica" panose="020B0604020202020204" pitchFamily="34" charset="0"/>
              </a:rPr>
              <a:t>Delivers more energy </a:t>
            </a:r>
            <a:r>
              <a:rPr lang="en-US" sz="1733" dirty="0">
                <a:solidFill>
                  <a:srgbClr val="414042"/>
                </a:solidFill>
                <a:latin typeface="Helvetica" panose="020B0604020202020204" pitchFamily="34" charset="0"/>
                <a:cs typeface="Helvetica" panose="020B0604020202020204" pitchFamily="34" charset="0"/>
              </a:rPr>
              <a:t>than any other utility in Oregon</a:t>
            </a:r>
          </a:p>
          <a:p>
            <a:pPr marL="228594" indent="-228594" defTabSz="457189">
              <a:spcBef>
                <a:spcPts val="0"/>
              </a:spcBef>
              <a:spcAft>
                <a:spcPts val="1000"/>
              </a:spcAft>
              <a:buClr>
                <a:srgbClr val="008AB0"/>
              </a:buClr>
              <a:buSzPct val="125000"/>
              <a:defRPr/>
            </a:pPr>
            <a:r>
              <a:rPr lang="en-US" sz="1733" b="1" dirty="0">
                <a:solidFill>
                  <a:srgbClr val="00BCE4"/>
                </a:solidFill>
                <a:latin typeface="Helvetica" panose="020B0604020202020204" pitchFamily="34" charset="0"/>
                <a:cs typeface="Helvetica" panose="020B0604020202020204" pitchFamily="34" charset="0"/>
              </a:rPr>
              <a:t>Heats 74% </a:t>
            </a:r>
            <a:r>
              <a:rPr lang="en-US" sz="1733" dirty="0">
                <a:solidFill>
                  <a:prstClr val="black"/>
                </a:solidFill>
                <a:latin typeface="Helvetica" panose="020B0604020202020204" pitchFamily="34" charset="0"/>
                <a:cs typeface="Helvetica" panose="020B0604020202020204" pitchFamily="34" charset="0"/>
              </a:rPr>
              <a:t>of residential square footage in the areas we serve</a:t>
            </a:r>
          </a:p>
          <a:p>
            <a:pPr marL="228594" indent="-228594" defTabSz="457189">
              <a:spcBef>
                <a:spcPts val="0"/>
              </a:spcBef>
              <a:spcAft>
                <a:spcPts val="1000"/>
              </a:spcAft>
              <a:buClr>
                <a:srgbClr val="008AB0"/>
              </a:buClr>
              <a:buSzPct val="125000"/>
              <a:defRPr/>
            </a:pPr>
            <a:r>
              <a:rPr lang="en-US" sz="1733" b="1" dirty="0">
                <a:solidFill>
                  <a:srgbClr val="00BCE4"/>
                </a:solidFill>
                <a:latin typeface="Helvetica" panose="020B0604020202020204" pitchFamily="34" charset="0"/>
                <a:cs typeface="Helvetica" panose="020B0604020202020204" pitchFamily="34" charset="0"/>
              </a:rPr>
              <a:t>Meets 90% </a:t>
            </a:r>
            <a:r>
              <a:rPr lang="en-US" sz="1733" dirty="0">
                <a:solidFill>
                  <a:srgbClr val="000000"/>
                </a:solidFill>
                <a:latin typeface="Helvetica" panose="020B0604020202020204" pitchFamily="34" charset="0"/>
                <a:cs typeface="Helvetica" panose="020B0604020202020204" pitchFamily="34" charset="0"/>
              </a:rPr>
              <a:t>of energy needs for our residential space and water heat customers on the coldest winter days</a:t>
            </a:r>
          </a:p>
          <a:p>
            <a:pPr marL="228594" indent="-228594" defTabSz="457189">
              <a:spcBef>
                <a:spcPts val="0"/>
              </a:spcBef>
              <a:spcAft>
                <a:spcPts val="1000"/>
              </a:spcAft>
              <a:buClr>
                <a:srgbClr val="008AB0"/>
              </a:buClr>
              <a:buSzPct val="125000"/>
              <a:defRPr/>
            </a:pPr>
            <a:r>
              <a:rPr lang="en-US" sz="1733" b="1" dirty="0">
                <a:solidFill>
                  <a:srgbClr val="00BCE4"/>
                </a:solidFill>
                <a:latin typeface="Helvetica" panose="020B0604020202020204" pitchFamily="34" charset="0"/>
                <a:cs typeface="Helvetica" panose="020B0604020202020204" pitchFamily="34" charset="0"/>
              </a:rPr>
              <a:t>One of the tightest, newest </a:t>
            </a:r>
            <a:r>
              <a:rPr lang="en-US" sz="1733" dirty="0">
                <a:solidFill>
                  <a:srgbClr val="000000"/>
                </a:solidFill>
                <a:latin typeface="Helvetica" panose="020B0604020202020204" pitchFamily="34" charset="0"/>
                <a:cs typeface="Helvetica" panose="020B0604020202020204" pitchFamily="34" charset="0"/>
              </a:rPr>
              <a:t>systems in the country</a:t>
            </a:r>
          </a:p>
          <a:p>
            <a:pPr marL="228594" indent="-228594" defTabSz="609585">
              <a:spcBef>
                <a:spcPts val="0"/>
              </a:spcBef>
              <a:spcAft>
                <a:spcPts val="1000"/>
              </a:spcAft>
              <a:buClr>
                <a:srgbClr val="008AB0"/>
              </a:buClr>
              <a:buSzPct val="125000"/>
              <a:defRPr/>
            </a:pPr>
            <a:r>
              <a:rPr lang="en-US" sz="1733" dirty="0">
                <a:solidFill>
                  <a:srgbClr val="000000"/>
                </a:solidFill>
                <a:latin typeface="Helvetica" panose="020B0604020202020204" pitchFamily="34" charset="0"/>
                <a:cs typeface="Helvetica" panose="020B0604020202020204" pitchFamily="34" charset="0"/>
              </a:rPr>
              <a:t>Our customers’ emissions </a:t>
            </a:r>
            <a:r>
              <a:rPr lang="en-US" sz="1733" b="1" dirty="0">
                <a:solidFill>
                  <a:srgbClr val="00BCE4"/>
                </a:solidFill>
                <a:latin typeface="Helvetica" panose="020B0604020202020204" pitchFamily="34" charset="0"/>
                <a:cs typeface="Helvetica" panose="020B0604020202020204" pitchFamily="34" charset="0"/>
              </a:rPr>
              <a:t>account for just 6% </a:t>
            </a:r>
            <a:r>
              <a:rPr lang="en-US" sz="1733" dirty="0">
                <a:solidFill>
                  <a:srgbClr val="000000"/>
                </a:solidFill>
                <a:latin typeface="Helvetica" panose="020B0604020202020204" pitchFamily="34" charset="0"/>
                <a:cs typeface="Helvetica" panose="020B0604020202020204" pitchFamily="34" charset="0"/>
              </a:rPr>
              <a:t>of Oregon’s total GHG emissions</a:t>
            </a:r>
            <a:endParaRPr lang="en-US" sz="1733" b="1" dirty="0">
              <a:solidFill>
                <a:srgbClr val="000000"/>
              </a:solidFill>
              <a:latin typeface="Helvetica" panose="020B0604020202020204" pitchFamily="34" charset="0"/>
              <a:cs typeface="Helvetica" panose="020B0604020202020204" pitchFamily="34" charset="0"/>
            </a:endParaRPr>
          </a:p>
          <a:p>
            <a:pPr marL="0" indent="0" defTabSz="457189">
              <a:spcBef>
                <a:spcPts val="0"/>
              </a:spcBef>
              <a:spcAft>
                <a:spcPts val="1000"/>
              </a:spcAft>
              <a:buClr>
                <a:srgbClr val="00BCE4"/>
              </a:buClr>
              <a:buSzPct val="125000"/>
              <a:buNone/>
              <a:defRPr/>
            </a:pPr>
            <a:endParaRPr lang="en-US" sz="2000" dirty="0">
              <a:solidFill>
                <a:srgbClr val="000000"/>
              </a:solidFill>
              <a:latin typeface="Helvetica"/>
              <a:cs typeface="Helvetica"/>
            </a:endParaRPr>
          </a:p>
        </p:txBody>
      </p:sp>
      <p:pic>
        <p:nvPicPr>
          <p:cNvPr id="5" name="Picture 4">
            <a:extLst>
              <a:ext uri="{FF2B5EF4-FFF2-40B4-BE49-F238E27FC236}">
                <a16:creationId xmlns:a16="http://schemas.microsoft.com/office/drawing/2014/main" id="{846AA5B6-AD0E-4D50-99AA-51F415F3DA2C}"/>
              </a:ext>
            </a:extLst>
          </p:cNvPr>
          <p:cNvPicPr>
            <a:picLocks noChangeAspect="1"/>
          </p:cNvPicPr>
          <p:nvPr/>
        </p:nvPicPr>
        <p:blipFill>
          <a:blip r:embed="rId2"/>
          <a:stretch>
            <a:fillRect/>
          </a:stretch>
        </p:blipFill>
        <p:spPr>
          <a:xfrm>
            <a:off x="1310784" y="4112959"/>
            <a:ext cx="9401227" cy="2372109"/>
          </a:xfrm>
          <a:prstGeom prst="rect">
            <a:avLst/>
          </a:prstGeom>
        </p:spPr>
      </p:pic>
      <p:cxnSp>
        <p:nvCxnSpPr>
          <p:cNvPr id="6" name="Straight Connector 5">
            <a:extLst>
              <a:ext uri="{FF2B5EF4-FFF2-40B4-BE49-F238E27FC236}">
                <a16:creationId xmlns:a16="http://schemas.microsoft.com/office/drawing/2014/main" id="{8F9CE0B0-700E-4C4D-8AB8-9F1A3C6A1605}"/>
              </a:ext>
            </a:extLst>
          </p:cNvPr>
          <p:cNvCxnSpPr>
            <a:cxnSpLocks/>
          </p:cNvCxnSpPr>
          <p:nvPr/>
        </p:nvCxnSpPr>
        <p:spPr>
          <a:xfrm>
            <a:off x="704926" y="1029392"/>
            <a:ext cx="1255225"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3837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FB21E8-D005-4292-9313-2B8B6691D8F1}"/>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7DD6D651-BF49-3346-A30A-A5817B24457A}"/>
              </a:ext>
            </a:extLst>
          </p:cNvPr>
          <p:cNvSpPr>
            <a:spLocks noGrp="1"/>
          </p:cNvSpPr>
          <p:nvPr>
            <p:ph type="title"/>
          </p:nvPr>
        </p:nvSpPr>
        <p:spPr>
          <a:xfrm>
            <a:off x="347326" y="328495"/>
            <a:ext cx="7307303" cy="1821120"/>
          </a:xfrm>
        </p:spPr>
        <p:txBody>
          <a:bodyPr anchor="t"/>
          <a:lstStyle/>
          <a:p>
            <a:r>
              <a:rPr lang="en-US" sz="3000" b="1" dirty="0"/>
              <a:t>The Future of the Gas System</a:t>
            </a:r>
          </a:p>
        </p:txBody>
      </p:sp>
      <p:sp>
        <p:nvSpPr>
          <p:cNvPr id="2" name="Rectangle 1">
            <a:extLst>
              <a:ext uri="{FF2B5EF4-FFF2-40B4-BE49-F238E27FC236}">
                <a16:creationId xmlns:a16="http://schemas.microsoft.com/office/drawing/2014/main" id="{048BA813-9CC5-BA44-81E2-3929147E0676}"/>
              </a:ext>
            </a:extLst>
          </p:cNvPr>
          <p:cNvSpPr/>
          <p:nvPr/>
        </p:nvSpPr>
        <p:spPr>
          <a:xfrm>
            <a:off x="255017" y="1306142"/>
            <a:ext cx="3474300" cy="2472536"/>
          </a:xfrm>
          <a:prstGeom prst="rect">
            <a:avLst/>
          </a:prstGeom>
        </p:spPr>
        <p:txBody>
          <a:bodyPr wrap="square">
            <a:spAutoFit/>
          </a:bodyPr>
          <a:lstStyle/>
          <a:p>
            <a:pPr marL="383108" lvl="2" indent="-228594" defTabSz="609570">
              <a:spcBef>
                <a:spcPts val="800"/>
              </a:spcBef>
              <a:buClr>
                <a:srgbClr val="00BCE4"/>
              </a:buClr>
              <a:defRPr/>
            </a:pPr>
            <a:r>
              <a:rPr lang="en-US" sz="1867" b="1" dirty="0">
                <a:solidFill>
                  <a:srgbClr val="00BCE4"/>
                </a:solidFill>
                <a:latin typeface="Helvetica" panose="020B0604020202020204" pitchFamily="34" charset="0"/>
              </a:rPr>
              <a:t>A decarbonizing network:</a:t>
            </a:r>
          </a:p>
          <a:p>
            <a:pPr marL="383108" lvl="2" indent="-228594" defTabSz="609570">
              <a:spcBef>
                <a:spcPts val="800"/>
              </a:spcBef>
              <a:buClr>
                <a:srgbClr val="00BCE4"/>
              </a:buClr>
              <a:buFont typeface="Arial" panose="020B0604020202020204" pitchFamily="34" charset="0"/>
              <a:buChar char="•"/>
              <a:defRPr/>
            </a:pPr>
            <a:r>
              <a:rPr lang="en-US" sz="1733" dirty="0">
                <a:solidFill>
                  <a:srgbClr val="414042"/>
                </a:solidFill>
                <a:latin typeface="Helvetica" panose="020B0604020202020204" pitchFamily="34" charset="0"/>
              </a:rPr>
              <a:t>Deep energy efficiency</a:t>
            </a:r>
          </a:p>
          <a:p>
            <a:pPr marL="383108" lvl="2" indent="-228594" defTabSz="609570">
              <a:spcBef>
                <a:spcPts val="800"/>
              </a:spcBef>
              <a:buClr>
                <a:srgbClr val="00BCE4"/>
              </a:buClr>
              <a:buFont typeface="Arial" panose="020B0604020202020204" pitchFamily="34" charset="0"/>
              <a:buChar char="•"/>
              <a:defRPr/>
            </a:pPr>
            <a:r>
              <a:rPr lang="en-US" sz="1733" dirty="0">
                <a:solidFill>
                  <a:srgbClr val="414042"/>
                </a:solidFill>
                <a:latin typeface="Helvetica" panose="020B0604020202020204" pitchFamily="34" charset="0"/>
              </a:rPr>
              <a:t>Renewable natural gas</a:t>
            </a:r>
          </a:p>
          <a:p>
            <a:pPr marL="383108" lvl="2" indent="-228594" defTabSz="609570">
              <a:spcBef>
                <a:spcPts val="800"/>
              </a:spcBef>
              <a:buClr>
                <a:srgbClr val="00BCE4"/>
              </a:buClr>
              <a:buFont typeface="Arial" panose="020B0604020202020204" pitchFamily="34" charset="0"/>
              <a:buChar char="•"/>
              <a:defRPr/>
            </a:pPr>
            <a:r>
              <a:rPr lang="en-US" sz="1733" dirty="0">
                <a:solidFill>
                  <a:srgbClr val="414042"/>
                </a:solidFill>
                <a:latin typeface="Helvetica" panose="020B0604020202020204" pitchFamily="34" charset="0"/>
              </a:rPr>
              <a:t>Clean hydrogen </a:t>
            </a:r>
          </a:p>
          <a:p>
            <a:pPr marL="759865" lvl="3" indent="-228594" defTabSz="609570">
              <a:spcBef>
                <a:spcPts val="800"/>
              </a:spcBef>
              <a:buClr>
                <a:srgbClr val="00BCE4"/>
              </a:buClr>
              <a:buFont typeface="Wingdings" panose="05000000000000000000" pitchFamily="2" charset="2"/>
              <a:buChar char="ü"/>
              <a:defRPr/>
            </a:pPr>
            <a:r>
              <a:rPr lang="en-US" sz="1467" dirty="0">
                <a:solidFill>
                  <a:srgbClr val="414042"/>
                </a:solidFill>
                <a:latin typeface="Helvetica" panose="020B0604020202020204" pitchFamily="34" charset="0"/>
              </a:rPr>
              <a:t>Blended</a:t>
            </a:r>
          </a:p>
          <a:p>
            <a:pPr marL="759865" lvl="3" indent="-228594" defTabSz="609570">
              <a:spcBef>
                <a:spcPts val="800"/>
              </a:spcBef>
              <a:buClr>
                <a:srgbClr val="00BCE4"/>
              </a:buClr>
              <a:buFont typeface="Wingdings" panose="05000000000000000000" pitchFamily="2" charset="2"/>
              <a:buChar char="ü"/>
              <a:defRPr/>
            </a:pPr>
            <a:r>
              <a:rPr lang="en-US" sz="1467" dirty="0">
                <a:solidFill>
                  <a:srgbClr val="414042"/>
                </a:solidFill>
                <a:latin typeface="Helvetica" panose="020B0604020202020204" pitchFamily="34" charset="0"/>
              </a:rPr>
              <a:t>Methanated</a:t>
            </a:r>
          </a:p>
          <a:p>
            <a:pPr marL="759865" lvl="3" indent="-228594" defTabSz="609570">
              <a:spcBef>
                <a:spcPts val="800"/>
              </a:spcBef>
              <a:buClr>
                <a:srgbClr val="00BCE4"/>
              </a:buClr>
              <a:buFont typeface="Wingdings" panose="05000000000000000000" pitchFamily="2" charset="2"/>
              <a:buChar char="ü"/>
              <a:defRPr/>
            </a:pPr>
            <a:r>
              <a:rPr lang="en-US" sz="1467" dirty="0">
                <a:solidFill>
                  <a:srgbClr val="414042"/>
                </a:solidFill>
                <a:latin typeface="Helvetica" panose="020B0604020202020204" pitchFamily="34" charset="0"/>
              </a:rPr>
              <a:t>100% H2</a:t>
            </a:r>
          </a:p>
        </p:txBody>
      </p:sp>
      <p:cxnSp>
        <p:nvCxnSpPr>
          <p:cNvPr id="24" name="Straight Connector 23">
            <a:extLst>
              <a:ext uri="{FF2B5EF4-FFF2-40B4-BE49-F238E27FC236}">
                <a16:creationId xmlns:a16="http://schemas.microsoft.com/office/drawing/2014/main" id="{F8EDB877-9092-4ADD-9935-2EA8F641CDB6}"/>
              </a:ext>
            </a:extLst>
          </p:cNvPr>
          <p:cNvCxnSpPr>
            <a:cxnSpLocks/>
          </p:cNvCxnSpPr>
          <p:nvPr/>
        </p:nvCxnSpPr>
        <p:spPr>
          <a:xfrm>
            <a:off x="518460" y="1004535"/>
            <a:ext cx="1255225"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2661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D6D651-BF49-3346-A30A-A5817B24457A}"/>
              </a:ext>
            </a:extLst>
          </p:cNvPr>
          <p:cNvSpPr>
            <a:spLocks noGrp="1"/>
          </p:cNvSpPr>
          <p:nvPr>
            <p:ph type="title"/>
          </p:nvPr>
        </p:nvSpPr>
        <p:spPr>
          <a:xfrm>
            <a:off x="561528" y="64089"/>
            <a:ext cx="11037713" cy="959169"/>
          </a:xfrm>
        </p:spPr>
        <p:txBody>
          <a:bodyPr/>
          <a:lstStyle/>
          <a:p>
            <a:r>
              <a:rPr lang="en-US" sz="2933" b="1" dirty="0"/>
              <a:t>Gas System: Flexible, Long-Duration Renewable Storage </a:t>
            </a:r>
          </a:p>
        </p:txBody>
      </p:sp>
      <p:sp>
        <p:nvSpPr>
          <p:cNvPr id="9" name="Content Placeholder 4">
            <a:extLst>
              <a:ext uri="{FF2B5EF4-FFF2-40B4-BE49-F238E27FC236}">
                <a16:creationId xmlns:a16="http://schemas.microsoft.com/office/drawing/2014/main" id="{C30AD84C-BD59-1548-896F-21B2040AE614}"/>
              </a:ext>
            </a:extLst>
          </p:cNvPr>
          <p:cNvSpPr txBox="1">
            <a:spLocks/>
          </p:cNvSpPr>
          <p:nvPr/>
        </p:nvSpPr>
        <p:spPr>
          <a:xfrm>
            <a:off x="699171" y="1133753"/>
            <a:ext cx="6046236" cy="1029636"/>
          </a:xfrm>
          <a:prstGeom prst="rect">
            <a:avLst/>
          </a:prstGeom>
        </p:spPr>
        <p:txBody>
          <a:bodyPr vert="horz" lIns="121920" tIns="60960" rIns="121920" bIns="60960" rtlCol="0" anchor="t">
            <a:normAutofit/>
          </a:bodyPr>
          <a:lstStyle>
            <a:lvl1pPr marL="0" indent="0" algn="l" defTabSz="685800" rtl="0" eaLnBrk="1" latinLnBrk="0" hangingPunct="1">
              <a:lnSpc>
                <a:spcPct val="90000"/>
              </a:lnSpc>
              <a:spcBef>
                <a:spcPts val="750"/>
              </a:spcBef>
              <a:buFontTx/>
              <a:buNone/>
              <a:defRPr sz="2400" kern="1200">
                <a:solidFill>
                  <a:schemeClr val="tx1"/>
                </a:solidFill>
                <a:latin typeface="Helvetica" charset="0"/>
                <a:ea typeface="Helvetica" charset="0"/>
                <a:cs typeface="Helvetica" charset="0"/>
              </a:defRPr>
            </a:lvl1pPr>
            <a:lvl2pPr marL="308372" indent="-296466" algn="l" defTabSz="685800" rtl="0" eaLnBrk="1" latinLnBrk="0" hangingPunct="1">
              <a:lnSpc>
                <a:spcPct val="90000"/>
              </a:lnSpc>
              <a:spcBef>
                <a:spcPts val="375"/>
              </a:spcBef>
              <a:buClr>
                <a:srgbClr val="00BCE4"/>
              </a:buClr>
              <a:buSzPct val="120000"/>
              <a:buFont typeface="Arial" charset="0"/>
              <a:buChar char="•"/>
              <a:tabLst/>
              <a:defRPr sz="2400" kern="1200">
                <a:solidFill>
                  <a:schemeClr val="tx1"/>
                </a:solidFill>
                <a:latin typeface="Helvetica" charset="0"/>
                <a:ea typeface="Helvetica" charset="0"/>
                <a:cs typeface="Helvetica" charset="0"/>
              </a:defRPr>
            </a:lvl2pPr>
            <a:lvl3pPr marL="604838" indent="-258366" algn="l" defTabSz="685800" rtl="0" eaLnBrk="1" latinLnBrk="0" hangingPunct="1">
              <a:lnSpc>
                <a:spcPct val="90000"/>
              </a:lnSpc>
              <a:spcBef>
                <a:spcPts val="375"/>
              </a:spcBef>
              <a:buClr>
                <a:srgbClr val="00BCE4"/>
              </a:buClr>
              <a:buSzPct val="120000"/>
              <a:buFont typeface="Arial" charset="0"/>
              <a:buChar char="•"/>
              <a:tabLst/>
              <a:defRPr sz="2100" kern="1200">
                <a:solidFill>
                  <a:schemeClr val="tx1"/>
                </a:solidFill>
                <a:latin typeface="Helvetica" charset="0"/>
                <a:ea typeface="Helvetica" charset="0"/>
                <a:cs typeface="Helvetica" charset="0"/>
              </a:defRPr>
            </a:lvl3pPr>
            <a:lvl4pPr marL="604838" indent="-258366" algn="l" defTabSz="685800" rtl="0" eaLnBrk="1" latinLnBrk="0" hangingPunct="1">
              <a:lnSpc>
                <a:spcPct val="90000"/>
              </a:lnSpc>
              <a:spcBef>
                <a:spcPts val="375"/>
              </a:spcBef>
              <a:buClr>
                <a:srgbClr val="00BCE4"/>
              </a:buClr>
              <a:buSzPct val="120000"/>
              <a:buFont typeface="Arial" charset="0"/>
              <a:buChar char="•"/>
              <a:tabLst/>
              <a:defRPr sz="2100" kern="1200">
                <a:solidFill>
                  <a:schemeClr val="tx1"/>
                </a:solidFill>
                <a:latin typeface="Helvetica" charset="0"/>
                <a:ea typeface="Helvetica" charset="0"/>
                <a:cs typeface="Helvetica" charset="0"/>
              </a:defRPr>
            </a:lvl4pPr>
            <a:lvl5pPr marL="604838" indent="-258366" algn="l" defTabSz="685800" rtl="0" eaLnBrk="1" latinLnBrk="0" hangingPunct="1">
              <a:lnSpc>
                <a:spcPct val="90000"/>
              </a:lnSpc>
              <a:spcBef>
                <a:spcPts val="375"/>
              </a:spcBef>
              <a:buClr>
                <a:srgbClr val="00BCE4"/>
              </a:buClr>
              <a:buSzPct val="120000"/>
              <a:buFont typeface="Arial" charset="0"/>
              <a:buChar char="•"/>
              <a:tabLst/>
              <a:defRPr sz="210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defTabSz="914377">
              <a:spcBef>
                <a:spcPts val="1000"/>
              </a:spcBef>
            </a:pPr>
            <a:r>
              <a:rPr lang="en-US" sz="1867" dirty="0">
                <a:solidFill>
                  <a:srgbClr val="414042"/>
                </a:solidFill>
              </a:rPr>
              <a:t>2019 U.S. Energy Output by Facility Type (MWh)</a:t>
            </a:r>
          </a:p>
        </p:txBody>
      </p:sp>
      <p:cxnSp>
        <p:nvCxnSpPr>
          <p:cNvPr id="13" name="Straight Connector 12">
            <a:extLst>
              <a:ext uri="{FF2B5EF4-FFF2-40B4-BE49-F238E27FC236}">
                <a16:creationId xmlns:a16="http://schemas.microsoft.com/office/drawing/2014/main" id="{3C8FA967-FA00-3840-B167-8A1DF5724E48}"/>
              </a:ext>
            </a:extLst>
          </p:cNvPr>
          <p:cNvCxnSpPr>
            <a:cxnSpLocks/>
          </p:cNvCxnSpPr>
          <p:nvPr/>
        </p:nvCxnSpPr>
        <p:spPr>
          <a:xfrm>
            <a:off x="704926" y="900299"/>
            <a:ext cx="1255225"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5" name="Content Placeholder 4">
            <a:extLst>
              <a:ext uri="{FF2B5EF4-FFF2-40B4-BE49-F238E27FC236}">
                <a16:creationId xmlns:a16="http://schemas.microsoft.com/office/drawing/2014/main" id="{6E9D3543-72F8-4C4A-92D4-A5A93D592159}"/>
              </a:ext>
            </a:extLst>
          </p:cNvPr>
          <p:cNvSpPr txBox="1">
            <a:spLocks/>
          </p:cNvSpPr>
          <p:nvPr/>
        </p:nvSpPr>
        <p:spPr>
          <a:xfrm>
            <a:off x="6576504" y="1295359"/>
            <a:ext cx="5462433" cy="3594512"/>
          </a:xfrm>
          <a:prstGeom prst="rect">
            <a:avLst/>
          </a:prstGeom>
        </p:spPr>
        <p:txBody>
          <a:bodyPr vert="horz" lIns="121920" tIns="60960" rIns="121920" bIns="60960" rtlCol="0" anchor="t">
            <a:normAutofit fontScale="47500" lnSpcReduction="20000"/>
          </a:bodyPr>
          <a:lstStyle>
            <a:lvl1pPr marL="0" indent="0" algn="l" defTabSz="685800" rtl="0" eaLnBrk="1" latinLnBrk="0" hangingPunct="1">
              <a:lnSpc>
                <a:spcPct val="90000"/>
              </a:lnSpc>
              <a:spcBef>
                <a:spcPts val="750"/>
              </a:spcBef>
              <a:buFontTx/>
              <a:buNone/>
              <a:defRPr sz="2400" kern="1200">
                <a:solidFill>
                  <a:schemeClr val="tx1"/>
                </a:solidFill>
                <a:latin typeface="Helvetica" charset="0"/>
                <a:ea typeface="Helvetica" charset="0"/>
                <a:cs typeface="Helvetica" charset="0"/>
              </a:defRPr>
            </a:lvl1pPr>
            <a:lvl2pPr marL="308372" indent="-296466" algn="l" defTabSz="685800" rtl="0" eaLnBrk="1" latinLnBrk="0" hangingPunct="1">
              <a:lnSpc>
                <a:spcPct val="90000"/>
              </a:lnSpc>
              <a:spcBef>
                <a:spcPts val="375"/>
              </a:spcBef>
              <a:buClr>
                <a:srgbClr val="00BCE4"/>
              </a:buClr>
              <a:buSzPct val="120000"/>
              <a:buFont typeface="Arial" charset="0"/>
              <a:buChar char="•"/>
              <a:tabLst/>
              <a:defRPr sz="2400" kern="1200">
                <a:solidFill>
                  <a:schemeClr val="tx1"/>
                </a:solidFill>
                <a:latin typeface="Helvetica" charset="0"/>
                <a:ea typeface="Helvetica" charset="0"/>
                <a:cs typeface="Helvetica" charset="0"/>
              </a:defRPr>
            </a:lvl2pPr>
            <a:lvl3pPr marL="604838" indent="-258366" algn="l" defTabSz="685800" rtl="0" eaLnBrk="1" latinLnBrk="0" hangingPunct="1">
              <a:lnSpc>
                <a:spcPct val="90000"/>
              </a:lnSpc>
              <a:spcBef>
                <a:spcPts val="375"/>
              </a:spcBef>
              <a:buClr>
                <a:srgbClr val="00BCE4"/>
              </a:buClr>
              <a:buSzPct val="120000"/>
              <a:buFont typeface="Arial" charset="0"/>
              <a:buChar char="•"/>
              <a:tabLst/>
              <a:defRPr sz="2100" kern="1200">
                <a:solidFill>
                  <a:schemeClr val="tx1"/>
                </a:solidFill>
                <a:latin typeface="Helvetica" charset="0"/>
                <a:ea typeface="Helvetica" charset="0"/>
                <a:cs typeface="Helvetica" charset="0"/>
              </a:defRPr>
            </a:lvl3pPr>
            <a:lvl4pPr marL="604838" indent="-258366" algn="l" defTabSz="685800" rtl="0" eaLnBrk="1" latinLnBrk="0" hangingPunct="1">
              <a:lnSpc>
                <a:spcPct val="90000"/>
              </a:lnSpc>
              <a:spcBef>
                <a:spcPts val="375"/>
              </a:spcBef>
              <a:buClr>
                <a:srgbClr val="00BCE4"/>
              </a:buClr>
              <a:buSzPct val="120000"/>
              <a:buFont typeface="Arial" charset="0"/>
              <a:buChar char="•"/>
              <a:tabLst/>
              <a:defRPr sz="2100" kern="1200">
                <a:solidFill>
                  <a:schemeClr val="tx1"/>
                </a:solidFill>
                <a:latin typeface="Helvetica" charset="0"/>
                <a:ea typeface="Helvetica" charset="0"/>
                <a:cs typeface="Helvetica" charset="0"/>
              </a:defRPr>
            </a:lvl4pPr>
            <a:lvl5pPr marL="604838" indent="-258366" algn="l" defTabSz="685800" rtl="0" eaLnBrk="1" latinLnBrk="0" hangingPunct="1">
              <a:lnSpc>
                <a:spcPct val="90000"/>
              </a:lnSpc>
              <a:spcBef>
                <a:spcPts val="375"/>
              </a:spcBef>
              <a:buClr>
                <a:srgbClr val="00BCE4"/>
              </a:buClr>
              <a:buSzPct val="120000"/>
              <a:buFont typeface="Arial" charset="0"/>
              <a:buChar char="•"/>
              <a:tabLst/>
              <a:defRPr sz="210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302676" indent="-302676" defTabSz="914377">
              <a:lnSpc>
                <a:spcPct val="120000"/>
              </a:lnSpc>
              <a:spcBef>
                <a:spcPts val="1000"/>
              </a:spcBef>
              <a:buClr>
                <a:srgbClr val="00BCE4"/>
              </a:buClr>
              <a:buFont typeface="Arial" panose="020B0604020202020204" pitchFamily="34" charset="0"/>
              <a:buChar char="•"/>
            </a:pPr>
            <a:r>
              <a:rPr lang="en-US" sz="3600" dirty="0">
                <a:solidFill>
                  <a:srgbClr val="414042"/>
                </a:solidFill>
                <a:latin typeface="Helvetica" panose="020B0604020202020204" pitchFamily="34" charset="0"/>
                <a:cs typeface="Helvetica" panose="020B0604020202020204" pitchFamily="34" charset="0"/>
              </a:rPr>
              <a:t>Gas system has 2.5 times the energy of hydro facilities and about 1,500 times the energy delivered from current large-scale utility batteries</a:t>
            </a:r>
          </a:p>
          <a:p>
            <a:pPr marL="302676" indent="-302676" defTabSz="914377">
              <a:lnSpc>
                <a:spcPct val="120000"/>
              </a:lnSpc>
              <a:spcBef>
                <a:spcPts val="1600"/>
              </a:spcBef>
              <a:buClr>
                <a:srgbClr val="00BCE4"/>
              </a:buClr>
              <a:buFont typeface="Arial" panose="020B0604020202020204" pitchFamily="34" charset="0"/>
              <a:buChar char="•"/>
            </a:pPr>
            <a:r>
              <a:rPr lang="en-US" sz="3600" dirty="0">
                <a:solidFill>
                  <a:srgbClr val="414042"/>
                </a:solidFill>
                <a:latin typeface="Helvetica" panose="020B0604020202020204" pitchFamily="34" charset="0"/>
                <a:cs typeface="Helvetica" panose="020B0604020202020204" pitchFamily="34" charset="0"/>
              </a:rPr>
              <a:t>Existing facilities can be used to store renewable natural gas and methanated hydrogen</a:t>
            </a:r>
          </a:p>
          <a:p>
            <a:pPr marL="302676" indent="-302676" defTabSz="914377">
              <a:lnSpc>
                <a:spcPct val="120000"/>
              </a:lnSpc>
              <a:spcBef>
                <a:spcPts val="1600"/>
              </a:spcBef>
              <a:buClr>
                <a:srgbClr val="00BCE4"/>
              </a:buClr>
              <a:buFont typeface="Arial" panose="020B0604020202020204" pitchFamily="34" charset="0"/>
              <a:buChar char="•"/>
            </a:pPr>
            <a:r>
              <a:rPr lang="en-US" sz="3600" dirty="0">
                <a:solidFill>
                  <a:srgbClr val="414042"/>
                </a:solidFill>
                <a:latin typeface="Helvetica" panose="020B0604020202020204" pitchFamily="34" charset="0"/>
                <a:cs typeface="Helvetica" panose="020B0604020202020204" pitchFamily="34" charset="0"/>
              </a:rPr>
              <a:t>NWN’s Mist storage can hold 6 million MWh of energy that can be delivered whenever needed</a:t>
            </a:r>
          </a:p>
          <a:p>
            <a:pPr marL="302676" indent="-302676" defTabSz="914377">
              <a:lnSpc>
                <a:spcPct val="120000"/>
              </a:lnSpc>
              <a:spcBef>
                <a:spcPts val="1600"/>
              </a:spcBef>
              <a:buClr>
                <a:srgbClr val="00BCE4"/>
              </a:buClr>
              <a:buFont typeface="Arial" panose="020B0604020202020204" pitchFamily="34" charset="0"/>
              <a:buChar char="•"/>
            </a:pPr>
            <a:r>
              <a:rPr lang="en-US" sz="3600" dirty="0">
                <a:solidFill>
                  <a:srgbClr val="414042"/>
                </a:solidFill>
                <a:latin typeface="Helvetica" panose="020B0604020202020204" pitchFamily="34" charset="0"/>
                <a:cs typeface="Helvetica" panose="020B0604020202020204" pitchFamily="34" charset="0"/>
              </a:rPr>
              <a:t>To replicate that with a </a:t>
            </a:r>
            <a:r>
              <a:rPr lang="en-US" altLang="en-US" sz="3733" dirty="0">
                <a:solidFill>
                  <a:srgbClr val="414042"/>
                </a:solidFill>
              </a:rPr>
              <a:t>Li-ion </a:t>
            </a:r>
            <a:r>
              <a:rPr lang="en-US" sz="3600" dirty="0">
                <a:solidFill>
                  <a:srgbClr val="414042"/>
                </a:solidFill>
                <a:latin typeface="Helvetica" panose="020B0604020202020204" pitchFamily="34" charset="0"/>
                <a:cs typeface="Helvetica" panose="020B0604020202020204" pitchFamily="34" charset="0"/>
              </a:rPr>
              <a:t>battery, that’s </a:t>
            </a:r>
            <a:br>
              <a:rPr lang="en-US" sz="3600" dirty="0">
                <a:solidFill>
                  <a:srgbClr val="414042"/>
                </a:solidFill>
                <a:latin typeface="Helvetica" panose="020B0604020202020204" pitchFamily="34" charset="0"/>
                <a:cs typeface="Helvetica" panose="020B0604020202020204" pitchFamily="34" charset="0"/>
              </a:rPr>
            </a:br>
            <a:r>
              <a:rPr lang="en-US" sz="3600" dirty="0">
                <a:solidFill>
                  <a:srgbClr val="414042"/>
                </a:solidFill>
                <a:latin typeface="Helvetica" panose="020B0604020202020204" pitchFamily="34" charset="0"/>
                <a:cs typeface="Helvetica" panose="020B0604020202020204" pitchFamily="34" charset="0"/>
              </a:rPr>
              <a:t>$2 trillion at today’s prices</a:t>
            </a:r>
            <a:r>
              <a:rPr lang="en-US" sz="2533" baseline="30000" dirty="0">
                <a:solidFill>
                  <a:srgbClr val="414042"/>
                </a:solidFill>
                <a:latin typeface="Helvetica" panose="020B0604020202020204" pitchFamily="34" charset="0"/>
                <a:cs typeface="Helvetica" panose="020B0604020202020204" pitchFamily="34" charset="0"/>
              </a:rPr>
              <a:t>5</a:t>
            </a:r>
            <a:r>
              <a:rPr lang="en-US" sz="3600" dirty="0">
                <a:solidFill>
                  <a:srgbClr val="414042"/>
                </a:solidFill>
                <a:latin typeface="Helvetica" panose="020B0604020202020204" pitchFamily="34" charset="0"/>
                <a:cs typeface="Helvetica" panose="020B0604020202020204" pitchFamily="34" charset="0"/>
              </a:rPr>
              <a:t> </a:t>
            </a:r>
          </a:p>
          <a:p>
            <a:pPr marL="380990" indent="-380990" defTabSz="914377">
              <a:lnSpc>
                <a:spcPct val="100000"/>
              </a:lnSpc>
              <a:spcBef>
                <a:spcPts val="1600"/>
              </a:spcBef>
              <a:buClr>
                <a:srgbClr val="00BCE4"/>
              </a:buClr>
              <a:buFont typeface="Arial" panose="020B0604020202020204" pitchFamily="34" charset="0"/>
              <a:buChar char="•"/>
            </a:pPr>
            <a:endParaRPr lang="en-US" sz="1867" dirty="0">
              <a:solidFill>
                <a:srgbClr val="414042"/>
              </a:solidFill>
            </a:endParaRPr>
          </a:p>
        </p:txBody>
      </p:sp>
      <p:sp>
        <p:nvSpPr>
          <p:cNvPr id="3" name="Rectangle 2">
            <a:extLst>
              <a:ext uri="{FF2B5EF4-FFF2-40B4-BE49-F238E27FC236}">
                <a16:creationId xmlns:a16="http://schemas.microsoft.com/office/drawing/2014/main" id="{24045299-C031-E344-A840-80F2D2D49C1B}"/>
              </a:ext>
            </a:extLst>
          </p:cNvPr>
          <p:cNvSpPr/>
          <p:nvPr/>
        </p:nvSpPr>
        <p:spPr>
          <a:xfrm>
            <a:off x="6892609" y="5002412"/>
            <a:ext cx="5018100" cy="1446550"/>
          </a:xfrm>
          <a:prstGeom prst="rect">
            <a:avLst/>
          </a:prstGeom>
        </p:spPr>
        <p:txBody>
          <a:bodyPr wrap="square">
            <a:spAutoFit/>
          </a:bodyPr>
          <a:lstStyle/>
          <a:p>
            <a:pPr marL="304792" indent="-304792" defTabSz="609585">
              <a:buFont typeface="+mj-lt"/>
              <a:buAutoNum type="arabicPeriod"/>
            </a:pPr>
            <a:r>
              <a:rPr lang="en-US" sz="800" dirty="0">
                <a:solidFill>
                  <a:srgbClr val="414042"/>
                </a:solidFill>
                <a:latin typeface="Arial"/>
                <a:hlinkClick r:id="rId3"/>
              </a:rPr>
              <a:t>Source: EIA Weekly Natural Gas Storage Report</a:t>
            </a:r>
            <a:r>
              <a:rPr lang="en-US" sz="800" dirty="0">
                <a:solidFill>
                  <a:srgbClr val="414042"/>
                </a:solidFill>
                <a:latin typeface="Arial"/>
              </a:rPr>
              <a:t> - Withdrawals are calculated and aggregated from a weekly regional report. This understates the total volumes withdrawals if data was available for daily withdrawals from individual storage facility.</a:t>
            </a:r>
          </a:p>
          <a:p>
            <a:pPr marL="304792" indent="-304792" defTabSz="609585">
              <a:buFont typeface="+mj-lt"/>
              <a:buAutoNum type="arabicPeriod"/>
            </a:pPr>
            <a:r>
              <a:rPr lang="en-US" sz="800" dirty="0">
                <a:solidFill>
                  <a:srgbClr val="414042"/>
                </a:solidFill>
                <a:latin typeface="Arial"/>
              </a:rPr>
              <a:t>To convert natural gas volumes to MWh for comparison, this figures uses a national average heat content of 1036 btu/cf and a direct energy conversion of 0.29307 MWh/MMBtu.</a:t>
            </a:r>
          </a:p>
          <a:p>
            <a:pPr marL="304792" indent="-304792" defTabSz="609585">
              <a:buFont typeface="+mj-lt"/>
              <a:buAutoNum type="arabicPeriod"/>
            </a:pPr>
            <a:r>
              <a:rPr lang="en-US" sz="800" dirty="0">
                <a:solidFill>
                  <a:srgbClr val="414042"/>
                </a:solidFill>
                <a:latin typeface="Arial"/>
                <a:hlinkClick r:id="rId4"/>
              </a:rPr>
              <a:t>Source: EIA 923 Form </a:t>
            </a:r>
            <a:r>
              <a:rPr lang="en-US" sz="800" dirty="0">
                <a:solidFill>
                  <a:srgbClr val="414042"/>
                </a:solidFill>
                <a:latin typeface="Arial"/>
              </a:rPr>
              <a:t>– Hydroelectric and battery generation are pulled from generator level data identified with prime movers “HY” and “BA”, respectively. Net generation is aggregated for hydroelectric generators and gross generation is aggregated for batteries. </a:t>
            </a:r>
          </a:p>
          <a:p>
            <a:pPr marL="304792" indent="-304792" defTabSz="609585">
              <a:buFont typeface="+mj-lt"/>
              <a:buAutoNum type="arabicPeriod"/>
            </a:pPr>
            <a:r>
              <a:rPr lang="en-US" sz="800" dirty="0">
                <a:solidFill>
                  <a:srgbClr val="414042"/>
                </a:solidFill>
                <a:latin typeface="Arial"/>
              </a:rPr>
              <a:t>The figure for hydroelectric generation is the total net generation from hydroelectric facilities and does not distinguish between what can and cannot be stored.</a:t>
            </a:r>
          </a:p>
          <a:p>
            <a:pPr marL="304792" indent="-304792" defTabSz="609585">
              <a:buFont typeface="+mj-lt"/>
              <a:buAutoNum type="arabicPeriod"/>
            </a:pPr>
            <a:r>
              <a:rPr lang="en-US" sz="800" dirty="0">
                <a:solidFill>
                  <a:srgbClr val="414042"/>
                </a:solidFill>
                <a:latin typeface="Arial"/>
                <a:hlinkClick r:id="rId5"/>
              </a:rPr>
              <a:t>https://www.nrel.gov/docs/fy19osti/73222.pdf</a:t>
            </a:r>
            <a:endParaRPr lang="en-US" sz="800" dirty="0">
              <a:solidFill>
                <a:srgbClr val="414042"/>
              </a:solidFill>
              <a:latin typeface="Arial"/>
            </a:endParaRPr>
          </a:p>
        </p:txBody>
      </p:sp>
      <p:sp>
        <p:nvSpPr>
          <p:cNvPr id="2" name="Rectangle 1">
            <a:extLst>
              <a:ext uri="{FF2B5EF4-FFF2-40B4-BE49-F238E27FC236}">
                <a16:creationId xmlns:a16="http://schemas.microsoft.com/office/drawing/2014/main" id="{B00C7F72-5DE1-4343-879B-60DDEAF13F94}"/>
              </a:ext>
            </a:extLst>
          </p:cNvPr>
          <p:cNvSpPr/>
          <p:nvPr/>
        </p:nvSpPr>
        <p:spPr>
          <a:xfrm>
            <a:off x="4569744" y="5716692"/>
            <a:ext cx="1038577" cy="243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Arial"/>
            </a:endParaRPr>
          </a:p>
        </p:txBody>
      </p:sp>
      <p:graphicFrame>
        <p:nvGraphicFramePr>
          <p:cNvPr id="11" name="Content Placeholder 3">
            <a:extLst>
              <a:ext uri="{FF2B5EF4-FFF2-40B4-BE49-F238E27FC236}">
                <a16:creationId xmlns:a16="http://schemas.microsoft.com/office/drawing/2014/main" id="{553F90D5-E09B-43D2-8FF2-E899BB2A9F25}"/>
              </a:ext>
            </a:extLst>
          </p:cNvPr>
          <p:cNvGraphicFramePr>
            <a:graphicFrameLocks noGrp="1"/>
          </p:cNvGraphicFramePr>
          <p:nvPr>
            <p:ph idx="1"/>
          </p:nvPr>
        </p:nvGraphicFramePr>
        <p:xfrm>
          <a:off x="699171" y="1648571"/>
          <a:ext cx="5375444" cy="483969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889274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F4E6B02-79BB-0D4B-B211-61941DBD1FF6}"/>
              </a:ext>
            </a:extLst>
          </p:cNvPr>
          <p:cNvSpPr>
            <a:spLocks noGrp="1"/>
          </p:cNvSpPr>
          <p:nvPr>
            <p:ph type="ctrTitle"/>
          </p:nvPr>
        </p:nvSpPr>
        <p:spPr>
          <a:xfrm>
            <a:off x="780807" y="3258445"/>
            <a:ext cx="10630389" cy="2585803"/>
          </a:xfrm>
        </p:spPr>
        <p:txBody>
          <a:bodyPr/>
          <a:lstStyle/>
          <a:p>
            <a:r>
              <a:rPr lang="en-US" dirty="0"/>
              <a:t>Thank you.</a:t>
            </a:r>
          </a:p>
        </p:txBody>
      </p:sp>
    </p:spTree>
    <p:extLst>
      <p:ext uri="{BB962C8B-B14F-4D97-AF65-F5344CB8AC3E}">
        <p14:creationId xmlns:p14="http://schemas.microsoft.com/office/powerpoint/2010/main" val="309229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3BACF6-4399-491F-B8E9-3006A6E48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89870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1999" cy="6857996"/>
          </a:xfrm>
          <a:prstGeom prst="rect">
            <a:avLst/>
          </a:prstGeom>
        </p:spPr>
      </p:pic>
      <p:grpSp>
        <p:nvGrpSpPr>
          <p:cNvPr id="3" name="object 3"/>
          <p:cNvGrpSpPr/>
          <p:nvPr/>
        </p:nvGrpSpPr>
        <p:grpSpPr>
          <a:xfrm>
            <a:off x="304800" y="228600"/>
            <a:ext cx="4114800" cy="731520"/>
            <a:chOff x="304800" y="228600"/>
            <a:chExt cx="4114800" cy="731520"/>
          </a:xfrm>
        </p:grpSpPr>
        <p:pic>
          <p:nvPicPr>
            <p:cNvPr id="4" name="object 4"/>
            <p:cNvPicPr/>
            <p:nvPr/>
          </p:nvPicPr>
          <p:blipFill>
            <a:blip r:embed="rId3" cstate="print"/>
            <a:stretch>
              <a:fillRect/>
            </a:stretch>
          </p:blipFill>
          <p:spPr>
            <a:xfrm>
              <a:off x="304800" y="228600"/>
              <a:ext cx="731519" cy="731520"/>
            </a:xfrm>
            <a:prstGeom prst="rect">
              <a:avLst/>
            </a:prstGeom>
          </p:spPr>
        </p:pic>
        <p:pic>
          <p:nvPicPr>
            <p:cNvPr id="5" name="object 5"/>
            <p:cNvPicPr/>
            <p:nvPr/>
          </p:nvPicPr>
          <p:blipFill>
            <a:blip r:embed="rId4" cstate="print"/>
            <a:stretch>
              <a:fillRect/>
            </a:stretch>
          </p:blipFill>
          <p:spPr>
            <a:xfrm>
              <a:off x="1036319" y="391668"/>
              <a:ext cx="3383279" cy="356615"/>
            </a:xfrm>
            <a:prstGeom prst="rect">
              <a:avLst/>
            </a:prstGeom>
          </p:spPr>
        </p:pic>
      </p:grpSp>
      <p:sp>
        <p:nvSpPr>
          <p:cNvPr id="6" name="object 6"/>
          <p:cNvSpPr/>
          <p:nvPr/>
        </p:nvSpPr>
        <p:spPr>
          <a:xfrm>
            <a:off x="0" y="2133600"/>
            <a:ext cx="12192000" cy="1257300"/>
          </a:xfrm>
          <a:custGeom>
            <a:avLst/>
            <a:gdLst/>
            <a:ahLst/>
            <a:cxnLst/>
            <a:rect l="l" t="t" r="r" b="b"/>
            <a:pathLst>
              <a:path w="12192000" h="1257300">
                <a:moveTo>
                  <a:pt x="12192000" y="0"/>
                </a:moveTo>
                <a:lnTo>
                  <a:pt x="0" y="0"/>
                </a:lnTo>
                <a:lnTo>
                  <a:pt x="0" y="1257300"/>
                </a:lnTo>
                <a:lnTo>
                  <a:pt x="12192000" y="1257300"/>
                </a:lnTo>
                <a:lnTo>
                  <a:pt x="12192000" y="0"/>
                </a:lnTo>
                <a:close/>
              </a:path>
            </a:pathLst>
          </a:custGeom>
          <a:solidFill>
            <a:srgbClr val="034E6D">
              <a:alpha val="90194"/>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2166620" y="3686683"/>
            <a:ext cx="6998334" cy="134239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2000" b="1" i="0" u="none" strike="noStrike" kern="1200" cap="none" spc="0" normalizeH="0" baseline="0" noProof="0" dirty="0">
                <a:ln>
                  <a:noFill/>
                </a:ln>
                <a:solidFill>
                  <a:srgbClr val="034E6D"/>
                </a:solidFill>
                <a:effectLst/>
                <a:uLnTx/>
                <a:uFillTx/>
                <a:latin typeface="Arial"/>
                <a:ea typeface="+mn-ea"/>
                <a:cs typeface="Arial"/>
              </a:rPr>
              <a:t>PNWER</a:t>
            </a:r>
            <a:r>
              <a:rPr kumimoji="0" sz="2000" b="1" i="0" u="none" strike="noStrike" kern="1200" cap="none" spc="-75"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Annual</a:t>
            </a:r>
            <a:r>
              <a:rPr kumimoji="0" sz="2000" b="1" i="0" u="none" strike="noStrike" kern="1200" cap="none" spc="-10" normalizeH="0" baseline="0" noProof="0" dirty="0">
                <a:ln>
                  <a:noFill/>
                </a:ln>
                <a:solidFill>
                  <a:srgbClr val="034E6D"/>
                </a:solidFill>
                <a:effectLst/>
                <a:uLnTx/>
                <a:uFillTx/>
                <a:latin typeface="Arial"/>
                <a:ea typeface="+mn-ea"/>
                <a:cs typeface="Arial"/>
              </a:rPr>
              <a:t> </a:t>
            </a:r>
            <a:r>
              <a:rPr kumimoji="0" sz="2000" b="1" i="0" u="none" strike="noStrike" kern="1200" cap="none" spc="-5" normalizeH="0" baseline="0" noProof="0" dirty="0">
                <a:ln>
                  <a:noFill/>
                </a:ln>
                <a:solidFill>
                  <a:srgbClr val="034E6D"/>
                </a:solidFill>
                <a:effectLst/>
                <a:uLnTx/>
                <a:uFillTx/>
                <a:latin typeface="Arial"/>
                <a:ea typeface="+mn-ea"/>
                <a:cs typeface="Arial"/>
              </a:rPr>
              <a:t>Summit</a:t>
            </a:r>
            <a:r>
              <a:rPr kumimoji="0" sz="2000" b="1" i="0" u="none" strike="noStrike" kern="1200" cap="none" spc="-15"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Plenary</a:t>
            </a:r>
            <a:r>
              <a:rPr kumimoji="0" sz="2000" b="1" i="0" u="none" strike="noStrike" kern="1200" cap="none" spc="-1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Session:</a:t>
            </a:r>
            <a:r>
              <a:rPr kumimoji="0" sz="2000" b="1" i="0" u="none" strike="noStrike" kern="1200" cap="none" spc="-15" normalizeH="0" baseline="0" noProof="0" dirty="0">
                <a:ln>
                  <a:noFill/>
                </a:ln>
                <a:solidFill>
                  <a:srgbClr val="034E6D"/>
                </a:solidFill>
                <a:effectLst/>
                <a:uLnTx/>
                <a:uFillTx/>
                <a:latin typeface="Arial"/>
                <a:ea typeface="+mn-ea"/>
                <a:cs typeface="Arial"/>
              </a:rPr>
              <a:t> </a:t>
            </a:r>
            <a:r>
              <a:rPr kumimoji="0" sz="2000" b="1" i="0" u="none" strike="noStrike" kern="1200" cap="none" spc="-10" normalizeH="0" baseline="0" noProof="0" dirty="0">
                <a:ln>
                  <a:noFill/>
                </a:ln>
                <a:solidFill>
                  <a:srgbClr val="034E6D"/>
                </a:solidFill>
                <a:effectLst/>
                <a:uLnTx/>
                <a:uFillTx/>
                <a:latin typeface="Arial"/>
                <a:ea typeface="+mn-ea"/>
                <a:cs typeface="Arial"/>
              </a:rPr>
              <a:t>Overview</a:t>
            </a:r>
            <a:r>
              <a:rPr kumimoji="0" sz="2000" b="1" i="0" u="none" strike="noStrike" kern="1200" cap="none" spc="5"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of</a:t>
            </a:r>
            <a:r>
              <a:rPr kumimoji="0" sz="2000" b="1" i="0" u="none" strike="noStrike" kern="1200" cap="none" spc="-1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our </a:t>
            </a:r>
            <a:r>
              <a:rPr kumimoji="0" sz="2000" b="1" i="0" u="none" strike="noStrike" kern="1200" cap="none" spc="-54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Regional</a:t>
            </a:r>
            <a:r>
              <a:rPr kumimoji="0" sz="2000" b="1" i="0" u="none" strike="noStrike" kern="1200" cap="none" spc="-25"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Infrastructure</a:t>
            </a:r>
            <a:r>
              <a:rPr kumimoji="0" sz="2000" b="1" i="0" u="none" strike="noStrike" kern="1200" cap="none" spc="-6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and </a:t>
            </a:r>
            <a:r>
              <a:rPr kumimoji="0" sz="2000" b="1" i="0" u="none" strike="noStrike" kern="1200" cap="none" spc="-5" normalizeH="0" baseline="0" noProof="0" dirty="0">
                <a:ln>
                  <a:noFill/>
                </a:ln>
                <a:solidFill>
                  <a:srgbClr val="034E6D"/>
                </a:solidFill>
                <a:effectLst/>
                <a:uLnTx/>
                <a:uFillTx/>
                <a:latin typeface="Arial"/>
                <a:ea typeface="+mn-ea"/>
                <a:cs typeface="Arial"/>
              </a:rPr>
              <a:t>Policy</a:t>
            </a:r>
            <a:r>
              <a:rPr kumimoji="0" sz="2000" b="1" i="0" u="none" strike="noStrike" kern="1200" cap="none" spc="-15"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Landscape</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3150" b="0" i="0" u="none" strike="noStrike" kern="1200" cap="none" spc="0" normalizeH="0" baseline="0" noProof="0">
              <a:ln>
                <a:noFill/>
              </a:ln>
              <a:solidFill>
                <a:prstClr val="black"/>
              </a:solidFill>
              <a:effectLst/>
              <a:uLnTx/>
              <a:uFillTx/>
              <a:latin typeface="Arial"/>
              <a:ea typeface="+mn-ea"/>
              <a:cs typeface="Arial"/>
            </a:endParaRPr>
          </a:p>
          <a:p>
            <a:pPr marL="3048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5" normalizeH="0" baseline="0" noProof="0" dirty="0">
                <a:ln>
                  <a:noFill/>
                </a:ln>
                <a:solidFill>
                  <a:srgbClr val="034E6D"/>
                </a:solidFill>
                <a:effectLst/>
                <a:uLnTx/>
                <a:uFillTx/>
                <a:latin typeface="Arial"/>
                <a:ea typeface="+mn-ea"/>
                <a:cs typeface="Arial"/>
              </a:rPr>
              <a:t>August</a:t>
            </a:r>
            <a:r>
              <a:rPr kumimoji="0" sz="1600" b="0" i="0" u="none" strike="noStrike" kern="1200" cap="none" spc="-25"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17,</a:t>
            </a:r>
            <a:r>
              <a:rPr kumimoji="0" sz="1600" b="0" i="0" u="none" strike="noStrike" kern="1200" cap="none" spc="-1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2021</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8" name="object 8"/>
          <p:cNvSpPr txBox="1">
            <a:spLocks noGrp="1"/>
          </p:cNvSpPr>
          <p:nvPr>
            <p:ph type="title"/>
          </p:nvPr>
        </p:nvSpPr>
        <p:spPr>
          <a:xfrm>
            <a:off x="2108454" y="2302001"/>
            <a:ext cx="8344534" cy="878840"/>
          </a:xfrm>
          <a:prstGeom prst="rect">
            <a:avLst/>
          </a:prstGeom>
        </p:spPr>
        <p:txBody>
          <a:bodyPr vert="horz" wrap="square" lIns="0" tIns="12065" rIns="0" bIns="0" rtlCol="0">
            <a:spAutoFit/>
          </a:bodyPr>
          <a:lstStyle/>
          <a:p>
            <a:pPr marL="12700" marR="5080">
              <a:lnSpc>
                <a:spcPct val="100000"/>
              </a:lnSpc>
              <a:spcBef>
                <a:spcPts val="95"/>
              </a:spcBef>
            </a:pPr>
            <a:r>
              <a:rPr sz="2800" spc="-10" dirty="0"/>
              <a:t>Climate</a:t>
            </a:r>
            <a:r>
              <a:rPr sz="2800" spc="5" dirty="0"/>
              <a:t> </a:t>
            </a:r>
            <a:r>
              <a:rPr sz="2800" spc="-10" dirty="0"/>
              <a:t>Change</a:t>
            </a:r>
            <a:r>
              <a:rPr sz="2800" dirty="0"/>
              <a:t> </a:t>
            </a:r>
            <a:r>
              <a:rPr sz="2800" spc="-10" dirty="0"/>
              <a:t>and</a:t>
            </a:r>
            <a:r>
              <a:rPr sz="2800" dirty="0"/>
              <a:t> </a:t>
            </a:r>
            <a:r>
              <a:rPr sz="2800" spc="-10" dirty="0"/>
              <a:t>the</a:t>
            </a:r>
            <a:r>
              <a:rPr sz="2800" spc="-5" dirty="0"/>
              <a:t> </a:t>
            </a:r>
            <a:r>
              <a:rPr sz="2800" spc="5" dirty="0"/>
              <a:t>Energy</a:t>
            </a:r>
            <a:r>
              <a:rPr sz="2800" spc="15" dirty="0"/>
              <a:t> </a:t>
            </a:r>
            <a:r>
              <a:rPr sz="2800" spc="-15" dirty="0"/>
              <a:t>Transition: </a:t>
            </a:r>
            <a:r>
              <a:rPr sz="2800" spc="-919" dirty="0"/>
              <a:t> </a:t>
            </a:r>
            <a:r>
              <a:rPr sz="2800" spc="-5" dirty="0"/>
              <a:t>Our</a:t>
            </a:r>
            <a:r>
              <a:rPr sz="2800" spc="-10" dirty="0"/>
              <a:t> </a:t>
            </a:r>
            <a:r>
              <a:rPr sz="2800" spc="10" dirty="0"/>
              <a:t>Energy</a:t>
            </a:r>
            <a:r>
              <a:rPr sz="2800" spc="5" dirty="0"/>
              <a:t> Infrastructure </a:t>
            </a:r>
            <a:r>
              <a:rPr sz="2800" spc="-30" dirty="0"/>
              <a:t>at</a:t>
            </a:r>
            <a:r>
              <a:rPr sz="2800" spc="-15" dirty="0"/>
              <a:t> </a:t>
            </a:r>
            <a:r>
              <a:rPr sz="2800" spc="-5" dirty="0"/>
              <a:t>a</a:t>
            </a:r>
            <a:r>
              <a:rPr sz="2800" spc="-10" dirty="0"/>
              <a:t> </a:t>
            </a:r>
            <a:r>
              <a:rPr sz="2800" dirty="0"/>
              <a:t>Crossroads</a:t>
            </a:r>
            <a:endParaRPr sz="2800"/>
          </a:p>
        </p:txBody>
      </p:sp>
      <p:sp>
        <p:nvSpPr>
          <p:cNvPr id="9" name="object 9"/>
          <p:cNvSpPr txBox="1"/>
          <p:nvPr/>
        </p:nvSpPr>
        <p:spPr>
          <a:xfrm>
            <a:off x="9226042" y="6368897"/>
            <a:ext cx="2463800" cy="26924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1200" cap="none" spc="-5" normalizeH="0" baseline="0" noProof="0" dirty="0">
                <a:ln>
                  <a:noFill/>
                </a:ln>
                <a:solidFill>
                  <a:srgbClr val="034E6D"/>
                </a:solidFill>
                <a:effectLst/>
                <a:uLnTx/>
                <a:uFillTx/>
                <a:latin typeface="Arial"/>
                <a:ea typeface="+mn-ea"/>
                <a:cs typeface="Arial"/>
              </a:rPr>
              <a:t>Arne Olson,</a:t>
            </a:r>
            <a:r>
              <a:rPr kumimoji="0" sz="1600" b="0" i="0" u="none" strike="noStrike" kern="1200" cap="none" spc="0"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Senior</a:t>
            </a:r>
            <a:r>
              <a:rPr kumimoji="0" sz="1600" b="0" i="0" u="none" strike="noStrike" kern="1200" cap="none" spc="-15" normalizeH="0" baseline="0" noProof="0" dirty="0">
                <a:ln>
                  <a:noFill/>
                </a:ln>
                <a:solidFill>
                  <a:srgbClr val="034E6D"/>
                </a:solidFill>
                <a:effectLst/>
                <a:uLnTx/>
                <a:uFillTx/>
                <a:latin typeface="Arial"/>
                <a:ea typeface="+mn-ea"/>
                <a:cs typeface="Arial"/>
              </a:rPr>
              <a:t> </a:t>
            </a:r>
            <a:r>
              <a:rPr kumimoji="0" sz="1600" b="0" i="0" u="none" strike="noStrike" kern="1200" cap="none" spc="-5" normalizeH="0" baseline="0" noProof="0" dirty="0">
                <a:ln>
                  <a:noFill/>
                </a:ln>
                <a:solidFill>
                  <a:srgbClr val="034E6D"/>
                </a:solidFill>
                <a:effectLst/>
                <a:uLnTx/>
                <a:uFillTx/>
                <a:latin typeface="Arial"/>
                <a:ea typeface="+mn-ea"/>
                <a:cs typeface="Arial"/>
              </a:rPr>
              <a:t>Partner</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06092" y="200355"/>
            <a:ext cx="1570990" cy="452120"/>
          </a:xfrm>
          <a:prstGeom prst="rect">
            <a:avLst/>
          </a:prstGeom>
        </p:spPr>
        <p:txBody>
          <a:bodyPr vert="horz" wrap="square" lIns="0" tIns="12065" rIns="0" bIns="0" rtlCol="0">
            <a:spAutoFit/>
          </a:bodyPr>
          <a:lstStyle/>
          <a:p>
            <a:pPr marL="12700">
              <a:lnSpc>
                <a:spcPct val="100000"/>
              </a:lnSpc>
              <a:spcBef>
                <a:spcPts val="95"/>
              </a:spcBef>
            </a:pPr>
            <a:r>
              <a:rPr sz="2800" spc="55" dirty="0"/>
              <a:t>T</a:t>
            </a:r>
            <a:r>
              <a:rPr sz="2800" spc="-5" dirty="0"/>
              <a:t>h</a:t>
            </a:r>
            <a:r>
              <a:rPr sz="2800" spc="-20" dirty="0"/>
              <a:t>e</a:t>
            </a:r>
            <a:r>
              <a:rPr sz="2800" spc="-5" dirty="0"/>
              <a:t>m</a:t>
            </a:r>
            <a:r>
              <a:rPr sz="2800" spc="-15" dirty="0"/>
              <a:t>e</a:t>
            </a:r>
            <a:r>
              <a:rPr sz="2800" spc="-5" dirty="0"/>
              <a:t>s</a:t>
            </a:r>
            <a:endParaRPr sz="2800"/>
          </a:p>
        </p:txBody>
      </p:sp>
      <p:sp>
        <p:nvSpPr>
          <p:cNvPr id="5" name="object 5"/>
          <p:cNvSpPr txBox="1"/>
          <p:nvPr/>
        </p:nvSpPr>
        <p:spPr>
          <a:xfrm>
            <a:off x="11654663" y="6625345"/>
            <a:ext cx="173990" cy="196215"/>
          </a:xfrm>
          <a:prstGeom prst="rect">
            <a:avLst/>
          </a:prstGeom>
        </p:spPr>
        <p:txBody>
          <a:bodyPr vert="horz" wrap="square" lIns="0" tIns="0" rIns="0" bIns="0" rtlCol="0">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sz="1200" b="1" i="0" u="none" strike="noStrike" kern="1200" cap="none" spc="-5" normalizeH="0" baseline="0" noProof="0" dirty="0">
                <a:ln>
                  <a:noFill/>
                </a:ln>
                <a:solidFill>
                  <a:srgbClr val="034E6D"/>
                </a:solidFill>
                <a:effectLst/>
                <a:uLnTx/>
                <a:uFillTx/>
                <a:latin typeface="Arial"/>
                <a:ea typeface="+mn-ea"/>
                <a:cs typeface="Arial"/>
              </a:rPr>
              <a:pPr marL="38100" marR="0" lvl="0" indent="0" algn="l" defTabSz="914400" rtl="0" eaLnBrk="1" fontAlgn="auto" latinLnBrk="0" hangingPunct="1">
                <a:lnSpc>
                  <a:spcPts val="1425"/>
                </a:lnSpc>
                <a:spcBef>
                  <a:spcPts val="0"/>
                </a:spcBef>
                <a:spcAft>
                  <a:spcPts val="0"/>
                </a:spcAft>
                <a:buClrTx/>
                <a:buSzTx/>
                <a:buFontTx/>
                <a:buNone/>
                <a:tabLst/>
                <a:defRPr/>
              </a:pPr>
              <a:t>5</a:t>
            </a:fld>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3" name="object 3"/>
          <p:cNvSpPr txBox="1"/>
          <p:nvPr/>
        </p:nvSpPr>
        <p:spPr>
          <a:xfrm>
            <a:off x="542036" y="1299718"/>
            <a:ext cx="10946765" cy="3277870"/>
          </a:xfrm>
          <a:prstGeom prst="rect">
            <a:avLst/>
          </a:prstGeom>
        </p:spPr>
        <p:txBody>
          <a:bodyPr vert="horz" wrap="square" lIns="0" tIns="13335" rIns="0" bIns="0" rtlCol="0">
            <a:spAutoFit/>
          </a:bodyPr>
          <a:lstStyle/>
          <a:p>
            <a:pPr marL="332105" marR="5080" lvl="0" indent="-320040" algn="l" defTabSz="914400" rtl="0" eaLnBrk="1" fontAlgn="auto" latinLnBrk="0" hangingPunct="1">
              <a:lnSpc>
                <a:spcPct val="100000"/>
              </a:lnSpc>
              <a:spcBef>
                <a:spcPts val="105"/>
              </a:spcBef>
              <a:spcAft>
                <a:spcPts val="0"/>
              </a:spcAft>
              <a:buClrTx/>
              <a:buSzTx/>
              <a:buFontTx/>
              <a:buNone/>
              <a:tabLst/>
              <a:defRPr/>
            </a:pPr>
            <a:r>
              <a:rPr kumimoji="0" sz="3000" b="0" i="0" u="none" strike="noStrike" kern="1200" cap="none" spc="0" normalizeH="0" baseline="1388" noProof="0" dirty="0">
                <a:ln>
                  <a:noFill/>
                </a:ln>
                <a:solidFill>
                  <a:srgbClr val="E85F30"/>
                </a:solidFill>
                <a:effectLst/>
                <a:uLnTx/>
                <a:uFillTx/>
                <a:latin typeface="Wingdings 2"/>
                <a:ea typeface="+mn-ea"/>
                <a:cs typeface="Wingdings 2"/>
              </a:rPr>
              <a:t></a:t>
            </a:r>
            <a:r>
              <a:rPr kumimoji="0" sz="3000" b="0" i="0" u="none" strike="noStrike" kern="1200" cap="none" spc="345" normalizeH="0" baseline="1388" noProof="0" dirty="0">
                <a:ln>
                  <a:noFill/>
                </a:ln>
                <a:solidFill>
                  <a:srgbClr val="E85F30"/>
                </a:solidFill>
                <a:effectLst/>
                <a:uLnTx/>
                <a:uFillTx/>
                <a:latin typeface="Times New Roman"/>
                <a:ea typeface="+mn-ea"/>
                <a:cs typeface="Times New Roman"/>
              </a:rPr>
              <a:t> </a:t>
            </a:r>
            <a:r>
              <a:rPr kumimoji="0" sz="2000" b="1" i="0" u="none" strike="noStrike" kern="1200" cap="none" spc="0" normalizeH="0" baseline="0" noProof="0" dirty="0">
                <a:ln>
                  <a:noFill/>
                </a:ln>
                <a:solidFill>
                  <a:srgbClr val="034E6D"/>
                </a:solidFill>
                <a:effectLst/>
                <a:uLnTx/>
                <a:uFillTx/>
                <a:latin typeface="Arial"/>
                <a:ea typeface="+mn-ea"/>
                <a:cs typeface="Arial"/>
              </a:rPr>
              <a:t>A</a:t>
            </a:r>
            <a:r>
              <a:rPr kumimoji="0" sz="2000" b="1" i="0" u="none" strike="noStrike" kern="1200" cap="none" spc="-8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changing</a:t>
            </a:r>
            <a:r>
              <a:rPr kumimoji="0" sz="2000" b="1" i="0" u="none" strike="noStrike" kern="1200" cap="none" spc="-1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climate</a:t>
            </a:r>
            <a:r>
              <a:rPr kumimoji="0" sz="2000" b="1" i="0" u="none" strike="noStrike" kern="1200" cap="none" spc="-2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is</a:t>
            </a:r>
            <a:r>
              <a:rPr kumimoji="0" sz="2000" b="1" i="0" u="none" strike="noStrike" kern="1200" cap="none" spc="-2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posing</a:t>
            </a:r>
            <a:r>
              <a:rPr kumimoji="0" sz="2000" b="1" i="0" u="none" strike="noStrike" kern="1200" cap="none" spc="-5" normalizeH="0" baseline="0" noProof="0" dirty="0">
                <a:ln>
                  <a:noFill/>
                </a:ln>
                <a:solidFill>
                  <a:srgbClr val="034E6D"/>
                </a:solidFill>
                <a:effectLst/>
                <a:uLnTx/>
                <a:uFillTx/>
                <a:latin typeface="Arial"/>
                <a:ea typeface="+mn-ea"/>
                <a:cs typeface="Arial"/>
              </a:rPr>
              <a:t> </a:t>
            </a:r>
            <a:r>
              <a:rPr kumimoji="0" sz="2000" b="1" i="1" u="sng" strike="noStrike" kern="1200" cap="none" spc="0" normalizeH="0" baseline="0" noProof="0" dirty="0">
                <a:ln>
                  <a:noFill/>
                </a:ln>
                <a:solidFill>
                  <a:srgbClr val="034E6D"/>
                </a:solidFill>
                <a:effectLst/>
                <a:uLnTx/>
                <a:uFill>
                  <a:solidFill>
                    <a:srgbClr val="034E6D"/>
                  </a:solidFill>
                </a:uFill>
                <a:latin typeface="Arial"/>
                <a:ea typeface="+mn-ea"/>
                <a:cs typeface="Arial"/>
              </a:rPr>
              <a:t>PROFOUND</a:t>
            </a:r>
            <a:r>
              <a:rPr kumimoji="0" sz="2000" b="1" i="1" u="sng" strike="noStrike" kern="1200" cap="none" spc="-25" normalizeH="0" baseline="0" noProof="0" dirty="0">
                <a:ln>
                  <a:noFill/>
                </a:ln>
                <a:solidFill>
                  <a:srgbClr val="034E6D"/>
                </a:solidFill>
                <a:effectLst/>
                <a:uLnTx/>
                <a:uFill>
                  <a:solidFill>
                    <a:srgbClr val="034E6D"/>
                  </a:solidFill>
                </a:uFill>
                <a:latin typeface="Arial"/>
                <a:ea typeface="+mn-ea"/>
                <a:cs typeface="Arial"/>
              </a:rPr>
              <a:t> </a:t>
            </a:r>
            <a:r>
              <a:rPr kumimoji="0" sz="2000" b="1" i="1" u="sng" strike="noStrike" kern="1200" cap="none" spc="0" normalizeH="0" baseline="0" noProof="0" dirty="0">
                <a:ln>
                  <a:noFill/>
                </a:ln>
                <a:solidFill>
                  <a:srgbClr val="034E6D"/>
                </a:solidFill>
                <a:effectLst/>
                <a:uLnTx/>
                <a:uFill>
                  <a:solidFill>
                    <a:srgbClr val="034E6D"/>
                  </a:solidFill>
                </a:uFill>
                <a:latin typeface="Arial"/>
                <a:ea typeface="+mn-ea"/>
                <a:cs typeface="Arial"/>
              </a:rPr>
              <a:t>CHALLENGES</a:t>
            </a:r>
            <a:r>
              <a:rPr kumimoji="0" sz="2000" b="1" i="1" u="none" strike="noStrike" kern="1200" cap="none" spc="5"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to</a:t>
            </a:r>
            <a:r>
              <a:rPr kumimoji="0" sz="2000" b="1" i="0" u="none" strike="noStrike" kern="1200" cap="none" spc="-15"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our</a:t>
            </a:r>
            <a:r>
              <a:rPr kumimoji="0" sz="2000" b="1" i="0" u="none" strike="noStrike" kern="1200" cap="none" spc="-15"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ability</a:t>
            </a:r>
            <a:r>
              <a:rPr kumimoji="0" sz="2000" b="1" i="0" u="none" strike="noStrike" kern="1200" cap="none" spc="-2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to</a:t>
            </a:r>
            <a:r>
              <a:rPr kumimoji="0" sz="2000" b="1" i="0" u="none" strike="noStrike" kern="1200" cap="none" spc="-10" normalizeH="0" baseline="0" noProof="0" dirty="0">
                <a:ln>
                  <a:noFill/>
                </a:ln>
                <a:solidFill>
                  <a:srgbClr val="034E6D"/>
                </a:solidFill>
                <a:effectLst/>
                <a:uLnTx/>
                <a:uFillTx/>
                <a:latin typeface="Arial"/>
                <a:ea typeface="+mn-ea"/>
                <a:cs typeface="Arial"/>
              </a:rPr>
              <a:t> </a:t>
            </a:r>
            <a:r>
              <a:rPr kumimoji="0" sz="2000" b="1" i="0" u="none" strike="noStrike" kern="1200" cap="none" spc="-5" normalizeH="0" baseline="0" noProof="0" dirty="0">
                <a:ln>
                  <a:noFill/>
                </a:ln>
                <a:solidFill>
                  <a:srgbClr val="034E6D"/>
                </a:solidFill>
                <a:effectLst/>
                <a:uLnTx/>
                <a:uFillTx/>
                <a:latin typeface="Arial"/>
                <a:ea typeface="+mn-ea"/>
                <a:cs typeface="Arial"/>
              </a:rPr>
              <a:t>deliver</a:t>
            </a:r>
            <a:r>
              <a:rPr kumimoji="0" sz="2000" b="1" i="0" u="none" strike="noStrike" kern="1200" cap="none" spc="0" normalizeH="0" baseline="0" noProof="0" dirty="0">
                <a:ln>
                  <a:noFill/>
                </a:ln>
                <a:solidFill>
                  <a:srgbClr val="034E6D"/>
                </a:solidFill>
                <a:effectLst/>
                <a:uLnTx/>
                <a:uFillTx/>
                <a:latin typeface="Arial"/>
                <a:ea typeface="+mn-ea"/>
                <a:cs typeface="Arial"/>
              </a:rPr>
              <a:t> reliable </a:t>
            </a:r>
            <a:r>
              <a:rPr kumimoji="0" sz="2000" b="1" i="0" u="none" strike="noStrike" kern="1200" cap="none" spc="-54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and</a:t>
            </a:r>
            <a:r>
              <a:rPr kumimoji="0" sz="2000" b="1" i="0" u="none" strike="noStrike" kern="1200" cap="none" spc="-5"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affordable</a:t>
            </a:r>
            <a:r>
              <a:rPr kumimoji="0" sz="2000" b="1" i="0" u="none" strike="noStrike" kern="1200" cap="none" spc="-45"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energy</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Arial"/>
              <a:ea typeface="+mn-ea"/>
              <a:cs typeface="Arial"/>
            </a:endParaRPr>
          </a:p>
          <a:p>
            <a:pPr marL="332105" marR="863600" lvl="0" indent="-320040" algn="l" defTabSz="914400" rtl="0" eaLnBrk="1" fontAlgn="auto" latinLnBrk="0" hangingPunct="1">
              <a:lnSpc>
                <a:spcPct val="100000"/>
              </a:lnSpc>
              <a:spcBef>
                <a:spcPts val="1875"/>
              </a:spcBef>
              <a:spcAft>
                <a:spcPts val="0"/>
              </a:spcAft>
              <a:buClrTx/>
              <a:buSzTx/>
              <a:buFontTx/>
              <a:buNone/>
              <a:tabLst/>
              <a:defRPr/>
            </a:pPr>
            <a:r>
              <a:rPr kumimoji="0" sz="3000" b="0" i="0" u="none" strike="noStrike" kern="1200" cap="none" spc="0" normalizeH="0" baseline="1388" noProof="0" dirty="0">
                <a:ln>
                  <a:noFill/>
                </a:ln>
                <a:solidFill>
                  <a:srgbClr val="E85F30"/>
                </a:solidFill>
                <a:effectLst/>
                <a:uLnTx/>
                <a:uFillTx/>
                <a:latin typeface="Wingdings 2"/>
                <a:ea typeface="+mn-ea"/>
                <a:cs typeface="Wingdings 2"/>
              </a:rPr>
              <a:t></a:t>
            </a:r>
            <a:r>
              <a:rPr kumimoji="0" sz="3000" b="0" i="0" u="none" strike="noStrike" kern="1200" cap="none" spc="352" normalizeH="0" baseline="1388" noProof="0" dirty="0">
                <a:ln>
                  <a:noFill/>
                </a:ln>
                <a:solidFill>
                  <a:srgbClr val="E85F30"/>
                </a:solidFill>
                <a:effectLst/>
                <a:uLnTx/>
                <a:uFillTx/>
                <a:latin typeface="Times New Roman"/>
                <a:ea typeface="+mn-ea"/>
                <a:cs typeface="Times New Roman"/>
              </a:rPr>
              <a:t> </a:t>
            </a:r>
            <a:r>
              <a:rPr kumimoji="0" sz="2000" b="1" i="0" u="none" strike="noStrike" kern="1200" cap="none" spc="0" normalizeH="0" baseline="0" noProof="0" dirty="0">
                <a:ln>
                  <a:noFill/>
                </a:ln>
                <a:solidFill>
                  <a:srgbClr val="034E6D"/>
                </a:solidFill>
                <a:effectLst/>
                <a:uLnTx/>
                <a:uFillTx/>
                <a:latin typeface="Arial"/>
                <a:ea typeface="+mn-ea"/>
                <a:cs typeface="Arial"/>
              </a:rPr>
              <a:t>Responding</a:t>
            </a:r>
            <a:r>
              <a:rPr kumimoji="0" sz="2000" b="1" i="0" u="none" strike="noStrike" kern="1200" cap="none" spc="-25"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to</a:t>
            </a:r>
            <a:r>
              <a:rPr kumimoji="0" sz="2000" b="1" i="0" u="none" strike="noStrike" kern="1200" cap="none" spc="5"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the</a:t>
            </a:r>
            <a:r>
              <a:rPr kumimoji="0" sz="2000" b="1" i="0" u="none" strike="noStrike" kern="1200" cap="none" spc="-20" normalizeH="0" baseline="0" noProof="0" dirty="0">
                <a:ln>
                  <a:noFill/>
                </a:ln>
                <a:solidFill>
                  <a:srgbClr val="034E6D"/>
                </a:solidFill>
                <a:effectLst/>
                <a:uLnTx/>
                <a:uFillTx/>
                <a:latin typeface="Arial"/>
                <a:ea typeface="+mn-ea"/>
                <a:cs typeface="Arial"/>
              </a:rPr>
              <a:t> </a:t>
            </a:r>
            <a:r>
              <a:rPr kumimoji="0" sz="2000" b="1" i="0" u="none" strike="noStrike" kern="1200" cap="none" spc="-5" normalizeH="0" baseline="0" noProof="0" dirty="0">
                <a:ln>
                  <a:noFill/>
                </a:ln>
                <a:solidFill>
                  <a:srgbClr val="034E6D"/>
                </a:solidFill>
                <a:effectLst/>
                <a:uLnTx/>
                <a:uFillTx/>
                <a:latin typeface="Arial"/>
                <a:ea typeface="+mn-ea"/>
                <a:cs typeface="Arial"/>
              </a:rPr>
              <a:t>physical</a:t>
            </a:r>
            <a:r>
              <a:rPr kumimoji="0" sz="2000" b="1" i="0" u="none" strike="noStrike" kern="1200" cap="none" spc="15"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and</a:t>
            </a:r>
            <a:r>
              <a:rPr kumimoji="0" sz="2000" b="1" i="0" u="none" strike="noStrike" kern="1200" cap="none" spc="5"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policy</a:t>
            </a:r>
            <a:r>
              <a:rPr kumimoji="0" sz="2000" b="1" i="0" u="none" strike="noStrike" kern="1200" cap="none" spc="-20" normalizeH="0" baseline="0" noProof="0" dirty="0">
                <a:ln>
                  <a:noFill/>
                </a:ln>
                <a:solidFill>
                  <a:srgbClr val="034E6D"/>
                </a:solidFill>
                <a:effectLst/>
                <a:uLnTx/>
                <a:uFillTx/>
                <a:latin typeface="Arial"/>
                <a:ea typeface="+mn-ea"/>
                <a:cs typeface="Arial"/>
              </a:rPr>
              <a:t> </a:t>
            </a:r>
            <a:r>
              <a:rPr kumimoji="0" sz="2000" b="1" i="0" u="none" strike="noStrike" kern="1200" cap="none" spc="-5" normalizeH="0" baseline="0" noProof="0" dirty="0">
                <a:ln>
                  <a:noFill/>
                </a:ln>
                <a:solidFill>
                  <a:srgbClr val="034E6D"/>
                </a:solidFill>
                <a:effectLst/>
                <a:uLnTx/>
                <a:uFillTx/>
                <a:latin typeface="Arial"/>
                <a:ea typeface="+mn-ea"/>
                <a:cs typeface="Arial"/>
              </a:rPr>
              <a:t>imperatives</a:t>
            </a:r>
            <a:r>
              <a:rPr kumimoji="0" sz="2000" b="1" i="0" u="none" strike="noStrike" kern="1200" cap="none" spc="-1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of</a:t>
            </a:r>
            <a:r>
              <a:rPr kumimoji="0" sz="2000" b="1" i="0" u="none" strike="noStrike" kern="1200" cap="none" spc="-15"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climate</a:t>
            </a:r>
            <a:r>
              <a:rPr kumimoji="0" sz="2000" b="1" i="0" u="none" strike="noStrike" kern="1200" cap="none" spc="-3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change</a:t>
            </a:r>
            <a:r>
              <a:rPr kumimoji="0" sz="2000" b="1" i="0" u="none" strike="noStrike" kern="1200" cap="none" spc="-1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will</a:t>
            </a:r>
            <a:r>
              <a:rPr kumimoji="0" sz="2000" b="1" i="0" u="none" strike="noStrike" kern="1200" cap="none" spc="-4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require </a:t>
            </a:r>
            <a:r>
              <a:rPr kumimoji="0" sz="2000" b="1" i="0" u="none" strike="noStrike" kern="1200" cap="none" spc="-54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significant</a:t>
            </a:r>
            <a:r>
              <a:rPr kumimoji="0" sz="2000" b="1" i="0" u="none" strike="noStrike" kern="1200" cap="none" spc="-35" normalizeH="0" baseline="0" noProof="0" dirty="0">
                <a:ln>
                  <a:noFill/>
                </a:ln>
                <a:solidFill>
                  <a:srgbClr val="034E6D"/>
                </a:solidFill>
                <a:effectLst/>
                <a:uLnTx/>
                <a:uFillTx/>
                <a:latin typeface="Arial"/>
                <a:ea typeface="+mn-ea"/>
                <a:cs typeface="Arial"/>
              </a:rPr>
              <a:t> </a:t>
            </a:r>
            <a:r>
              <a:rPr kumimoji="0" sz="2000" b="1" i="0" u="none" strike="noStrike" kern="1200" cap="none" spc="-5" normalizeH="0" baseline="0" noProof="0" dirty="0">
                <a:ln>
                  <a:noFill/>
                </a:ln>
                <a:solidFill>
                  <a:srgbClr val="034E6D"/>
                </a:solidFill>
                <a:effectLst/>
                <a:uLnTx/>
                <a:uFillTx/>
                <a:latin typeface="Arial"/>
                <a:ea typeface="+mn-ea"/>
                <a:cs typeface="Arial"/>
              </a:rPr>
              <a:t>investment</a:t>
            </a:r>
            <a:r>
              <a:rPr kumimoji="0" sz="2000" b="1" i="0" u="none" strike="noStrike" kern="1200" cap="none" spc="-15"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in</a:t>
            </a:r>
            <a:r>
              <a:rPr kumimoji="0" sz="2000" b="1" i="0" u="none" strike="noStrike" kern="1200" cap="none" spc="-1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our</a:t>
            </a:r>
            <a:r>
              <a:rPr kumimoji="0" sz="2000" b="1" i="0" u="none" strike="noStrike" kern="1200" cap="none" spc="-10" normalizeH="0" baseline="0" noProof="0" dirty="0">
                <a:ln>
                  <a:noFill/>
                </a:ln>
                <a:solidFill>
                  <a:srgbClr val="034E6D"/>
                </a:solidFill>
                <a:effectLst/>
                <a:uLnTx/>
                <a:uFillTx/>
                <a:latin typeface="Arial"/>
                <a:ea typeface="+mn-ea"/>
                <a:cs typeface="Arial"/>
              </a:rPr>
              <a:t> </a:t>
            </a:r>
            <a:r>
              <a:rPr kumimoji="0" sz="2000" b="1" i="1" u="sng" strike="noStrike" kern="1200" cap="none" spc="0" normalizeH="0" baseline="0" noProof="0" dirty="0">
                <a:ln>
                  <a:noFill/>
                </a:ln>
                <a:solidFill>
                  <a:srgbClr val="034E6D"/>
                </a:solidFill>
                <a:effectLst/>
                <a:uLnTx/>
                <a:uFill>
                  <a:solidFill>
                    <a:srgbClr val="034E6D"/>
                  </a:solidFill>
                </a:uFill>
                <a:latin typeface="Arial"/>
                <a:ea typeface="+mn-ea"/>
                <a:cs typeface="Arial"/>
              </a:rPr>
              <a:t>ENERGY</a:t>
            </a:r>
            <a:r>
              <a:rPr kumimoji="0" sz="2000" b="1" i="1" u="sng" strike="noStrike" kern="1200" cap="none" spc="-35" normalizeH="0" baseline="0" noProof="0" dirty="0">
                <a:ln>
                  <a:noFill/>
                </a:ln>
                <a:solidFill>
                  <a:srgbClr val="034E6D"/>
                </a:solidFill>
                <a:effectLst/>
                <a:uLnTx/>
                <a:uFill>
                  <a:solidFill>
                    <a:srgbClr val="034E6D"/>
                  </a:solidFill>
                </a:uFill>
                <a:latin typeface="Arial"/>
                <a:ea typeface="+mn-ea"/>
                <a:cs typeface="Arial"/>
              </a:rPr>
              <a:t> </a:t>
            </a:r>
            <a:r>
              <a:rPr kumimoji="0" sz="2000" b="1" i="1" u="sng" strike="noStrike" kern="1200" cap="none" spc="0" normalizeH="0" baseline="0" noProof="0" dirty="0">
                <a:ln>
                  <a:noFill/>
                </a:ln>
                <a:solidFill>
                  <a:srgbClr val="034E6D"/>
                </a:solidFill>
                <a:effectLst/>
                <a:uLnTx/>
                <a:uFill>
                  <a:solidFill>
                    <a:srgbClr val="034E6D"/>
                  </a:solidFill>
                </a:uFill>
                <a:latin typeface="Arial"/>
                <a:ea typeface="+mn-ea"/>
                <a:cs typeface="Arial"/>
              </a:rPr>
              <a:t>INFRASTRUCTURE</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Arial"/>
              <a:ea typeface="+mn-ea"/>
              <a:cs typeface="Arial"/>
            </a:endParaRPr>
          </a:p>
          <a:p>
            <a:pPr marL="332105" marR="338455" lvl="0" indent="-320040" algn="l" defTabSz="914400" rtl="0" eaLnBrk="1" fontAlgn="auto" latinLnBrk="0" hangingPunct="1">
              <a:lnSpc>
                <a:spcPct val="100000"/>
              </a:lnSpc>
              <a:spcBef>
                <a:spcPts val="1864"/>
              </a:spcBef>
              <a:spcAft>
                <a:spcPts val="0"/>
              </a:spcAft>
              <a:buClrTx/>
              <a:buSzTx/>
              <a:buFontTx/>
              <a:buNone/>
              <a:tabLst/>
              <a:defRPr/>
            </a:pPr>
            <a:r>
              <a:rPr kumimoji="0" sz="3000" b="0" i="0" u="none" strike="noStrike" kern="1200" cap="none" spc="0" normalizeH="0" baseline="1388" noProof="0" dirty="0">
                <a:ln>
                  <a:noFill/>
                </a:ln>
                <a:solidFill>
                  <a:srgbClr val="E85F30"/>
                </a:solidFill>
                <a:effectLst/>
                <a:uLnTx/>
                <a:uFillTx/>
                <a:latin typeface="Wingdings 2"/>
                <a:ea typeface="+mn-ea"/>
                <a:cs typeface="Wingdings 2"/>
              </a:rPr>
              <a:t></a:t>
            </a:r>
            <a:r>
              <a:rPr kumimoji="0" sz="3000" b="0" i="0" u="none" strike="noStrike" kern="1200" cap="none" spc="7" normalizeH="0" baseline="1388" noProof="0" dirty="0">
                <a:ln>
                  <a:noFill/>
                </a:ln>
                <a:solidFill>
                  <a:srgbClr val="E85F30"/>
                </a:solidFill>
                <a:effectLst/>
                <a:uLnTx/>
                <a:uFillTx/>
                <a:latin typeface="Times New Roman"/>
                <a:ea typeface="+mn-ea"/>
                <a:cs typeface="Times New Roman"/>
              </a:rPr>
              <a:t> </a:t>
            </a:r>
            <a:r>
              <a:rPr kumimoji="0" sz="2000" b="1" i="0" u="none" strike="noStrike" kern="1200" cap="none" spc="0" normalizeH="0" baseline="0" noProof="0" dirty="0">
                <a:ln>
                  <a:noFill/>
                </a:ln>
                <a:solidFill>
                  <a:srgbClr val="034E6D"/>
                </a:solidFill>
                <a:effectLst/>
                <a:uLnTx/>
                <a:uFillTx/>
                <a:latin typeface="Arial"/>
                <a:ea typeface="+mn-ea"/>
                <a:cs typeface="Arial"/>
              </a:rPr>
              <a:t>Ensuring an </a:t>
            </a:r>
            <a:r>
              <a:rPr kumimoji="0" sz="2000" b="1" i="1" u="sng" strike="noStrike" kern="1200" cap="none" spc="-40" normalizeH="0" baseline="0" noProof="0" dirty="0">
                <a:ln>
                  <a:noFill/>
                </a:ln>
                <a:solidFill>
                  <a:srgbClr val="034E6D"/>
                </a:solidFill>
                <a:effectLst/>
                <a:uLnTx/>
                <a:uFill>
                  <a:solidFill>
                    <a:srgbClr val="034E6D"/>
                  </a:solidFill>
                </a:uFill>
                <a:latin typeface="Arial"/>
                <a:ea typeface="+mn-ea"/>
                <a:cs typeface="Arial"/>
              </a:rPr>
              <a:t>ORDERLY, </a:t>
            </a:r>
            <a:r>
              <a:rPr kumimoji="0" sz="2000" b="1" i="1" u="sng" strike="noStrike" kern="1200" cap="none" spc="-15" normalizeH="0" baseline="0" noProof="0" dirty="0">
                <a:ln>
                  <a:noFill/>
                </a:ln>
                <a:solidFill>
                  <a:srgbClr val="034E6D"/>
                </a:solidFill>
                <a:effectLst/>
                <a:uLnTx/>
                <a:uFill>
                  <a:solidFill>
                    <a:srgbClr val="034E6D"/>
                  </a:solidFill>
                </a:uFill>
                <a:latin typeface="Arial"/>
                <a:ea typeface="+mn-ea"/>
                <a:cs typeface="Arial"/>
              </a:rPr>
              <a:t>EQUITABLE </a:t>
            </a:r>
            <a:r>
              <a:rPr kumimoji="0" sz="2000" b="1" i="1" u="sng" strike="noStrike" kern="1200" cap="none" spc="0" normalizeH="0" baseline="0" noProof="0" dirty="0">
                <a:ln>
                  <a:noFill/>
                </a:ln>
                <a:solidFill>
                  <a:srgbClr val="034E6D"/>
                </a:solidFill>
                <a:effectLst/>
                <a:uLnTx/>
                <a:uFill>
                  <a:solidFill>
                    <a:srgbClr val="034E6D"/>
                  </a:solidFill>
                </a:uFill>
                <a:latin typeface="Arial"/>
                <a:ea typeface="+mn-ea"/>
                <a:cs typeface="Arial"/>
              </a:rPr>
              <a:t>TRANSITION</a:t>
            </a:r>
            <a:r>
              <a:rPr kumimoji="0" sz="2000" b="1" i="1" u="none" strike="noStrike" kern="1200" cap="none" spc="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toward clean energy </a:t>
            </a:r>
            <a:r>
              <a:rPr kumimoji="0" sz="2000" b="1" i="0" u="none" strike="noStrike" kern="1200" cap="none" spc="-5" normalizeH="0" baseline="0" noProof="0" dirty="0">
                <a:ln>
                  <a:noFill/>
                </a:ln>
                <a:solidFill>
                  <a:srgbClr val="034E6D"/>
                </a:solidFill>
                <a:effectLst/>
                <a:uLnTx/>
                <a:uFillTx/>
                <a:latin typeface="Arial"/>
                <a:ea typeface="+mn-ea"/>
                <a:cs typeface="Arial"/>
              </a:rPr>
              <a:t>systems </a:t>
            </a:r>
            <a:r>
              <a:rPr kumimoji="0" sz="2000" b="1" i="0" u="none" strike="noStrike" kern="1200" cap="none" spc="5" normalizeH="0" baseline="0" noProof="0" dirty="0">
                <a:ln>
                  <a:noFill/>
                </a:ln>
                <a:solidFill>
                  <a:srgbClr val="034E6D"/>
                </a:solidFill>
                <a:effectLst/>
                <a:uLnTx/>
                <a:uFillTx/>
                <a:latin typeface="Arial"/>
                <a:ea typeface="+mn-ea"/>
                <a:cs typeface="Arial"/>
              </a:rPr>
              <a:t>will </a:t>
            </a:r>
            <a:r>
              <a:rPr kumimoji="0" sz="2000" b="1" i="0" u="none" strike="noStrike" kern="1200" cap="none" spc="1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require</a:t>
            </a:r>
            <a:r>
              <a:rPr kumimoji="0" sz="2000" b="1" i="0" u="none" strike="noStrike" kern="1200" cap="none" spc="-25" normalizeH="0" baseline="0" noProof="0" dirty="0">
                <a:ln>
                  <a:noFill/>
                </a:ln>
                <a:solidFill>
                  <a:srgbClr val="034E6D"/>
                </a:solidFill>
                <a:effectLst/>
                <a:uLnTx/>
                <a:uFillTx/>
                <a:latin typeface="Arial"/>
                <a:ea typeface="+mn-ea"/>
                <a:cs typeface="Arial"/>
              </a:rPr>
              <a:t> </a:t>
            </a:r>
            <a:r>
              <a:rPr kumimoji="0" sz="2000" b="1" i="0" u="none" strike="noStrike" kern="1200" cap="none" spc="-5" normalizeH="0" baseline="0" noProof="0" dirty="0">
                <a:ln>
                  <a:noFill/>
                </a:ln>
                <a:solidFill>
                  <a:srgbClr val="034E6D"/>
                </a:solidFill>
                <a:effectLst/>
                <a:uLnTx/>
                <a:uFillTx/>
                <a:latin typeface="Arial"/>
                <a:ea typeface="+mn-ea"/>
                <a:cs typeface="Arial"/>
              </a:rPr>
              <a:t>proactive</a:t>
            </a:r>
            <a:r>
              <a:rPr kumimoji="0" sz="2000" b="1" i="0" u="none" strike="noStrike" kern="1200" cap="none" spc="1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planning and</a:t>
            </a:r>
            <a:r>
              <a:rPr kumimoji="0" sz="2000" b="1" i="0" u="none" strike="noStrike" kern="1200" cap="none" spc="-1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regulation</a:t>
            </a:r>
            <a:r>
              <a:rPr kumimoji="0" sz="2000" b="1" i="0" u="none" strike="noStrike" kern="1200" cap="none" spc="-25"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to</a:t>
            </a:r>
            <a:r>
              <a:rPr kumimoji="0" sz="2000" b="1" i="0" u="none" strike="noStrike" kern="1200" cap="none" spc="-10" normalizeH="0" baseline="0" noProof="0" dirty="0">
                <a:ln>
                  <a:noFill/>
                </a:ln>
                <a:solidFill>
                  <a:srgbClr val="034E6D"/>
                </a:solidFill>
                <a:effectLst/>
                <a:uLnTx/>
                <a:uFillTx/>
                <a:latin typeface="Arial"/>
                <a:ea typeface="+mn-ea"/>
                <a:cs typeface="Arial"/>
              </a:rPr>
              <a:t> </a:t>
            </a:r>
            <a:r>
              <a:rPr kumimoji="0" sz="2000" b="1" i="0" u="none" strike="noStrike" kern="1200" cap="none" spc="-5" normalizeH="0" baseline="0" noProof="0" dirty="0">
                <a:ln>
                  <a:noFill/>
                </a:ln>
                <a:solidFill>
                  <a:srgbClr val="034E6D"/>
                </a:solidFill>
                <a:effectLst/>
                <a:uLnTx/>
                <a:uFillTx/>
                <a:latin typeface="Arial"/>
                <a:ea typeface="+mn-ea"/>
                <a:cs typeface="Arial"/>
              </a:rPr>
              <a:t>preserve</a:t>
            </a:r>
            <a:r>
              <a:rPr kumimoji="0" sz="2000" b="1" i="0" u="none" strike="noStrike" kern="1200" cap="none" spc="1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the</a:t>
            </a:r>
            <a:r>
              <a:rPr kumimoji="0" sz="2000" b="1" i="0" u="none" strike="noStrike" kern="1200" cap="none" spc="-5"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public</a:t>
            </a:r>
            <a:r>
              <a:rPr kumimoji="0" sz="2000" b="1" i="0" u="none" strike="noStrike" kern="1200" cap="none" spc="-15"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benefits</a:t>
            </a:r>
            <a:r>
              <a:rPr kumimoji="0" sz="2000" b="1" i="0" u="none" strike="noStrike" kern="1200" cap="none" spc="-20" normalizeH="0" baseline="0" noProof="0" dirty="0">
                <a:ln>
                  <a:noFill/>
                </a:ln>
                <a:solidFill>
                  <a:srgbClr val="034E6D"/>
                </a:solidFill>
                <a:effectLst/>
                <a:uLnTx/>
                <a:uFillTx/>
                <a:latin typeface="Arial"/>
                <a:ea typeface="+mn-ea"/>
                <a:cs typeface="Arial"/>
              </a:rPr>
              <a:t> </a:t>
            </a:r>
            <a:r>
              <a:rPr kumimoji="0" sz="2000" b="1" i="0" u="none" strike="noStrike" kern="1200" cap="none" spc="-5" normalizeH="0" baseline="0" noProof="0" dirty="0">
                <a:ln>
                  <a:noFill/>
                </a:ln>
                <a:solidFill>
                  <a:srgbClr val="034E6D"/>
                </a:solidFill>
                <a:effectLst/>
                <a:uLnTx/>
                <a:uFillTx/>
                <a:latin typeface="Arial"/>
                <a:ea typeface="+mn-ea"/>
                <a:cs typeface="Arial"/>
              </a:rPr>
              <a:t>provided</a:t>
            </a:r>
            <a:r>
              <a:rPr kumimoji="0" sz="2000" b="1" i="0" u="none" strike="noStrike" kern="1200" cap="none" spc="1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by </a:t>
            </a:r>
            <a:r>
              <a:rPr kumimoji="0" sz="2000" b="1" i="0" u="none" strike="noStrike" kern="1200" cap="none" spc="-54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networked</a:t>
            </a:r>
            <a:r>
              <a:rPr kumimoji="0" sz="2000" b="1" i="0" u="none" strike="noStrike" kern="1200" cap="none" spc="-50" normalizeH="0" baseline="0" noProof="0" dirty="0">
                <a:ln>
                  <a:noFill/>
                </a:ln>
                <a:solidFill>
                  <a:srgbClr val="034E6D"/>
                </a:solidFill>
                <a:effectLst/>
                <a:uLnTx/>
                <a:uFillTx/>
                <a:latin typeface="Arial"/>
                <a:ea typeface="+mn-ea"/>
                <a:cs typeface="Arial"/>
              </a:rPr>
              <a:t> </a:t>
            </a:r>
            <a:r>
              <a:rPr kumimoji="0" sz="2000" b="1" i="0" u="none" strike="noStrike" kern="1200" cap="none" spc="0" normalizeH="0" baseline="0" noProof="0" dirty="0">
                <a:ln>
                  <a:noFill/>
                </a:ln>
                <a:solidFill>
                  <a:srgbClr val="034E6D"/>
                </a:solidFill>
                <a:effectLst/>
                <a:uLnTx/>
                <a:uFillTx/>
                <a:latin typeface="Arial"/>
                <a:ea typeface="+mn-ea"/>
                <a:cs typeface="Arial"/>
              </a:rPr>
              <a:t>energy</a:t>
            </a:r>
            <a:r>
              <a:rPr kumimoji="0" sz="2000" b="1" i="0" u="none" strike="noStrike" kern="1200" cap="none" spc="-15" normalizeH="0" baseline="0" noProof="0" dirty="0">
                <a:ln>
                  <a:noFill/>
                </a:ln>
                <a:solidFill>
                  <a:srgbClr val="034E6D"/>
                </a:solidFill>
                <a:effectLst/>
                <a:uLnTx/>
                <a:uFillTx/>
                <a:latin typeface="Arial"/>
                <a:ea typeface="+mn-ea"/>
                <a:cs typeface="Arial"/>
              </a:rPr>
              <a:t> </a:t>
            </a:r>
            <a:r>
              <a:rPr kumimoji="0" sz="2000" b="1" i="0" u="none" strike="noStrike" kern="1200" cap="none" spc="-5" normalizeH="0" baseline="0" noProof="0" dirty="0">
                <a:ln>
                  <a:noFill/>
                </a:ln>
                <a:solidFill>
                  <a:srgbClr val="034E6D"/>
                </a:solidFill>
                <a:effectLst/>
                <a:uLnTx/>
                <a:uFillTx/>
                <a:latin typeface="Arial"/>
                <a:ea typeface="+mn-ea"/>
                <a:cs typeface="Arial"/>
              </a:rPr>
              <a:t>systems</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4" name="object 4"/>
          <p:cNvSpPr txBox="1"/>
          <p:nvPr/>
        </p:nvSpPr>
        <p:spPr>
          <a:xfrm>
            <a:off x="-12700" y="0"/>
            <a:ext cx="15303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srgbClr val="034E6D"/>
                </a:solidFill>
                <a:effectLst/>
                <a:uLnTx/>
                <a:uFillTx/>
                <a:latin typeface="Arial"/>
                <a:ea typeface="+mn-ea"/>
                <a:cs typeface="Arial"/>
              </a:rPr>
              <a:t>2</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558165" marR="5080">
              <a:lnSpc>
                <a:spcPct val="100000"/>
              </a:lnSpc>
              <a:spcBef>
                <a:spcPts val="100"/>
              </a:spcBef>
            </a:pPr>
            <a:r>
              <a:rPr spc="15" dirty="0"/>
              <a:t>The</a:t>
            </a:r>
            <a:r>
              <a:rPr spc="-5" dirty="0"/>
              <a:t> </a:t>
            </a:r>
            <a:r>
              <a:rPr spc="-15" dirty="0"/>
              <a:t>climate</a:t>
            </a:r>
            <a:r>
              <a:rPr spc="-20" dirty="0"/>
              <a:t> </a:t>
            </a:r>
            <a:r>
              <a:rPr dirty="0"/>
              <a:t>is</a:t>
            </a:r>
            <a:r>
              <a:rPr spc="10" dirty="0"/>
              <a:t> </a:t>
            </a:r>
            <a:r>
              <a:rPr spc="5" dirty="0"/>
              <a:t>transforming:</a:t>
            </a:r>
            <a:r>
              <a:rPr spc="-5" dirty="0"/>
              <a:t> </a:t>
            </a:r>
            <a:r>
              <a:rPr spc="-30" dirty="0"/>
              <a:t>key</a:t>
            </a:r>
            <a:r>
              <a:rPr spc="-10" dirty="0"/>
              <a:t> </a:t>
            </a:r>
            <a:r>
              <a:rPr spc="-5" dirty="0"/>
              <a:t>findings</a:t>
            </a:r>
            <a:r>
              <a:rPr spc="5" dirty="0"/>
              <a:t> </a:t>
            </a:r>
            <a:r>
              <a:rPr dirty="0"/>
              <a:t>about</a:t>
            </a:r>
            <a:r>
              <a:rPr spc="-5" dirty="0"/>
              <a:t> possible </a:t>
            </a:r>
            <a:r>
              <a:rPr spc="-785" dirty="0"/>
              <a:t> </a:t>
            </a:r>
            <a:r>
              <a:rPr spc="-15" dirty="0"/>
              <a:t>climate</a:t>
            </a:r>
            <a:r>
              <a:rPr spc="-20" dirty="0"/>
              <a:t> </a:t>
            </a:r>
            <a:r>
              <a:rPr dirty="0"/>
              <a:t>futures</a:t>
            </a:r>
            <a:r>
              <a:rPr spc="-5" dirty="0"/>
              <a:t> </a:t>
            </a:r>
            <a:r>
              <a:rPr spc="5" dirty="0"/>
              <a:t>from</a:t>
            </a:r>
            <a:r>
              <a:rPr spc="-5" dirty="0"/>
              <a:t> </a:t>
            </a:r>
            <a:r>
              <a:rPr dirty="0"/>
              <a:t>the</a:t>
            </a:r>
            <a:r>
              <a:rPr spc="-15" dirty="0"/>
              <a:t> </a:t>
            </a:r>
            <a:r>
              <a:rPr spc="-5" dirty="0"/>
              <a:t>2021</a:t>
            </a:r>
            <a:r>
              <a:rPr spc="5" dirty="0"/>
              <a:t> </a:t>
            </a:r>
            <a:r>
              <a:rPr spc="-5" dirty="0"/>
              <a:t>IPCC </a:t>
            </a:r>
            <a:r>
              <a:rPr spc="20" dirty="0"/>
              <a:t>report</a:t>
            </a:r>
          </a:p>
        </p:txBody>
      </p:sp>
      <p:sp>
        <p:nvSpPr>
          <p:cNvPr id="5" name="object 5"/>
          <p:cNvSpPr txBox="1"/>
          <p:nvPr/>
        </p:nvSpPr>
        <p:spPr>
          <a:xfrm>
            <a:off x="11654663" y="6625345"/>
            <a:ext cx="173990" cy="196215"/>
          </a:xfrm>
          <a:prstGeom prst="rect">
            <a:avLst/>
          </a:prstGeom>
        </p:spPr>
        <p:txBody>
          <a:bodyPr vert="horz" wrap="square" lIns="0" tIns="0" rIns="0" bIns="0" rtlCol="0">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sz="1200" b="1" i="0" u="none" strike="noStrike" kern="1200" cap="none" spc="-5" normalizeH="0" baseline="0" noProof="0" dirty="0">
                <a:ln>
                  <a:noFill/>
                </a:ln>
                <a:solidFill>
                  <a:srgbClr val="034E6D"/>
                </a:solidFill>
                <a:effectLst/>
                <a:uLnTx/>
                <a:uFillTx/>
                <a:latin typeface="Arial"/>
                <a:ea typeface="+mn-ea"/>
                <a:cs typeface="Arial"/>
              </a:rPr>
              <a:pPr marL="38100" marR="0" lvl="0" indent="0" algn="l" defTabSz="914400" rtl="0" eaLnBrk="1" fontAlgn="auto" latinLnBrk="0" hangingPunct="1">
                <a:lnSpc>
                  <a:spcPts val="1425"/>
                </a:lnSpc>
                <a:spcBef>
                  <a:spcPts val="0"/>
                </a:spcBef>
                <a:spcAft>
                  <a:spcPts val="0"/>
                </a:spcAft>
                <a:buClrTx/>
                <a:buSzTx/>
                <a:buFontTx/>
                <a:buNone/>
                <a:tabLst/>
                <a:defRPr/>
              </a:pPr>
              <a:t>6</a:t>
            </a:fld>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3" name="object 3"/>
          <p:cNvSpPr txBox="1"/>
          <p:nvPr/>
        </p:nvSpPr>
        <p:spPr>
          <a:xfrm>
            <a:off x="-12700" y="0"/>
            <a:ext cx="15303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srgbClr val="034E6D"/>
                </a:solidFill>
                <a:effectLst/>
                <a:uLnTx/>
                <a:uFillTx/>
                <a:latin typeface="Arial"/>
                <a:ea typeface="+mn-ea"/>
                <a:cs typeface="Arial"/>
              </a:rPr>
              <a:t>3</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4" name="object 4"/>
          <p:cNvSpPr txBox="1"/>
          <p:nvPr/>
        </p:nvSpPr>
        <p:spPr>
          <a:xfrm>
            <a:off x="542036" y="1214120"/>
            <a:ext cx="10986135" cy="5126355"/>
          </a:xfrm>
          <a:prstGeom prst="rect">
            <a:avLst/>
          </a:prstGeom>
        </p:spPr>
        <p:txBody>
          <a:bodyPr vert="horz" wrap="square" lIns="0" tIns="12700" rIns="0" bIns="0" rtlCol="0">
            <a:spAutoFit/>
          </a:bodyPr>
          <a:lstStyle/>
          <a:p>
            <a:pPr marL="469900" marR="176530" lvl="1" indent="-457200" algn="l" defTabSz="914400" rtl="0" eaLnBrk="1" fontAlgn="auto" latinLnBrk="0" hangingPunct="1">
              <a:lnSpc>
                <a:spcPct val="100000"/>
              </a:lnSpc>
              <a:spcBef>
                <a:spcPts val="100"/>
              </a:spcBef>
              <a:spcAft>
                <a:spcPts val="0"/>
              </a:spcAft>
              <a:buClrTx/>
              <a:buSzTx/>
              <a:buFontTx/>
              <a:buAutoNum type="arabicPeriod"/>
              <a:tabLst>
                <a:tab pos="469900" algn="l"/>
              </a:tabLst>
              <a:defRPr/>
            </a:pPr>
            <a:r>
              <a:rPr kumimoji="0" sz="1800" b="1" i="0" u="sng" strike="noStrike" kern="1200" cap="none" spc="0" normalizeH="0" baseline="0" noProof="0" dirty="0">
                <a:ln>
                  <a:noFill/>
                </a:ln>
                <a:solidFill>
                  <a:srgbClr val="034E6D"/>
                </a:solidFill>
                <a:effectLst/>
                <a:uLnTx/>
                <a:uFill>
                  <a:solidFill>
                    <a:srgbClr val="034E6D"/>
                  </a:solidFill>
                </a:uFill>
                <a:latin typeface="Arial"/>
                <a:ea typeface="+mn-ea"/>
                <a:cs typeface="Arial"/>
              </a:rPr>
              <a:t>Global</a:t>
            </a:r>
            <a:r>
              <a:rPr kumimoji="0" sz="1800" b="1" i="0" u="sng" strike="noStrike" kern="1200" cap="none" spc="-15" normalizeH="0" baseline="0" noProof="0" dirty="0">
                <a:ln>
                  <a:noFill/>
                </a:ln>
                <a:solidFill>
                  <a:srgbClr val="034E6D"/>
                </a:solidFill>
                <a:effectLst/>
                <a:uLnTx/>
                <a:uFill>
                  <a:solidFill>
                    <a:srgbClr val="034E6D"/>
                  </a:solidFill>
                </a:uFill>
                <a:latin typeface="Arial"/>
                <a:ea typeface="+mn-ea"/>
                <a:cs typeface="Arial"/>
              </a:rPr>
              <a:t> </a:t>
            </a:r>
            <a:r>
              <a:rPr kumimoji="0" sz="1800" b="1" i="0" u="sng" strike="noStrike" kern="1200" cap="none" spc="-5" normalizeH="0" baseline="0" noProof="0" dirty="0">
                <a:ln>
                  <a:noFill/>
                </a:ln>
                <a:solidFill>
                  <a:srgbClr val="034E6D"/>
                </a:solidFill>
                <a:effectLst/>
                <a:uLnTx/>
                <a:uFill>
                  <a:solidFill>
                    <a:srgbClr val="034E6D"/>
                  </a:solidFill>
                </a:uFill>
                <a:latin typeface="Arial"/>
                <a:ea typeface="+mn-ea"/>
                <a:cs typeface="Arial"/>
              </a:rPr>
              <a:t>surface</a:t>
            </a:r>
            <a:r>
              <a:rPr kumimoji="0" sz="1800" b="1" i="0" u="sng" strike="noStrike" kern="1200" cap="none" spc="10" normalizeH="0" baseline="0" noProof="0" dirty="0">
                <a:ln>
                  <a:noFill/>
                </a:ln>
                <a:solidFill>
                  <a:srgbClr val="034E6D"/>
                </a:solidFill>
                <a:effectLst/>
                <a:uLnTx/>
                <a:uFill>
                  <a:solidFill>
                    <a:srgbClr val="034E6D"/>
                  </a:solidFill>
                </a:uFill>
                <a:latin typeface="Arial"/>
                <a:ea typeface="+mn-ea"/>
                <a:cs typeface="Arial"/>
              </a:rPr>
              <a:t> </a:t>
            </a:r>
            <a:r>
              <a:rPr kumimoji="0" sz="1800" b="1" i="0" u="sng" strike="noStrike" kern="1200" cap="none" spc="-5" normalizeH="0" baseline="0" noProof="0" dirty="0">
                <a:ln>
                  <a:noFill/>
                </a:ln>
                <a:solidFill>
                  <a:srgbClr val="034E6D"/>
                </a:solidFill>
                <a:effectLst/>
                <a:uLnTx/>
                <a:uFill>
                  <a:solidFill>
                    <a:srgbClr val="034E6D"/>
                  </a:solidFill>
                </a:uFill>
                <a:latin typeface="Arial"/>
                <a:ea typeface="+mn-ea"/>
                <a:cs typeface="Arial"/>
              </a:rPr>
              <a:t>temperature</a:t>
            </a:r>
            <a:r>
              <a:rPr kumimoji="0" sz="1800" b="1" i="0" u="sng" strike="noStrike" kern="1200" cap="none" spc="10" normalizeH="0" baseline="0" noProof="0" dirty="0">
                <a:ln>
                  <a:noFill/>
                </a:ln>
                <a:solidFill>
                  <a:srgbClr val="034E6D"/>
                </a:solidFill>
                <a:effectLst/>
                <a:uLnTx/>
                <a:uFill>
                  <a:solidFill>
                    <a:srgbClr val="034E6D"/>
                  </a:solidFill>
                </a:uFill>
                <a:latin typeface="Arial"/>
                <a:ea typeface="+mn-ea"/>
                <a:cs typeface="Arial"/>
              </a:rPr>
              <a:t> will</a:t>
            </a:r>
            <a:r>
              <a:rPr kumimoji="0" sz="1800" b="1" i="0" u="sng" strike="noStrike" kern="1200" cap="none" spc="-40" normalizeH="0" baseline="0" noProof="0" dirty="0">
                <a:ln>
                  <a:noFill/>
                </a:ln>
                <a:solidFill>
                  <a:srgbClr val="034E6D"/>
                </a:solidFill>
                <a:effectLst/>
                <a:uLnTx/>
                <a:uFill>
                  <a:solidFill>
                    <a:srgbClr val="034E6D"/>
                  </a:solidFill>
                </a:uFill>
                <a:latin typeface="Arial"/>
                <a:ea typeface="+mn-ea"/>
                <a:cs typeface="Arial"/>
              </a:rPr>
              <a:t> </a:t>
            </a:r>
            <a:r>
              <a:rPr kumimoji="0" sz="1800" b="1" i="0" u="sng" strike="noStrike" kern="1200" cap="none" spc="0" normalizeH="0" baseline="0" noProof="0" dirty="0">
                <a:ln>
                  <a:noFill/>
                </a:ln>
                <a:solidFill>
                  <a:srgbClr val="034E6D"/>
                </a:solidFill>
                <a:effectLst/>
                <a:uLnTx/>
                <a:uFill>
                  <a:solidFill>
                    <a:srgbClr val="034E6D"/>
                  </a:solidFill>
                </a:uFill>
                <a:latin typeface="Arial"/>
                <a:ea typeface="+mn-ea"/>
                <a:cs typeface="Arial"/>
              </a:rPr>
              <a:t>continue</a:t>
            </a:r>
            <a:r>
              <a:rPr kumimoji="0" sz="1800" b="1" i="0" u="sng" strike="noStrike" kern="1200" cap="none" spc="-10" normalizeH="0" baseline="0" noProof="0" dirty="0">
                <a:ln>
                  <a:noFill/>
                </a:ln>
                <a:solidFill>
                  <a:srgbClr val="034E6D"/>
                </a:solidFill>
                <a:effectLst/>
                <a:uLnTx/>
                <a:uFill>
                  <a:solidFill>
                    <a:srgbClr val="034E6D"/>
                  </a:solidFill>
                </a:uFill>
                <a:latin typeface="Arial"/>
                <a:ea typeface="+mn-ea"/>
                <a:cs typeface="Arial"/>
              </a:rPr>
              <a:t> </a:t>
            </a:r>
            <a:r>
              <a:rPr kumimoji="0" sz="1800" b="1" i="0" u="sng" strike="noStrike" kern="1200" cap="none" spc="0" normalizeH="0" baseline="0" noProof="0" dirty="0">
                <a:ln>
                  <a:noFill/>
                </a:ln>
                <a:solidFill>
                  <a:srgbClr val="034E6D"/>
                </a:solidFill>
                <a:effectLst/>
                <a:uLnTx/>
                <a:uFill>
                  <a:solidFill>
                    <a:srgbClr val="034E6D"/>
                  </a:solidFill>
                </a:uFill>
                <a:latin typeface="Arial"/>
                <a:ea typeface="+mn-ea"/>
                <a:cs typeface="Arial"/>
              </a:rPr>
              <a:t>to</a:t>
            </a:r>
            <a:r>
              <a:rPr kumimoji="0" sz="1800" b="1" i="0" u="sng" strike="noStrike" kern="1200" cap="none" spc="5" normalizeH="0" baseline="0" noProof="0" dirty="0">
                <a:ln>
                  <a:noFill/>
                </a:ln>
                <a:solidFill>
                  <a:srgbClr val="034E6D"/>
                </a:solidFill>
                <a:effectLst/>
                <a:uLnTx/>
                <a:uFill>
                  <a:solidFill>
                    <a:srgbClr val="034E6D"/>
                  </a:solidFill>
                </a:uFill>
                <a:latin typeface="Arial"/>
                <a:ea typeface="+mn-ea"/>
                <a:cs typeface="Arial"/>
              </a:rPr>
              <a:t> </a:t>
            </a:r>
            <a:r>
              <a:rPr kumimoji="0" sz="1800" b="1" i="0" u="sng" strike="noStrike" kern="1200" cap="none" spc="-5" normalizeH="0" baseline="0" noProof="0" dirty="0">
                <a:ln>
                  <a:noFill/>
                </a:ln>
                <a:solidFill>
                  <a:srgbClr val="034E6D"/>
                </a:solidFill>
                <a:effectLst/>
                <a:uLnTx/>
                <a:uFill>
                  <a:solidFill>
                    <a:srgbClr val="034E6D"/>
                  </a:solidFill>
                </a:uFill>
                <a:latin typeface="Arial"/>
                <a:ea typeface="+mn-ea"/>
                <a:cs typeface="Arial"/>
              </a:rPr>
              <a:t>increase</a:t>
            </a:r>
            <a:r>
              <a:rPr kumimoji="0" sz="1800" b="1" i="0" u="sng" strike="noStrike" kern="1200" cap="none" spc="10" normalizeH="0" baseline="0" noProof="0" dirty="0">
                <a:ln>
                  <a:noFill/>
                </a:ln>
                <a:solidFill>
                  <a:srgbClr val="034E6D"/>
                </a:solidFill>
                <a:effectLst/>
                <a:uLnTx/>
                <a:uFill>
                  <a:solidFill>
                    <a:srgbClr val="034E6D"/>
                  </a:solidFill>
                </a:uFill>
                <a:latin typeface="Arial"/>
                <a:ea typeface="+mn-ea"/>
                <a:cs typeface="Arial"/>
              </a:rPr>
              <a:t> </a:t>
            </a:r>
            <a:r>
              <a:rPr kumimoji="0" sz="1800" b="1" i="0" u="sng" strike="noStrike" kern="1200" cap="none" spc="0" normalizeH="0" baseline="0" noProof="0" dirty="0">
                <a:ln>
                  <a:noFill/>
                </a:ln>
                <a:solidFill>
                  <a:srgbClr val="034E6D"/>
                </a:solidFill>
                <a:effectLst/>
                <a:uLnTx/>
                <a:uFill>
                  <a:solidFill>
                    <a:srgbClr val="034E6D"/>
                  </a:solidFill>
                </a:uFill>
                <a:latin typeface="Arial"/>
                <a:ea typeface="+mn-ea"/>
                <a:cs typeface="Arial"/>
              </a:rPr>
              <a:t>until</a:t>
            </a:r>
            <a:r>
              <a:rPr kumimoji="0" sz="1800" b="1" i="0" u="sng" strike="noStrike" kern="1200" cap="none" spc="-10" normalizeH="0" baseline="0" noProof="0" dirty="0">
                <a:ln>
                  <a:noFill/>
                </a:ln>
                <a:solidFill>
                  <a:srgbClr val="034E6D"/>
                </a:solidFill>
                <a:effectLst/>
                <a:uLnTx/>
                <a:uFill>
                  <a:solidFill>
                    <a:srgbClr val="034E6D"/>
                  </a:solidFill>
                </a:uFill>
                <a:latin typeface="Arial"/>
                <a:ea typeface="+mn-ea"/>
                <a:cs typeface="Arial"/>
              </a:rPr>
              <a:t> </a:t>
            </a:r>
            <a:r>
              <a:rPr kumimoji="0" sz="1800" b="1" i="0" u="sng" strike="noStrike" kern="1200" cap="none" spc="-5" normalizeH="0" baseline="0" noProof="0" dirty="0">
                <a:ln>
                  <a:noFill/>
                </a:ln>
                <a:solidFill>
                  <a:srgbClr val="034E6D"/>
                </a:solidFill>
                <a:effectLst/>
                <a:uLnTx/>
                <a:uFill>
                  <a:solidFill>
                    <a:srgbClr val="034E6D"/>
                  </a:solidFill>
                </a:uFill>
                <a:latin typeface="Arial"/>
                <a:ea typeface="+mn-ea"/>
                <a:cs typeface="Arial"/>
              </a:rPr>
              <a:t>at</a:t>
            </a:r>
            <a:r>
              <a:rPr kumimoji="0" sz="1800" b="1" i="0" u="sng" strike="noStrike" kern="1200" cap="none" spc="5" normalizeH="0" baseline="0" noProof="0" dirty="0">
                <a:ln>
                  <a:noFill/>
                </a:ln>
                <a:solidFill>
                  <a:srgbClr val="034E6D"/>
                </a:solidFill>
                <a:effectLst/>
                <a:uLnTx/>
                <a:uFill>
                  <a:solidFill>
                    <a:srgbClr val="034E6D"/>
                  </a:solidFill>
                </a:uFill>
                <a:latin typeface="Arial"/>
                <a:ea typeface="+mn-ea"/>
                <a:cs typeface="Arial"/>
              </a:rPr>
              <a:t> </a:t>
            </a:r>
            <a:r>
              <a:rPr kumimoji="0" sz="1800" b="1" i="0" u="sng" strike="noStrike" kern="1200" cap="none" spc="-5" normalizeH="0" baseline="0" noProof="0" dirty="0">
                <a:ln>
                  <a:noFill/>
                </a:ln>
                <a:solidFill>
                  <a:srgbClr val="034E6D"/>
                </a:solidFill>
                <a:effectLst/>
                <a:uLnTx/>
                <a:uFill>
                  <a:solidFill>
                    <a:srgbClr val="034E6D"/>
                  </a:solidFill>
                </a:uFill>
                <a:latin typeface="Arial"/>
                <a:ea typeface="+mn-ea"/>
                <a:cs typeface="Arial"/>
              </a:rPr>
              <a:t>least</a:t>
            </a:r>
            <a:r>
              <a:rPr kumimoji="0" sz="1800" b="1" i="0" u="sng" strike="noStrike" kern="1200" cap="none" spc="25" normalizeH="0" baseline="0" noProof="0" dirty="0">
                <a:ln>
                  <a:noFill/>
                </a:ln>
                <a:solidFill>
                  <a:srgbClr val="034E6D"/>
                </a:solidFill>
                <a:effectLst/>
                <a:uLnTx/>
                <a:uFill>
                  <a:solidFill>
                    <a:srgbClr val="034E6D"/>
                  </a:solidFill>
                </a:uFill>
                <a:latin typeface="Arial"/>
                <a:ea typeface="+mn-ea"/>
                <a:cs typeface="Arial"/>
              </a:rPr>
              <a:t> </a:t>
            </a:r>
            <a:r>
              <a:rPr kumimoji="0" sz="1800" b="1" i="0" u="sng" strike="noStrike" kern="1200" cap="none" spc="0" normalizeH="0" baseline="0" noProof="0" dirty="0">
                <a:ln>
                  <a:noFill/>
                </a:ln>
                <a:solidFill>
                  <a:srgbClr val="034E6D"/>
                </a:solidFill>
                <a:effectLst/>
                <a:uLnTx/>
                <a:uFill>
                  <a:solidFill>
                    <a:srgbClr val="034E6D"/>
                  </a:solidFill>
                </a:uFill>
                <a:latin typeface="Arial"/>
                <a:ea typeface="+mn-ea"/>
                <a:cs typeface="Arial"/>
              </a:rPr>
              <a:t>the</a:t>
            </a:r>
            <a:r>
              <a:rPr kumimoji="0" sz="1800" b="1" i="0" u="sng" strike="noStrike" kern="1200" cap="none" spc="-10" normalizeH="0" baseline="0" noProof="0" dirty="0">
                <a:ln>
                  <a:noFill/>
                </a:ln>
                <a:solidFill>
                  <a:srgbClr val="034E6D"/>
                </a:solidFill>
                <a:effectLst/>
                <a:uLnTx/>
                <a:uFill>
                  <a:solidFill>
                    <a:srgbClr val="034E6D"/>
                  </a:solidFill>
                </a:uFill>
                <a:latin typeface="Arial"/>
                <a:ea typeface="+mn-ea"/>
                <a:cs typeface="Arial"/>
              </a:rPr>
              <a:t> mid-century</a:t>
            </a:r>
            <a:r>
              <a:rPr kumimoji="0" sz="1800" b="1" i="0" u="none" strike="noStrike" kern="1200" cap="none" spc="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under</a:t>
            </a:r>
            <a:r>
              <a:rPr kumimoji="0" sz="1800" b="0" i="0" u="none" strike="noStrike" kern="1200" cap="none" spc="2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all </a:t>
            </a:r>
            <a:r>
              <a:rPr kumimoji="0" sz="1800" b="0" i="0" u="none" strike="noStrike" kern="1200" cap="none" spc="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emissions</a:t>
            </a:r>
            <a:r>
              <a:rPr kumimoji="0" sz="1800" b="0" i="0" u="none" strike="noStrike" kern="1200" cap="none" spc="1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scenarios</a:t>
            </a:r>
            <a:r>
              <a:rPr kumimoji="0" sz="1800" b="0" i="0" u="none" strike="noStrike" kern="1200" cap="none" spc="3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considered.</a:t>
            </a:r>
            <a:r>
              <a:rPr kumimoji="0" sz="1800" b="0" i="0" u="none" strike="noStrike" kern="1200" cap="none" spc="2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Global</a:t>
            </a:r>
            <a:r>
              <a:rPr kumimoji="0" sz="1800" b="0" i="0" u="none" strike="noStrike" kern="1200" cap="none" spc="10" normalizeH="0" baseline="0" noProof="0" dirty="0">
                <a:ln>
                  <a:noFill/>
                </a:ln>
                <a:solidFill>
                  <a:srgbClr val="034E6D"/>
                </a:solidFill>
                <a:effectLst/>
                <a:uLnTx/>
                <a:uFillTx/>
                <a:latin typeface="Arial"/>
                <a:ea typeface="+mn-ea"/>
                <a:cs typeface="Arial"/>
              </a:rPr>
              <a:t> </a:t>
            </a:r>
            <a:r>
              <a:rPr kumimoji="0" sz="1800" b="0" i="0" u="none" strike="noStrike" kern="1200" cap="none" spc="-10" normalizeH="0" baseline="0" noProof="0" dirty="0">
                <a:ln>
                  <a:noFill/>
                </a:ln>
                <a:solidFill>
                  <a:srgbClr val="034E6D"/>
                </a:solidFill>
                <a:effectLst/>
                <a:uLnTx/>
                <a:uFillTx/>
                <a:latin typeface="Arial"/>
                <a:ea typeface="+mn-ea"/>
                <a:cs typeface="Arial"/>
              </a:rPr>
              <a:t>warming</a:t>
            </a:r>
            <a:r>
              <a:rPr kumimoji="0" sz="1800" b="0" i="0" u="none" strike="noStrike" kern="1200" cap="none" spc="65" normalizeH="0" baseline="0" noProof="0" dirty="0">
                <a:ln>
                  <a:noFill/>
                </a:ln>
                <a:solidFill>
                  <a:srgbClr val="034E6D"/>
                </a:solidFill>
                <a:effectLst/>
                <a:uLnTx/>
                <a:uFillTx/>
                <a:latin typeface="Arial"/>
                <a:ea typeface="+mn-ea"/>
                <a:cs typeface="Arial"/>
              </a:rPr>
              <a:t> </a:t>
            </a:r>
            <a:r>
              <a:rPr kumimoji="0" sz="1800" b="0" i="0" u="none" strike="noStrike" kern="1200" cap="none" spc="0" normalizeH="0" baseline="0" noProof="0" dirty="0">
                <a:ln>
                  <a:noFill/>
                </a:ln>
                <a:solidFill>
                  <a:srgbClr val="034E6D"/>
                </a:solidFill>
                <a:effectLst/>
                <a:uLnTx/>
                <a:uFillTx/>
                <a:latin typeface="Arial"/>
                <a:ea typeface="+mn-ea"/>
                <a:cs typeface="Arial"/>
              </a:rPr>
              <a:t>of </a:t>
            </a:r>
            <a:r>
              <a:rPr kumimoji="0" sz="1800" b="0" i="0" u="none" strike="noStrike" kern="1200" cap="none" spc="-20" normalizeH="0" baseline="0" noProof="0" dirty="0">
                <a:ln>
                  <a:noFill/>
                </a:ln>
                <a:solidFill>
                  <a:srgbClr val="034E6D"/>
                </a:solidFill>
                <a:effectLst/>
                <a:uLnTx/>
                <a:uFillTx/>
                <a:latin typeface="Arial"/>
                <a:ea typeface="+mn-ea"/>
                <a:cs typeface="Arial"/>
              </a:rPr>
              <a:t>1.5°C</a:t>
            </a:r>
            <a:r>
              <a:rPr kumimoji="0" sz="1800" b="0" i="0" u="none" strike="noStrike" kern="1200" cap="none" spc="15" normalizeH="0" baseline="0" noProof="0" dirty="0">
                <a:ln>
                  <a:noFill/>
                </a:ln>
                <a:solidFill>
                  <a:srgbClr val="034E6D"/>
                </a:solidFill>
                <a:effectLst/>
                <a:uLnTx/>
                <a:uFillTx/>
                <a:latin typeface="Arial"/>
                <a:ea typeface="+mn-ea"/>
                <a:cs typeface="Arial"/>
              </a:rPr>
              <a:t> </a:t>
            </a:r>
            <a:r>
              <a:rPr kumimoji="0" sz="1800" b="0" i="0" u="none" strike="noStrike" kern="1200" cap="none" spc="-10" normalizeH="0" baseline="0" noProof="0" dirty="0">
                <a:ln>
                  <a:noFill/>
                </a:ln>
                <a:solidFill>
                  <a:srgbClr val="034E6D"/>
                </a:solidFill>
                <a:effectLst/>
                <a:uLnTx/>
                <a:uFillTx/>
                <a:latin typeface="Arial"/>
                <a:ea typeface="+mn-ea"/>
                <a:cs typeface="Arial"/>
              </a:rPr>
              <a:t>and</a:t>
            </a:r>
            <a:r>
              <a:rPr kumimoji="0" sz="1800" b="0" i="0" u="none" strike="noStrike" kern="1200" cap="none" spc="1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2°C</a:t>
            </a:r>
            <a:r>
              <a:rPr kumimoji="0" sz="1800" b="0" i="0" u="none" strike="noStrike" kern="1200" cap="none" spc="15" normalizeH="0" baseline="0" noProof="0" dirty="0">
                <a:ln>
                  <a:noFill/>
                </a:ln>
                <a:solidFill>
                  <a:srgbClr val="034E6D"/>
                </a:solidFill>
                <a:effectLst/>
                <a:uLnTx/>
                <a:uFillTx/>
                <a:latin typeface="Arial"/>
                <a:ea typeface="+mn-ea"/>
                <a:cs typeface="Arial"/>
              </a:rPr>
              <a:t> </a:t>
            </a:r>
            <a:r>
              <a:rPr kumimoji="0" sz="1800" b="0" i="0" u="none" strike="noStrike" kern="1200" cap="none" spc="-15" normalizeH="0" baseline="0" noProof="0" dirty="0">
                <a:ln>
                  <a:noFill/>
                </a:ln>
                <a:solidFill>
                  <a:srgbClr val="034E6D"/>
                </a:solidFill>
                <a:effectLst/>
                <a:uLnTx/>
                <a:uFillTx/>
                <a:latin typeface="Arial"/>
                <a:ea typeface="+mn-ea"/>
                <a:cs typeface="Arial"/>
              </a:rPr>
              <a:t>will</a:t>
            </a:r>
            <a:r>
              <a:rPr kumimoji="0" sz="1800" b="0" i="0" u="none" strike="noStrike" kern="1200" cap="none" spc="5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be</a:t>
            </a:r>
            <a:r>
              <a:rPr kumimoji="0" sz="1800" b="0" i="0" u="none" strike="noStrike" kern="1200" cap="none" spc="0" normalizeH="0" baseline="0" noProof="0" dirty="0">
                <a:ln>
                  <a:noFill/>
                </a:ln>
                <a:solidFill>
                  <a:srgbClr val="034E6D"/>
                </a:solidFill>
                <a:effectLst/>
                <a:uLnTx/>
                <a:uFillTx/>
                <a:latin typeface="Arial"/>
                <a:ea typeface="+mn-ea"/>
                <a:cs typeface="Arial"/>
              </a:rPr>
              <a:t> </a:t>
            </a:r>
            <a:r>
              <a:rPr kumimoji="0" sz="1800" b="0" i="0" u="none" strike="noStrike" kern="1200" cap="none" spc="-10" normalizeH="0" baseline="0" noProof="0" dirty="0">
                <a:ln>
                  <a:noFill/>
                </a:ln>
                <a:solidFill>
                  <a:srgbClr val="034E6D"/>
                </a:solidFill>
                <a:effectLst/>
                <a:uLnTx/>
                <a:uFillTx/>
                <a:latin typeface="Arial"/>
                <a:ea typeface="+mn-ea"/>
                <a:cs typeface="Arial"/>
              </a:rPr>
              <a:t>exceeded</a:t>
            </a:r>
            <a:r>
              <a:rPr kumimoji="0" sz="1800" b="0" i="0" u="none" strike="noStrike" kern="1200" cap="none" spc="4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during</a:t>
            </a:r>
            <a:r>
              <a:rPr kumimoji="0" sz="1800" b="0" i="0" u="none" strike="noStrike" kern="1200" cap="none" spc="15" normalizeH="0" baseline="0" noProof="0" dirty="0">
                <a:ln>
                  <a:noFill/>
                </a:ln>
                <a:solidFill>
                  <a:srgbClr val="034E6D"/>
                </a:solidFill>
                <a:effectLst/>
                <a:uLnTx/>
                <a:uFillTx/>
                <a:latin typeface="Arial"/>
                <a:ea typeface="+mn-ea"/>
                <a:cs typeface="Arial"/>
              </a:rPr>
              <a:t> </a:t>
            </a:r>
            <a:r>
              <a:rPr kumimoji="0" sz="1800" b="0" i="0" u="none" strike="noStrike" kern="1200" cap="none" spc="0" normalizeH="0" baseline="0" noProof="0" dirty="0">
                <a:ln>
                  <a:noFill/>
                </a:ln>
                <a:solidFill>
                  <a:srgbClr val="034E6D"/>
                </a:solidFill>
                <a:effectLst/>
                <a:uLnTx/>
                <a:uFillTx/>
                <a:latin typeface="Arial"/>
                <a:ea typeface="+mn-ea"/>
                <a:cs typeface="Arial"/>
              </a:rPr>
              <a:t>the </a:t>
            </a:r>
            <a:r>
              <a:rPr kumimoji="0" sz="1800" b="0" i="0" u="none" strike="noStrike" kern="1200" cap="none" spc="-5" normalizeH="0" baseline="0" noProof="0" dirty="0">
                <a:ln>
                  <a:noFill/>
                </a:ln>
                <a:solidFill>
                  <a:srgbClr val="034E6D"/>
                </a:solidFill>
                <a:effectLst/>
                <a:uLnTx/>
                <a:uFillTx/>
                <a:latin typeface="Arial"/>
                <a:ea typeface="+mn-ea"/>
                <a:cs typeface="Arial"/>
              </a:rPr>
              <a:t>21st </a:t>
            </a:r>
            <a:r>
              <a:rPr kumimoji="0" sz="1800" b="0" i="0" u="none" strike="noStrike" kern="1200" cap="none" spc="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century</a:t>
            </a:r>
            <a:r>
              <a:rPr kumimoji="0" sz="1800" b="0" i="0" u="none" strike="noStrike" kern="1200" cap="none" spc="2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unless</a:t>
            </a:r>
            <a:r>
              <a:rPr kumimoji="0" sz="1800" b="0" i="0" u="none" strike="noStrike" kern="1200" cap="none" spc="3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deep</a:t>
            </a:r>
            <a:r>
              <a:rPr kumimoji="0" sz="1800" b="0" i="0" u="none" strike="noStrike" kern="1200" cap="none" spc="2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reductions</a:t>
            </a:r>
            <a:r>
              <a:rPr kumimoji="0" sz="1800" b="0" i="0" u="none" strike="noStrike" kern="1200" cap="none" spc="4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in</a:t>
            </a:r>
            <a:r>
              <a:rPr kumimoji="0" sz="1800" b="0" i="0" u="none" strike="noStrike" kern="1200" cap="none" spc="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carbon</a:t>
            </a:r>
            <a:r>
              <a:rPr kumimoji="0" sz="1800" b="0" i="0" u="none" strike="noStrike" kern="1200" cap="none" spc="25" normalizeH="0" baseline="0" noProof="0" dirty="0">
                <a:ln>
                  <a:noFill/>
                </a:ln>
                <a:solidFill>
                  <a:srgbClr val="034E6D"/>
                </a:solidFill>
                <a:effectLst/>
                <a:uLnTx/>
                <a:uFillTx/>
                <a:latin typeface="Arial"/>
                <a:ea typeface="+mn-ea"/>
                <a:cs typeface="Arial"/>
              </a:rPr>
              <a:t> </a:t>
            </a:r>
            <a:r>
              <a:rPr kumimoji="0" sz="1800" b="0" i="0" u="none" strike="noStrike" kern="1200" cap="none" spc="-10" normalizeH="0" baseline="0" noProof="0" dirty="0">
                <a:ln>
                  <a:noFill/>
                </a:ln>
                <a:solidFill>
                  <a:srgbClr val="034E6D"/>
                </a:solidFill>
                <a:effectLst/>
                <a:uLnTx/>
                <a:uFillTx/>
                <a:latin typeface="Arial"/>
                <a:ea typeface="+mn-ea"/>
                <a:cs typeface="Arial"/>
              </a:rPr>
              <a:t>dioxide</a:t>
            </a:r>
            <a:r>
              <a:rPr kumimoji="0" sz="1800" b="0" i="0" u="none" strike="noStrike" kern="1200" cap="none" spc="50" normalizeH="0" baseline="0" noProof="0" dirty="0">
                <a:ln>
                  <a:noFill/>
                </a:ln>
                <a:solidFill>
                  <a:srgbClr val="034E6D"/>
                </a:solidFill>
                <a:effectLst/>
                <a:uLnTx/>
                <a:uFillTx/>
                <a:latin typeface="Arial"/>
                <a:ea typeface="+mn-ea"/>
                <a:cs typeface="Arial"/>
              </a:rPr>
              <a:t> </a:t>
            </a:r>
            <a:r>
              <a:rPr kumimoji="0" sz="1800" b="0" i="0" u="none" strike="noStrike" kern="1200" cap="none" spc="0" normalizeH="0" baseline="0" noProof="0" dirty="0">
                <a:ln>
                  <a:noFill/>
                </a:ln>
                <a:solidFill>
                  <a:srgbClr val="034E6D"/>
                </a:solidFill>
                <a:effectLst/>
                <a:uLnTx/>
                <a:uFillTx/>
                <a:latin typeface="Arial"/>
                <a:ea typeface="+mn-ea"/>
                <a:cs typeface="Arial"/>
              </a:rPr>
              <a:t>(CO2)</a:t>
            </a:r>
            <a:r>
              <a:rPr kumimoji="0" sz="1800" b="0" i="0" u="none" strike="noStrike" kern="1200" cap="none" spc="1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and</a:t>
            </a:r>
            <a:r>
              <a:rPr kumimoji="0" sz="1800" b="0" i="0" u="none" strike="noStrike" kern="1200" cap="none" spc="1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other</a:t>
            </a:r>
            <a:r>
              <a:rPr kumimoji="0" sz="1800" b="0" i="0" u="none" strike="noStrike" kern="1200" cap="none" spc="2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greenhouse</a:t>
            </a:r>
            <a:r>
              <a:rPr kumimoji="0" sz="1800" b="0" i="0" u="none" strike="noStrike" kern="1200" cap="none" spc="4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gas</a:t>
            </a:r>
            <a:r>
              <a:rPr kumimoji="0" sz="1800" b="0" i="0" u="none" strike="noStrike" kern="1200" cap="none" spc="1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emissions</a:t>
            </a:r>
            <a:r>
              <a:rPr kumimoji="0" sz="1800" b="0" i="0" u="none" strike="noStrike" kern="1200" cap="none" spc="4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occur</a:t>
            </a:r>
            <a:r>
              <a:rPr kumimoji="0" sz="1800" b="0" i="0" u="none" strike="noStrike" kern="1200" cap="none" spc="2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in </a:t>
            </a:r>
            <a:r>
              <a:rPr kumimoji="0" sz="1800" b="0" i="0" u="none" strike="noStrike" kern="1200" cap="none" spc="-484"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the coming</a:t>
            </a:r>
            <a:r>
              <a:rPr kumimoji="0" sz="1800" b="0" i="0" u="none" strike="noStrike" kern="1200" cap="none" spc="1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decades.</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469900" marR="16510" lvl="1" indent="-457200" algn="l" defTabSz="914400" rtl="0" eaLnBrk="1" fontAlgn="auto" latinLnBrk="0" hangingPunct="1">
              <a:lnSpc>
                <a:spcPct val="100000"/>
              </a:lnSpc>
              <a:spcBef>
                <a:spcPts val="994"/>
              </a:spcBef>
              <a:spcAft>
                <a:spcPts val="0"/>
              </a:spcAft>
              <a:buClrTx/>
              <a:buSzTx/>
              <a:buFont typeface="Arial"/>
              <a:buAutoNum type="arabicPeriod"/>
              <a:tabLst>
                <a:tab pos="469900" algn="l"/>
              </a:tabLst>
              <a:defRPr/>
            </a:pPr>
            <a:r>
              <a:rPr kumimoji="0" sz="1800" b="0" i="0" u="none" strike="noStrike" kern="1200" cap="none" spc="-5" normalizeH="0" baseline="0" noProof="0" dirty="0">
                <a:ln>
                  <a:noFill/>
                </a:ln>
                <a:solidFill>
                  <a:srgbClr val="034E6D"/>
                </a:solidFill>
                <a:effectLst/>
                <a:uLnTx/>
                <a:uFillTx/>
                <a:latin typeface="Arial"/>
                <a:ea typeface="+mn-ea"/>
                <a:cs typeface="Arial"/>
              </a:rPr>
              <a:t>Many</a:t>
            </a:r>
            <a:r>
              <a:rPr kumimoji="0" sz="1800" b="0" i="0" u="none" strike="noStrike" kern="1200" cap="none" spc="1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changes</a:t>
            </a:r>
            <a:r>
              <a:rPr kumimoji="0" sz="1800" b="0" i="0" u="none" strike="noStrike" kern="1200" cap="none" spc="4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in</a:t>
            </a:r>
            <a:r>
              <a:rPr kumimoji="0" sz="1800" b="0" i="0" u="none" strike="noStrike" kern="1200" cap="none" spc="5" normalizeH="0" baseline="0" noProof="0" dirty="0">
                <a:ln>
                  <a:noFill/>
                </a:ln>
                <a:solidFill>
                  <a:srgbClr val="034E6D"/>
                </a:solidFill>
                <a:effectLst/>
                <a:uLnTx/>
                <a:uFillTx/>
                <a:latin typeface="Arial"/>
                <a:ea typeface="+mn-ea"/>
                <a:cs typeface="Arial"/>
              </a:rPr>
              <a:t> </a:t>
            </a:r>
            <a:r>
              <a:rPr kumimoji="0" sz="1800" b="0" i="0" u="none" strike="noStrike" kern="1200" cap="none" spc="0" normalizeH="0" baseline="0" noProof="0" dirty="0">
                <a:ln>
                  <a:noFill/>
                </a:ln>
                <a:solidFill>
                  <a:srgbClr val="034E6D"/>
                </a:solidFill>
                <a:effectLst/>
                <a:uLnTx/>
                <a:uFillTx/>
                <a:latin typeface="Arial"/>
                <a:ea typeface="+mn-ea"/>
                <a:cs typeface="Arial"/>
              </a:rPr>
              <a:t>the</a:t>
            </a:r>
            <a:r>
              <a:rPr kumimoji="0" sz="1800" b="0" i="0" u="none" strike="noStrike" kern="1200" cap="none" spc="1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climate</a:t>
            </a:r>
            <a:r>
              <a:rPr kumimoji="0" sz="1800" b="0" i="0" u="none" strike="noStrike" kern="1200" cap="none" spc="2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system</a:t>
            </a:r>
            <a:r>
              <a:rPr kumimoji="0" sz="1800" b="0" i="0" u="none" strike="noStrike" kern="1200" cap="none" spc="2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become</a:t>
            </a:r>
            <a:r>
              <a:rPr kumimoji="0" sz="1800" b="0" i="0" u="none" strike="noStrike" kern="1200" cap="none" spc="2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larger</a:t>
            </a:r>
            <a:r>
              <a:rPr kumimoji="0" sz="1800" b="0" i="0" u="none" strike="noStrike" kern="1200" cap="none" spc="2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in</a:t>
            </a:r>
            <a:r>
              <a:rPr kumimoji="0" sz="1800" b="0" i="0" u="none" strike="noStrike" kern="1200" cap="none" spc="1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direct</a:t>
            </a:r>
            <a:r>
              <a:rPr kumimoji="0" sz="1800" b="0" i="0" u="none" strike="noStrike" kern="1200" cap="none" spc="2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relation</a:t>
            </a:r>
            <a:r>
              <a:rPr kumimoji="0" sz="1800" b="0" i="0" u="none" strike="noStrike" kern="1200" cap="none" spc="20" normalizeH="0" baseline="0" noProof="0" dirty="0">
                <a:ln>
                  <a:noFill/>
                </a:ln>
                <a:solidFill>
                  <a:srgbClr val="034E6D"/>
                </a:solidFill>
                <a:effectLst/>
                <a:uLnTx/>
                <a:uFillTx/>
                <a:latin typeface="Arial"/>
                <a:ea typeface="+mn-ea"/>
                <a:cs typeface="Arial"/>
              </a:rPr>
              <a:t> </a:t>
            </a:r>
            <a:r>
              <a:rPr kumimoji="0" sz="1800" b="0" i="0" u="none" strike="noStrike" kern="1200" cap="none" spc="0" normalizeH="0" baseline="0" noProof="0" dirty="0">
                <a:ln>
                  <a:noFill/>
                </a:ln>
                <a:solidFill>
                  <a:srgbClr val="034E6D"/>
                </a:solidFill>
                <a:effectLst/>
                <a:uLnTx/>
                <a:uFillTx/>
                <a:latin typeface="Arial"/>
                <a:ea typeface="+mn-ea"/>
                <a:cs typeface="Arial"/>
              </a:rPr>
              <a:t>to</a:t>
            </a:r>
            <a:r>
              <a:rPr kumimoji="0" sz="1800" b="0" i="0" u="none" strike="noStrike" kern="1200" cap="none" spc="1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increasing</a:t>
            </a:r>
            <a:r>
              <a:rPr kumimoji="0" sz="1800" b="0" i="0" u="none" strike="noStrike" kern="1200" cap="none" spc="3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global</a:t>
            </a:r>
            <a:r>
              <a:rPr kumimoji="0" sz="1800" b="0" i="0" u="none" strike="noStrike" kern="1200" cap="none" spc="30" normalizeH="0" baseline="0" noProof="0" dirty="0">
                <a:ln>
                  <a:noFill/>
                </a:ln>
                <a:solidFill>
                  <a:srgbClr val="034E6D"/>
                </a:solidFill>
                <a:effectLst/>
                <a:uLnTx/>
                <a:uFillTx/>
                <a:latin typeface="Arial"/>
                <a:ea typeface="+mn-ea"/>
                <a:cs typeface="Arial"/>
              </a:rPr>
              <a:t> </a:t>
            </a:r>
            <a:r>
              <a:rPr kumimoji="0" sz="1800" b="0" i="0" u="none" strike="noStrike" kern="1200" cap="none" spc="-10" normalizeH="0" baseline="0" noProof="0" dirty="0">
                <a:ln>
                  <a:noFill/>
                </a:ln>
                <a:solidFill>
                  <a:srgbClr val="034E6D"/>
                </a:solidFill>
                <a:effectLst/>
                <a:uLnTx/>
                <a:uFillTx/>
                <a:latin typeface="Arial"/>
                <a:ea typeface="+mn-ea"/>
                <a:cs typeface="Arial"/>
              </a:rPr>
              <a:t>warming.</a:t>
            </a:r>
            <a:r>
              <a:rPr kumimoji="0" sz="1800" b="0" i="0" u="none" strike="noStrike" kern="1200" cap="none" spc="25" normalizeH="0" baseline="0" noProof="0" dirty="0">
                <a:ln>
                  <a:noFill/>
                </a:ln>
                <a:solidFill>
                  <a:srgbClr val="034E6D"/>
                </a:solidFill>
                <a:effectLst/>
                <a:uLnTx/>
                <a:uFillTx/>
                <a:latin typeface="Arial"/>
                <a:ea typeface="+mn-ea"/>
                <a:cs typeface="Arial"/>
              </a:rPr>
              <a:t> </a:t>
            </a:r>
            <a:r>
              <a:rPr kumimoji="0" sz="1800" b="0" i="0" u="none" strike="noStrike" kern="1200" cap="none" spc="0" normalizeH="0" baseline="0" noProof="0" dirty="0">
                <a:ln>
                  <a:noFill/>
                </a:ln>
                <a:solidFill>
                  <a:srgbClr val="034E6D"/>
                </a:solidFill>
                <a:effectLst/>
                <a:uLnTx/>
                <a:uFillTx/>
                <a:latin typeface="Arial"/>
                <a:ea typeface="+mn-ea"/>
                <a:cs typeface="Arial"/>
              </a:rPr>
              <a:t>They </a:t>
            </a:r>
            <a:r>
              <a:rPr kumimoji="0" sz="1800" b="0" i="0" u="none" strike="noStrike" kern="1200" cap="none" spc="-484"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include</a:t>
            </a:r>
            <a:r>
              <a:rPr kumimoji="0" sz="1800" b="0" i="0" u="none" strike="noStrike" kern="1200" cap="none" spc="10" normalizeH="0" baseline="0" noProof="0" dirty="0">
                <a:ln>
                  <a:noFill/>
                </a:ln>
                <a:solidFill>
                  <a:srgbClr val="034E6D"/>
                </a:solidFill>
                <a:effectLst/>
                <a:uLnTx/>
                <a:uFillTx/>
                <a:latin typeface="Arial"/>
                <a:ea typeface="+mn-ea"/>
                <a:cs typeface="Arial"/>
              </a:rPr>
              <a:t> </a:t>
            </a:r>
            <a:r>
              <a:rPr kumimoji="0" sz="1800" b="1" i="0" u="sng" strike="noStrike" kern="1200" cap="none" spc="-5" normalizeH="0" baseline="0" noProof="0" dirty="0">
                <a:ln>
                  <a:noFill/>
                </a:ln>
                <a:solidFill>
                  <a:srgbClr val="034E6D"/>
                </a:solidFill>
                <a:effectLst/>
                <a:uLnTx/>
                <a:uFill>
                  <a:solidFill>
                    <a:srgbClr val="034E6D"/>
                  </a:solidFill>
                </a:uFill>
                <a:latin typeface="Arial"/>
                <a:ea typeface="+mn-ea"/>
                <a:cs typeface="Arial"/>
              </a:rPr>
              <a:t>increases</a:t>
            </a:r>
            <a:r>
              <a:rPr kumimoji="0" sz="1800" b="1" i="0" u="sng" strike="noStrike" kern="1200" cap="none" spc="5" normalizeH="0" baseline="0" noProof="0" dirty="0">
                <a:ln>
                  <a:noFill/>
                </a:ln>
                <a:solidFill>
                  <a:srgbClr val="034E6D"/>
                </a:solidFill>
                <a:effectLst/>
                <a:uLnTx/>
                <a:uFill>
                  <a:solidFill>
                    <a:srgbClr val="034E6D"/>
                  </a:solidFill>
                </a:uFill>
                <a:latin typeface="Arial"/>
                <a:ea typeface="+mn-ea"/>
                <a:cs typeface="Arial"/>
              </a:rPr>
              <a:t> </a:t>
            </a:r>
            <a:r>
              <a:rPr kumimoji="0" sz="1800" b="1" i="0" u="sng" strike="noStrike" kern="1200" cap="none" spc="0" normalizeH="0" baseline="0" noProof="0" dirty="0">
                <a:ln>
                  <a:noFill/>
                </a:ln>
                <a:solidFill>
                  <a:srgbClr val="034E6D"/>
                </a:solidFill>
                <a:effectLst/>
                <a:uLnTx/>
                <a:uFill>
                  <a:solidFill>
                    <a:srgbClr val="034E6D"/>
                  </a:solidFill>
                </a:uFill>
                <a:latin typeface="Arial"/>
                <a:ea typeface="+mn-ea"/>
                <a:cs typeface="Arial"/>
              </a:rPr>
              <a:t>in</a:t>
            </a:r>
            <a:r>
              <a:rPr kumimoji="0" sz="1800" b="1" i="0" u="sng" strike="noStrike" kern="1200" cap="none" spc="-5" normalizeH="0" baseline="0" noProof="0" dirty="0">
                <a:ln>
                  <a:noFill/>
                </a:ln>
                <a:solidFill>
                  <a:srgbClr val="034E6D"/>
                </a:solidFill>
                <a:effectLst/>
                <a:uLnTx/>
                <a:uFill>
                  <a:solidFill>
                    <a:srgbClr val="034E6D"/>
                  </a:solidFill>
                </a:uFill>
                <a:latin typeface="Arial"/>
                <a:ea typeface="+mn-ea"/>
                <a:cs typeface="Arial"/>
              </a:rPr>
              <a:t> </a:t>
            </a:r>
            <a:r>
              <a:rPr kumimoji="0" sz="1800" b="1" i="0" u="sng" strike="noStrike" kern="1200" cap="none" spc="0" normalizeH="0" baseline="0" noProof="0" dirty="0">
                <a:ln>
                  <a:noFill/>
                </a:ln>
                <a:solidFill>
                  <a:srgbClr val="034E6D"/>
                </a:solidFill>
                <a:effectLst/>
                <a:uLnTx/>
                <a:uFill>
                  <a:solidFill>
                    <a:srgbClr val="034E6D"/>
                  </a:solidFill>
                </a:uFill>
                <a:latin typeface="Arial"/>
                <a:ea typeface="+mn-ea"/>
                <a:cs typeface="Arial"/>
              </a:rPr>
              <a:t>the frequency</a:t>
            </a:r>
            <a:r>
              <a:rPr kumimoji="0" sz="1800" b="1" i="0" u="sng" strike="noStrike" kern="1200" cap="none" spc="-5" normalizeH="0" baseline="0" noProof="0" dirty="0">
                <a:ln>
                  <a:noFill/>
                </a:ln>
                <a:solidFill>
                  <a:srgbClr val="034E6D"/>
                </a:solidFill>
                <a:effectLst/>
                <a:uLnTx/>
                <a:uFill>
                  <a:solidFill>
                    <a:srgbClr val="034E6D"/>
                  </a:solidFill>
                </a:uFill>
                <a:latin typeface="Arial"/>
                <a:ea typeface="+mn-ea"/>
                <a:cs typeface="Arial"/>
              </a:rPr>
              <a:t> </a:t>
            </a:r>
            <a:r>
              <a:rPr kumimoji="0" sz="1800" b="1" i="0" u="sng" strike="noStrike" kern="1200" cap="none" spc="0" normalizeH="0" baseline="0" noProof="0" dirty="0">
                <a:ln>
                  <a:noFill/>
                </a:ln>
                <a:solidFill>
                  <a:srgbClr val="034E6D"/>
                </a:solidFill>
                <a:effectLst/>
                <a:uLnTx/>
                <a:uFill>
                  <a:solidFill>
                    <a:srgbClr val="034E6D"/>
                  </a:solidFill>
                </a:uFill>
                <a:latin typeface="Arial"/>
                <a:ea typeface="+mn-ea"/>
                <a:cs typeface="Arial"/>
              </a:rPr>
              <a:t>and</a:t>
            </a:r>
            <a:r>
              <a:rPr kumimoji="0" sz="1800" b="1" i="0" u="sng" strike="noStrike" kern="1200" cap="none" spc="5" normalizeH="0" baseline="0" noProof="0" dirty="0">
                <a:ln>
                  <a:noFill/>
                </a:ln>
                <a:solidFill>
                  <a:srgbClr val="034E6D"/>
                </a:solidFill>
                <a:effectLst/>
                <a:uLnTx/>
                <a:uFill>
                  <a:solidFill>
                    <a:srgbClr val="034E6D"/>
                  </a:solidFill>
                </a:uFill>
                <a:latin typeface="Arial"/>
                <a:ea typeface="+mn-ea"/>
                <a:cs typeface="Arial"/>
              </a:rPr>
              <a:t> </a:t>
            </a:r>
            <a:r>
              <a:rPr kumimoji="0" sz="1800" b="1" i="0" u="sng" strike="noStrike" kern="1200" cap="none" spc="0" normalizeH="0" baseline="0" noProof="0" dirty="0">
                <a:ln>
                  <a:noFill/>
                </a:ln>
                <a:solidFill>
                  <a:srgbClr val="034E6D"/>
                </a:solidFill>
                <a:effectLst/>
                <a:uLnTx/>
                <a:uFill>
                  <a:solidFill>
                    <a:srgbClr val="034E6D"/>
                  </a:solidFill>
                </a:uFill>
                <a:latin typeface="Arial"/>
                <a:ea typeface="+mn-ea"/>
                <a:cs typeface="Arial"/>
              </a:rPr>
              <a:t>intensity of hot</a:t>
            </a:r>
            <a:r>
              <a:rPr kumimoji="0" sz="1800" b="1" i="0" u="sng" strike="noStrike" kern="1200" cap="none" spc="-10" normalizeH="0" baseline="0" noProof="0" dirty="0">
                <a:ln>
                  <a:noFill/>
                </a:ln>
                <a:solidFill>
                  <a:srgbClr val="034E6D"/>
                </a:solidFill>
                <a:effectLst/>
                <a:uLnTx/>
                <a:uFill>
                  <a:solidFill>
                    <a:srgbClr val="034E6D"/>
                  </a:solidFill>
                </a:uFill>
                <a:latin typeface="Arial"/>
                <a:ea typeface="+mn-ea"/>
                <a:cs typeface="Arial"/>
              </a:rPr>
              <a:t> </a:t>
            </a:r>
            <a:r>
              <a:rPr kumimoji="0" sz="1800" b="1" i="0" u="sng" strike="noStrike" kern="1200" cap="none" spc="-5" normalizeH="0" baseline="0" noProof="0" dirty="0">
                <a:ln>
                  <a:noFill/>
                </a:ln>
                <a:solidFill>
                  <a:srgbClr val="034E6D"/>
                </a:solidFill>
                <a:effectLst/>
                <a:uLnTx/>
                <a:uFill>
                  <a:solidFill>
                    <a:srgbClr val="034E6D"/>
                  </a:solidFill>
                </a:uFill>
                <a:latin typeface="Arial"/>
                <a:ea typeface="+mn-ea"/>
                <a:cs typeface="Arial"/>
              </a:rPr>
              <a:t>extremes</a:t>
            </a:r>
            <a:r>
              <a:rPr kumimoji="0" sz="1800" b="0" i="0" u="none" strike="noStrike" kern="1200" cap="none" spc="-5" normalizeH="0" baseline="0" noProof="0" dirty="0">
                <a:ln>
                  <a:noFill/>
                </a:ln>
                <a:solidFill>
                  <a:srgbClr val="034E6D"/>
                </a:solidFill>
                <a:effectLst/>
                <a:uLnTx/>
                <a:uFillTx/>
                <a:latin typeface="Arial"/>
                <a:ea typeface="+mn-ea"/>
                <a:cs typeface="Arial"/>
              </a:rPr>
              <a:t>,</a:t>
            </a:r>
            <a:r>
              <a:rPr kumimoji="0" sz="1800" b="0" i="0" u="none" strike="noStrike" kern="1200" cap="none" spc="2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marine</a:t>
            </a:r>
            <a:r>
              <a:rPr kumimoji="0" sz="1800" b="0" i="0" u="none" strike="noStrike" kern="1200" cap="none" spc="5" normalizeH="0" baseline="0" noProof="0" dirty="0">
                <a:ln>
                  <a:noFill/>
                </a:ln>
                <a:solidFill>
                  <a:srgbClr val="034E6D"/>
                </a:solidFill>
                <a:effectLst/>
                <a:uLnTx/>
                <a:uFillTx/>
                <a:latin typeface="Arial"/>
                <a:ea typeface="+mn-ea"/>
                <a:cs typeface="Arial"/>
              </a:rPr>
              <a:t> </a:t>
            </a:r>
            <a:r>
              <a:rPr kumimoji="0" sz="1800" b="0" i="0" u="none" strike="noStrike" kern="1200" cap="none" spc="-10" normalizeH="0" baseline="0" noProof="0" dirty="0">
                <a:ln>
                  <a:noFill/>
                </a:ln>
                <a:solidFill>
                  <a:srgbClr val="034E6D"/>
                </a:solidFill>
                <a:effectLst/>
                <a:uLnTx/>
                <a:uFillTx/>
                <a:latin typeface="Arial"/>
                <a:ea typeface="+mn-ea"/>
                <a:cs typeface="Arial"/>
              </a:rPr>
              <a:t>heatwaves,</a:t>
            </a:r>
            <a:r>
              <a:rPr kumimoji="0" sz="1800" b="0" i="0" u="none" strike="noStrike" kern="1200" cap="none" spc="5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and</a:t>
            </a:r>
            <a:r>
              <a:rPr kumimoji="0" sz="1800" b="0" i="0" u="none" strike="noStrike" kern="1200" cap="none" spc="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heavy </a:t>
            </a:r>
            <a:r>
              <a:rPr kumimoji="0" sz="1800" b="0" i="0" u="none" strike="noStrike" kern="1200" cap="none" spc="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precipitation,</a:t>
            </a:r>
            <a:r>
              <a:rPr kumimoji="0" sz="1800" b="0" i="0" u="none" strike="noStrike" kern="1200" cap="none" spc="2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agricultural</a:t>
            </a:r>
            <a:r>
              <a:rPr kumimoji="0" sz="1800" b="0" i="0" u="none" strike="noStrike" kern="1200" cap="none" spc="2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and</a:t>
            </a:r>
            <a:r>
              <a:rPr kumimoji="0" sz="1800" b="0" i="0" u="none" strike="noStrike" kern="1200" cap="none" spc="1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ecological</a:t>
            </a:r>
            <a:r>
              <a:rPr kumimoji="0" sz="1800" b="0" i="0" u="none" strike="noStrike" kern="1200" cap="none" spc="-20" normalizeH="0" baseline="0" noProof="0" dirty="0">
                <a:ln>
                  <a:noFill/>
                </a:ln>
                <a:solidFill>
                  <a:srgbClr val="034E6D"/>
                </a:solidFill>
                <a:effectLst/>
                <a:uLnTx/>
                <a:uFillTx/>
                <a:latin typeface="Arial"/>
                <a:ea typeface="+mn-ea"/>
                <a:cs typeface="Arial"/>
              </a:rPr>
              <a:t> </a:t>
            </a:r>
            <a:r>
              <a:rPr kumimoji="0" sz="1800" b="1" i="0" u="sng" strike="noStrike" kern="1200" cap="none" spc="0" normalizeH="0" baseline="0" noProof="0" dirty="0">
                <a:ln>
                  <a:noFill/>
                </a:ln>
                <a:solidFill>
                  <a:srgbClr val="034E6D"/>
                </a:solidFill>
                <a:effectLst/>
                <a:uLnTx/>
                <a:uFill>
                  <a:solidFill>
                    <a:srgbClr val="034E6D"/>
                  </a:solidFill>
                </a:uFill>
                <a:latin typeface="Arial"/>
                <a:ea typeface="+mn-ea"/>
                <a:cs typeface="Arial"/>
              </a:rPr>
              <a:t>droughts</a:t>
            </a:r>
            <a:r>
              <a:rPr kumimoji="0" sz="1800" b="1" i="0" u="none" strike="noStrike" kern="1200" cap="none" spc="-10" normalizeH="0" baseline="0" noProof="0" dirty="0">
                <a:ln>
                  <a:noFill/>
                </a:ln>
                <a:solidFill>
                  <a:srgbClr val="034E6D"/>
                </a:solidFill>
                <a:effectLst/>
                <a:uLnTx/>
                <a:uFillTx/>
                <a:latin typeface="Arial"/>
                <a:ea typeface="+mn-ea"/>
                <a:cs typeface="Arial"/>
              </a:rPr>
              <a:t> </a:t>
            </a:r>
            <a:r>
              <a:rPr kumimoji="0" sz="1800" b="0" i="0" u="none" strike="noStrike" kern="1200" cap="none" spc="0" normalizeH="0" baseline="0" noProof="0" dirty="0">
                <a:ln>
                  <a:noFill/>
                </a:ln>
                <a:solidFill>
                  <a:srgbClr val="034E6D"/>
                </a:solidFill>
                <a:effectLst/>
                <a:uLnTx/>
                <a:uFillTx/>
                <a:latin typeface="Arial"/>
                <a:ea typeface="+mn-ea"/>
                <a:cs typeface="Arial"/>
              </a:rPr>
              <a:t>in</a:t>
            </a:r>
            <a:r>
              <a:rPr kumimoji="0" sz="1800" b="0" i="0" u="none" strike="noStrike" kern="1200" cap="none" spc="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some</a:t>
            </a:r>
            <a:r>
              <a:rPr kumimoji="0" sz="1800" b="0" i="0" u="none" strike="noStrike" kern="1200" cap="none" spc="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regions,</a:t>
            </a:r>
            <a:r>
              <a:rPr kumimoji="0" sz="1800" b="0" i="0" u="none" strike="noStrike" kern="1200" cap="none" spc="25" normalizeH="0" baseline="0" noProof="0" dirty="0">
                <a:ln>
                  <a:noFill/>
                </a:ln>
                <a:solidFill>
                  <a:srgbClr val="034E6D"/>
                </a:solidFill>
                <a:effectLst/>
                <a:uLnTx/>
                <a:uFillTx/>
                <a:latin typeface="Arial"/>
                <a:ea typeface="+mn-ea"/>
                <a:cs typeface="Arial"/>
              </a:rPr>
              <a:t> </a:t>
            </a:r>
            <a:r>
              <a:rPr kumimoji="0" sz="1800" b="0" i="0" u="none" strike="noStrike" kern="1200" cap="none" spc="-10" normalizeH="0" baseline="0" noProof="0" dirty="0">
                <a:ln>
                  <a:noFill/>
                </a:ln>
                <a:solidFill>
                  <a:srgbClr val="034E6D"/>
                </a:solidFill>
                <a:effectLst/>
                <a:uLnTx/>
                <a:uFillTx/>
                <a:latin typeface="Arial"/>
                <a:ea typeface="+mn-ea"/>
                <a:cs typeface="Arial"/>
              </a:rPr>
              <a:t>and</a:t>
            </a:r>
            <a:r>
              <a:rPr kumimoji="0" sz="1800" b="0" i="0" u="none" strike="noStrike" kern="1200" cap="none" spc="1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proportion</a:t>
            </a:r>
            <a:r>
              <a:rPr kumimoji="0" sz="1800" b="0" i="0" u="none" strike="noStrike" kern="1200" cap="none" spc="1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of</a:t>
            </a:r>
            <a:r>
              <a:rPr kumimoji="0" sz="1800" b="0" i="0" u="none" strike="noStrike" kern="1200" cap="none" spc="1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intense</a:t>
            </a:r>
            <a:r>
              <a:rPr kumimoji="0" sz="1800" b="0" i="0" u="none" strike="noStrike" kern="1200" cap="none" spc="1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tropical </a:t>
            </a:r>
            <a:r>
              <a:rPr kumimoji="0" sz="1800" b="0" i="0" u="none" strike="noStrike" kern="1200" cap="none" spc="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cyclones,</a:t>
            </a:r>
            <a:r>
              <a:rPr kumimoji="0" sz="1800" b="0" i="0" u="none" strike="noStrike" kern="1200" cap="none" spc="4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as</a:t>
            </a:r>
            <a:r>
              <a:rPr kumimoji="0" sz="1800" b="0" i="0" u="none" strike="noStrike" kern="1200" cap="none" spc="0" normalizeH="0" baseline="0" noProof="0" dirty="0">
                <a:ln>
                  <a:noFill/>
                </a:ln>
                <a:solidFill>
                  <a:srgbClr val="034E6D"/>
                </a:solidFill>
                <a:effectLst/>
                <a:uLnTx/>
                <a:uFillTx/>
                <a:latin typeface="Arial"/>
                <a:ea typeface="+mn-ea"/>
                <a:cs typeface="Arial"/>
              </a:rPr>
              <a:t> </a:t>
            </a:r>
            <a:r>
              <a:rPr kumimoji="0" sz="1800" b="0" i="0" u="none" strike="noStrike" kern="1200" cap="none" spc="-15" normalizeH="0" baseline="0" noProof="0" dirty="0">
                <a:ln>
                  <a:noFill/>
                </a:ln>
                <a:solidFill>
                  <a:srgbClr val="034E6D"/>
                </a:solidFill>
                <a:effectLst/>
                <a:uLnTx/>
                <a:uFillTx/>
                <a:latin typeface="Arial"/>
                <a:ea typeface="+mn-ea"/>
                <a:cs typeface="Arial"/>
              </a:rPr>
              <a:t>well</a:t>
            </a:r>
            <a:r>
              <a:rPr kumimoji="0" sz="1800" b="0" i="0" u="none" strike="noStrike" kern="1200" cap="none" spc="4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as</a:t>
            </a:r>
            <a:r>
              <a:rPr kumimoji="0" sz="1800" b="0" i="0" u="none" strike="noStrike" kern="1200" cap="none" spc="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reductions</a:t>
            </a:r>
            <a:r>
              <a:rPr kumimoji="0" sz="1800" b="0" i="0" u="none" strike="noStrike" kern="1200" cap="none" spc="1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in</a:t>
            </a:r>
            <a:r>
              <a:rPr kumimoji="0" sz="1800" b="0" i="0" u="none" strike="noStrike" kern="1200" cap="none" spc="-100" normalizeH="0" baseline="0" noProof="0" dirty="0">
                <a:ln>
                  <a:noFill/>
                </a:ln>
                <a:solidFill>
                  <a:srgbClr val="034E6D"/>
                </a:solidFill>
                <a:effectLst/>
                <a:uLnTx/>
                <a:uFillTx/>
                <a:latin typeface="Arial"/>
                <a:ea typeface="+mn-ea"/>
                <a:cs typeface="Arial"/>
              </a:rPr>
              <a:t> </a:t>
            </a:r>
            <a:r>
              <a:rPr kumimoji="0" sz="1800" b="0" i="0" u="none" strike="noStrike" kern="1200" cap="none" spc="0" normalizeH="0" baseline="0" noProof="0" dirty="0">
                <a:ln>
                  <a:noFill/>
                </a:ln>
                <a:solidFill>
                  <a:srgbClr val="034E6D"/>
                </a:solidFill>
                <a:effectLst/>
                <a:uLnTx/>
                <a:uFillTx/>
                <a:latin typeface="Arial"/>
                <a:ea typeface="+mn-ea"/>
                <a:cs typeface="Arial"/>
              </a:rPr>
              <a:t>Arctic </a:t>
            </a:r>
            <a:r>
              <a:rPr kumimoji="0" sz="1800" b="0" i="0" u="none" strike="noStrike" kern="1200" cap="none" spc="-5" normalizeH="0" baseline="0" noProof="0" dirty="0">
                <a:ln>
                  <a:noFill/>
                </a:ln>
                <a:solidFill>
                  <a:srgbClr val="034E6D"/>
                </a:solidFill>
                <a:effectLst/>
                <a:uLnTx/>
                <a:uFillTx/>
                <a:latin typeface="Arial"/>
                <a:ea typeface="+mn-ea"/>
                <a:cs typeface="Arial"/>
              </a:rPr>
              <a:t>sea</a:t>
            </a:r>
            <a:r>
              <a:rPr kumimoji="0" sz="1800" b="0" i="0" u="none" strike="noStrike" kern="1200" cap="none" spc="0" normalizeH="0" baseline="0" noProof="0" dirty="0">
                <a:ln>
                  <a:noFill/>
                </a:ln>
                <a:solidFill>
                  <a:srgbClr val="034E6D"/>
                </a:solidFill>
                <a:effectLst/>
                <a:uLnTx/>
                <a:uFillTx/>
                <a:latin typeface="Arial"/>
                <a:ea typeface="+mn-ea"/>
                <a:cs typeface="Arial"/>
              </a:rPr>
              <a:t> ice,</a:t>
            </a:r>
            <a:r>
              <a:rPr kumimoji="0" sz="1800" b="0" i="0" u="none" strike="noStrike" kern="1200" cap="none" spc="-50" normalizeH="0" baseline="0" noProof="0" dirty="0">
                <a:ln>
                  <a:noFill/>
                </a:ln>
                <a:solidFill>
                  <a:srgbClr val="034E6D"/>
                </a:solidFill>
                <a:effectLst/>
                <a:uLnTx/>
                <a:uFillTx/>
                <a:latin typeface="Arial"/>
                <a:ea typeface="+mn-ea"/>
                <a:cs typeface="Arial"/>
              </a:rPr>
              <a:t> </a:t>
            </a:r>
            <a:r>
              <a:rPr kumimoji="0" sz="1800" b="1" i="0" u="sng" strike="noStrike" kern="1200" cap="none" spc="-5" normalizeH="0" baseline="0" noProof="0" dirty="0">
                <a:ln>
                  <a:noFill/>
                </a:ln>
                <a:solidFill>
                  <a:srgbClr val="034E6D"/>
                </a:solidFill>
                <a:effectLst/>
                <a:uLnTx/>
                <a:uFill>
                  <a:solidFill>
                    <a:srgbClr val="034E6D"/>
                  </a:solidFill>
                </a:uFill>
                <a:latin typeface="Arial"/>
                <a:ea typeface="+mn-ea"/>
                <a:cs typeface="Arial"/>
              </a:rPr>
              <a:t>snow</a:t>
            </a:r>
            <a:r>
              <a:rPr kumimoji="0" sz="1800" b="1" i="0" u="sng" strike="noStrike" kern="1200" cap="none" spc="5" normalizeH="0" baseline="0" noProof="0" dirty="0">
                <a:ln>
                  <a:noFill/>
                </a:ln>
                <a:solidFill>
                  <a:srgbClr val="034E6D"/>
                </a:solidFill>
                <a:effectLst/>
                <a:uLnTx/>
                <a:uFill>
                  <a:solidFill>
                    <a:srgbClr val="034E6D"/>
                  </a:solidFill>
                </a:uFill>
                <a:latin typeface="Arial"/>
                <a:ea typeface="+mn-ea"/>
                <a:cs typeface="Arial"/>
              </a:rPr>
              <a:t> </a:t>
            </a:r>
            <a:r>
              <a:rPr kumimoji="0" sz="1800" b="1" i="0" u="sng" strike="noStrike" kern="1200" cap="none" spc="-10" normalizeH="0" baseline="0" noProof="0" dirty="0">
                <a:ln>
                  <a:noFill/>
                </a:ln>
                <a:solidFill>
                  <a:srgbClr val="034E6D"/>
                </a:solidFill>
                <a:effectLst/>
                <a:uLnTx/>
                <a:uFill>
                  <a:solidFill>
                    <a:srgbClr val="034E6D"/>
                  </a:solidFill>
                </a:uFill>
                <a:latin typeface="Arial"/>
                <a:ea typeface="+mn-ea"/>
                <a:cs typeface="Arial"/>
              </a:rPr>
              <a:t>cover</a:t>
            </a:r>
            <a:r>
              <a:rPr kumimoji="0" sz="1800" b="1" i="0" u="none" strike="noStrike" kern="1200" cap="none" spc="4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and</a:t>
            </a:r>
            <a:r>
              <a:rPr kumimoji="0" sz="1800" b="0" i="0" u="none" strike="noStrike" kern="1200" cap="none" spc="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permafrost.</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469900" marR="99695" lvl="1" indent="-457200" algn="l" defTabSz="914400" rtl="0" eaLnBrk="1" fontAlgn="auto" latinLnBrk="0" hangingPunct="1">
              <a:lnSpc>
                <a:spcPct val="100000"/>
              </a:lnSpc>
              <a:spcBef>
                <a:spcPts val="1010"/>
              </a:spcBef>
              <a:spcAft>
                <a:spcPts val="0"/>
              </a:spcAft>
              <a:buClrTx/>
              <a:buSzTx/>
              <a:buFont typeface="Arial"/>
              <a:buAutoNum type="arabicPeriod"/>
              <a:tabLst>
                <a:tab pos="469900" algn="l"/>
              </a:tabLst>
              <a:defRPr/>
            </a:pPr>
            <a:r>
              <a:rPr kumimoji="0" sz="1800" b="0" i="0" u="none" strike="noStrike" kern="1200" cap="none" spc="-5" normalizeH="0" baseline="0" noProof="0" dirty="0">
                <a:ln>
                  <a:noFill/>
                </a:ln>
                <a:solidFill>
                  <a:srgbClr val="034E6D"/>
                </a:solidFill>
                <a:effectLst/>
                <a:uLnTx/>
                <a:uFillTx/>
                <a:latin typeface="Arial"/>
                <a:ea typeface="+mn-ea"/>
                <a:cs typeface="Arial"/>
              </a:rPr>
              <a:t>Continued</a:t>
            </a:r>
            <a:r>
              <a:rPr kumimoji="0" sz="1800" b="0" i="0" u="none" strike="noStrike" kern="1200" cap="none" spc="2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global</a:t>
            </a:r>
            <a:r>
              <a:rPr kumimoji="0" sz="1800" b="0" i="0" u="none" strike="noStrike" kern="1200" cap="none" spc="30" normalizeH="0" baseline="0" noProof="0" dirty="0">
                <a:ln>
                  <a:noFill/>
                </a:ln>
                <a:solidFill>
                  <a:srgbClr val="034E6D"/>
                </a:solidFill>
                <a:effectLst/>
                <a:uLnTx/>
                <a:uFillTx/>
                <a:latin typeface="Arial"/>
                <a:ea typeface="+mn-ea"/>
                <a:cs typeface="Arial"/>
              </a:rPr>
              <a:t> </a:t>
            </a:r>
            <a:r>
              <a:rPr kumimoji="0" sz="1800" b="0" i="0" u="none" strike="noStrike" kern="1200" cap="none" spc="-10" normalizeH="0" baseline="0" noProof="0" dirty="0">
                <a:ln>
                  <a:noFill/>
                </a:ln>
                <a:solidFill>
                  <a:srgbClr val="034E6D"/>
                </a:solidFill>
                <a:effectLst/>
                <a:uLnTx/>
                <a:uFillTx/>
                <a:latin typeface="Arial"/>
                <a:ea typeface="+mn-ea"/>
                <a:cs typeface="Arial"/>
              </a:rPr>
              <a:t>warming</a:t>
            </a:r>
            <a:r>
              <a:rPr kumimoji="0" sz="1800" b="0" i="0" u="none" strike="noStrike" kern="1200" cap="none" spc="5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is</a:t>
            </a:r>
            <a:r>
              <a:rPr kumimoji="0" sz="1800" b="0" i="0" u="none" strike="noStrike" kern="1200" cap="none" spc="1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projected</a:t>
            </a:r>
            <a:r>
              <a:rPr kumimoji="0" sz="1800" b="0" i="0" u="none" strike="noStrike" kern="1200" cap="none" spc="10" normalizeH="0" baseline="0" noProof="0" dirty="0">
                <a:ln>
                  <a:noFill/>
                </a:ln>
                <a:solidFill>
                  <a:srgbClr val="034E6D"/>
                </a:solidFill>
                <a:effectLst/>
                <a:uLnTx/>
                <a:uFillTx/>
                <a:latin typeface="Arial"/>
                <a:ea typeface="+mn-ea"/>
                <a:cs typeface="Arial"/>
              </a:rPr>
              <a:t> </a:t>
            </a:r>
            <a:r>
              <a:rPr kumimoji="0" sz="1800" b="0" i="0" u="none" strike="noStrike" kern="1200" cap="none" spc="0" normalizeH="0" baseline="0" noProof="0" dirty="0">
                <a:ln>
                  <a:noFill/>
                </a:ln>
                <a:solidFill>
                  <a:srgbClr val="034E6D"/>
                </a:solidFill>
                <a:effectLst/>
                <a:uLnTx/>
                <a:uFillTx/>
                <a:latin typeface="Arial"/>
                <a:ea typeface="+mn-ea"/>
                <a:cs typeface="Arial"/>
              </a:rPr>
              <a:t>to</a:t>
            </a:r>
            <a:r>
              <a:rPr kumimoji="0" sz="1800" b="0" i="0" u="none" strike="noStrike" kern="1200" cap="none" spc="5" normalizeH="0" baseline="0" noProof="0" dirty="0">
                <a:ln>
                  <a:noFill/>
                </a:ln>
                <a:solidFill>
                  <a:srgbClr val="034E6D"/>
                </a:solidFill>
                <a:effectLst/>
                <a:uLnTx/>
                <a:uFillTx/>
                <a:latin typeface="Arial"/>
                <a:ea typeface="+mn-ea"/>
                <a:cs typeface="Arial"/>
              </a:rPr>
              <a:t> </a:t>
            </a:r>
            <a:r>
              <a:rPr kumimoji="0" sz="1800" b="0" i="0" u="none" strike="noStrike" kern="1200" cap="none" spc="0" normalizeH="0" baseline="0" noProof="0" dirty="0">
                <a:ln>
                  <a:noFill/>
                </a:ln>
                <a:solidFill>
                  <a:srgbClr val="034E6D"/>
                </a:solidFill>
                <a:effectLst/>
                <a:uLnTx/>
                <a:uFillTx/>
                <a:latin typeface="Arial"/>
                <a:ea typeface="+mn-ea"/>
                <a:cs typeface="Arial"/>
              </a:rPr>
              <a:t>further</a:t>
            </a:r>
            <a:r>
              <a:rPr kumimoji="0" sz="1800" b="0" i="0" u="none" strike="noStrike" kern="1200" cap="none" spc="1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intensify</a:t>
            </a:r>
            <a:r>
              <a:rPr kumimoji="0" sz="1800" b="0" i="0" u="none" strike="noStrike" kern="1200" cap="none" spc="20" normalizeH="0" baseline="0" noProof="0" dirty="0">
                <a:ln>
                  <a:noFill/>
                </a:ln>
                <a:solidFill>
                  <a:srgbClr val="034E6D"/>
                </a:solidFill>
                <a:effectLst/>
                <a:uLnTx/>
                <a:uFillTx/>
                <a:latin typeface="Arial"/>
                <a:ea typeface="+mn-ea"/>
                <a:cs typeface="Arial"/>
              </a:rPr>
              <a:t> </a:t>
            </a:r>
            <a:r>
              <a:rPr kumimoji="0" sz="1800" b="0" i="0" u="none" strike="noStrike" kern="1200" cap="none" spc="0" normalizeH="0" baseline="0" noProof="0" dirty="0">
                <a:ln>
                  <a:noFill/>
                </a:ln>
                <a:solidFill>
                  <a:srgbClr val="034E6D"/>
                </a:solidFill>
                <a:effectLst/>
                <a:uLnTx/>
                <a:uFillTx/>
                <a:latin typeface="Arial"/>
                <a:ea typeface="+mn-ea"/>
                <a:cs typeface="Arial"/>
              </a:rPr>
              <a:t>the</a:t>
            </a:r>
            <a:r>
              <a:rPr kumimoji="0" sz="1800" b="0" i="0" u="none" strike="noStrike" kern="1200" cap="none" spc="1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global</a:t>
            </a:r>
            <a:r>
              <a:rPr kumimoji="0" sz="1800" b="0" i="0" u="none" strike="noStrike" kern="1200" cap="none" spc="10" normalizeH="0" baseline="0" noProof="0" dirty="0">
                <a:ln>
                  <a:noFill/>
                </a:ln>
                <a:solidFill>
                  <a:srgbClr val="034E6D"/>
                </a:solidFill>
                <a:effectLst/>
                <a:uLnTx/>
                <a:uFillTx/>
                <a:latin typeface="Arial"/>
                <a:ea typeface="+mn-ea"/>
                <a:cs typeface="Arial"/>
              </a:rPr>
              <a:t> </a:t>
            </a:r>
            <a:r>
              <a:rPr kumimoji="0" sz="1800" b="0" i="0" u="none" strike="noStrike" kern="1200" cap="none" spc="-10" normalizeH="0" baseline="0" noProof="0" dirty="0">
                <a:ln>
                  <a:noFill/>
                </a:ln>
                <a:solidFill>
                  <a:srgbClr val="034E6D"/>
                </a:solidFill>
                <a:effectLst/>
                <a:uLnTx/>
                <a:uFillTx/>
                <a:latin typeface="Arial"/>
                <a:ea typeface="+mn-ea"/>
                <a:cs typeface="Arial"/>
              </a:rPr>
              <a:t>water</a:t>
            </a:r>
            <a:r>
              <a:rPr kumimoji="0" sz="1800" b="0" i="0" u="none" strike="noStrike" kern="1200" cap="none" spc="6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cycle,</a:t>
            </a:r>
            <a:r>
              <a:rPr kumimoji="0" sz="1800" b="0" i="0" u="none" strike="noStrike" kern="1200" cap="none" spc="3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including</a:t>
            </a:r>
            <a:r>
              <a:rPr kumimoji="0" sz="1800" b="0" i="0" u="none" strike="noStrike" kern="1200" cap="none" spc="30" normalizeH="0" baseline="0" noProof="0" dirty="0">
                <a:ln>
                  <a:noFill/>
                </a:ln>
                <a:solidFill>
                  <a:srgbClr val="034E6D"/>
                </a:solidFill>
                <a:effectLst/>
                <a:uLnTx/>
                <a:uFillTx/>
                <a:latin typeface="Arial"/>
                <a:ea typeface="+mn-ea"/>
                <a:cs typeface="Arial"/>
              </a:rPr>
              <a:t> </a:t>
            </a:r>
            <a:r>
              <a:rPr kumimoji="0" sz="1800" b="0" i="0" u="none" strike="noStrike" kern="1200" cap="none" spc="0" normalizeH="0" baseline="0" noProof="0" dirty="0">
                <a:ln>
                  <a:noFill/>
                </a:ln>
                <a:solidFill>
                  <a:srgbClr val="034E6D"/>
                </a:solidFill>
                <a:effectLst/>
                <a:uLnTx/>
                <a:uFillTx/>
                <a:latin typeface="Arial"/>
                <a:ea typeface="+mn-ea"/>
                <a:cs typeface="Arial"/>
              </a:rPr>
              <a:t>its</a:t>
            </a:r>
            <a:r>
              <a:rPr kumimoji="0" sz="1800" b="0" i="0" u="none" strike="noStrike" kern="1200" cap="none" spc="5" normalizeH="0" baseline="0" noProof="0" dirty="0">
                <a:ln>
                  <a:noFill/>
                </a:ln>
                <a:solidFill>
                  <a:srgbClr val="034E6D"/>
                </a:solidFill>
                <a:effectLst/>
                <a:uLnTx/>
                <a:uFillTx/>
                <a:latin typeface="Arial"/>
                <a:ea typeface="+mn-ea"/>
                <a:cs typeface="Arial"/>
              </a:rPr>
              <a:t> </a:t>
            </a:r>
            <a:r>
              <a:rPr kumimoji="0" sz="1800" b="0" i="0" u="none" strike="noStrike" kern="1200" cap="none" spc="-15" normalizeH="0" baseline="0" noProof="0" dirty="0">
                <a:ln>
                  <a:noFill/>
                </a:ln>
                <a:solidFill>
                  <a:srgbClr val="034E6D"/>
                </a:solidFill>
                <a:effectLst/>
                <a:uLnTx/>
                <a:uFillTx/>
                <a:latin typeface="Arial"/>
                <a:ea typeface="+mn-ea"/>
                <a:cs typeface="Arial"/>
              </a:rPr>
              <a:t>variability, </a:t>
            </a:r>
            <a:r>
              <a:rPr kumimoji="0" sz="1800" b="0" i="0" u="none" strike="noStrike" kern="1200" cap="none" spc="-484"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global</a:t>
            </a:r>
            <a:r>
              <a:rPr kumimoji="0" sz="1800" b="0" i="0" u="none" strike="noStrike" kern="1200" cap="none" spc="2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monsoon</a:t>
            </a:r>
            <a:r>
              <a:rPr kumimoji="0" sz="1800" b="0" i="0" u="none" strike="noStrike" kern="1200" cap="none" spc="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precipitation</a:t>
            </a:r>
            <a:r>
              <a:rPr kumimoji="0" sz="1800" b="0" i="0" u="none" strike="noStrike" kern="1200" cap="none" spc="1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and</a:t>
            </a:r>
            <a:r>
              <a:rPr kumimoji="0" sz="1800" b="0" i="0" u="none" strike="noStrike" kern="1200" cap="none" spc="5" normalizeH="0" baseline="0" noProof="0" dirty="0">
                <a:ln>
                  <a:noFill/>
                </a:ln>
                <a:solidFill>
                  <a:srgbClr val="034E6D"/>
                </a:solidFill>
                <a:effectLst/>
                <a:uLnTx/>
                <a:uFillTx/>
                <a:latin typeface="Arial"/>
                <a:ea typeface="+mn-ea"/>
                <a:cs typeface="Arial"/>
              </a:rPr>
              <a:t> </a:t>
            </a:r>
            <a:r>
              <a:rPr kumimoji="0" sz="1800" b="0" i="0" u="none" strike="noStrike" kern="1200" cap="none" spc="0" normalizeH="0" baseline="0" noProof="0" dirty="0">
                <a:ln>
                  <a:noFill/>
                </a:ln>
                <a:solidFill>
                  <a:srgbClr val="034E6D"/>
                </a:solidFill>
                <a:effectLst/>
                <a:uLnTx/>
                <a:uFillTx/>
                <a:latin typeface="Arial"/>
                <a:ea typeface="+mn-ea"/>
                <a:cs typeface="Arial"/>
              </a:rPr>
              <a:t>the</a:t>
            </a:r>
            <a:r>
              <a:rPr kumimoji="0" sz="1800" b="0" i="0" u="none" strike="noStrike" kern="1200" cap="none" spc="-40" normalizeH="0" baseline="0" noProof="0" dirty="0">
                <a:ln>
                  <a:noFill/>
                </a:ln>
                <a:solidFill>
                  <a:srgbClr val="034E6D"/>
                </a:solidFill>
                <a:effectLst/>
                <a:uLnTx/>
                <a:uFillTx/>
                <a:latin typeface="Arial"/>
                <a:ea typeface="+mn-ea"/>
                <a:cs typeface="Arial"/>
              </a:rPr>
              <a:t> </a:t>
            </a:r>
            <a:r>
              <a:rPr kumimoji="0" sz="1800" b="1" i="0" u="sng" strike="noStrike" kern="1200" cap="none" spc="-10" normalizeH="0" baseline="0" noProof="0" dirty="0">
                <a:ln>
                  <a:noFill/>
                </a:ln>
                <a:solidFill>
                  <a:srgbClr val="034E6D"/>
                </a:solidFill>
                <a:effectLst/>
                <a:uLnTx/>
                <a:uFill>
                  <a:solidFill>
                    <a:srgbClr val="034E6D"/>
                  </a:solidFill>
                </a:uFill>
                <a:latin typeface="Arial"/>
                <a:ea typeface="+mn-ea"/>
                <a:cs typeface="Arial"/>
              </a:rPr>
              <a:t>severity</a:t>
            </a:r>
            <a:r>
              <a:rPr kumimoji="0" sz="1800" b="1" i="0" u="sng" strike="noStrike" kern="1200" cap="none" spc="45" normalizeH="0" baseline="0" noProof="0" dirty="0">
                <a:ln>
                  <a:noFill/>
                </a:ln>
                <a:solidFill>
                  <a:srgbClr val="034E6D"/>
                </a:solidFill>
                <a:effectLst/>
                <a:uLnTx/>
                <a:uFill>
                  <a:solidFill>
                    <a:srgbClr val="034E6D"/>
                  </a:solidFill>
                </a:uFill>
                <a:latin typeface="Arial"/>
                <a:ea typeface="+mn-ea"/>
                <a:cs typeface="Arial"/>
              </a:rPr>
              <a:t> </a:t>
            </a:r>
            <a:r>
              <a:rPr kumimoji="0" sz="1800" b="1" i="0" u="sng" strike="noStrike" kern="1200" cap="none" spc="0" normalizeH="0" baseline="0" noProof="0" dirty="0">
                <a:ln>
                  <a:noFill/>
                </a:ln>
                <a:solidFill>
                  <a:srgbClr val="034E6D"/>
                </a:solidFill>
                <a:effectLst/>
                <a:uLnTx/>
                <a:uFill>
                  <a:solidFill>
                    <a:srgbClr val="034E6D"/>
                  </a:solidFill>
                </a:uFill>
                <a:latin typeface="Arial"/>
                <a:ea typeface="+mn-ea"/>
                <a:cs typeface="Arial"/>
              </a:rPr>
              <a:t>of </a:t>
            </a:r>
            <a:r>
              <a:rPr kumimoji="0" sz="1800" b="1" i="0" u="sng" strike="noStrike" kern="1200" cap="none" spc="10" normalizeH="0" baseline="0" noProof="0" dirty="0">
                <a:ln>
                  <a:noFill/>
                </a:ln>
                <a:solidFill>
                  <a:srgbClr val="034E6D"/>
                </a:solidFill>
                <a:effectLst/>
                <a:uLnTx/>
                <a:uFill>
                  <a:solidFill>
                    <a:srgbClr val="034E6D"/>
                  </a:solidFill>
                </a:uFill>
                <a:latin typeface="Arial"/>
                <a:ea typeface="+mn-ea"/>
                <a:cs typeface="Arial"/>
              </a:rPr>
              <a:t>wet</a:t>
            </a:r>
            <a:r>
              <a:rPr kumimoji="0" sz="1800" b="1" i="0" u="sng" strike="noStrike" kern="1200" cap="none" spc="-40" normalizeH="0" baseline="0" noProof="0" dirty="0">
                <a:ln>
                  <a:noFill/>
                </a:ln>
                <a:solidFill>
                  <a:srgbClr val="034E6D"/>
                </a:solidFill>
                <a:effectLst/>
                <a:uLnTx/>
                <a:uFill>
                  <a:solidFill>
                    <a:srgbClr val="034E6D"/>
                  </a:solidFill>
                </a:uFill>
                <a:latin typeface="Arial"/>
                <a:ea typeface="+mn-ea"/>
                <a:cs typeface="Arial"/>
              </a:rPr>
              <a:t> </a:t>
            </a:r>
            <a:r>
              <a:rPr kumimoji="0" sz="1800" b="1" i="0" u="sng" strike="noStrike" kern="1200" cap="none" spc="0" normalizeH="0" baseline="0" noProof="0" dirty="0">
                <a:ln>
                  <a:noFill/>
                </a:ln>
                <a:solidFill>
                  <a:srgbClr val="034E6D"/>
                </a:solidFill>
                <a:effectLst/>
                <a:uLnTx/>
                <a:uFill>
                  <a:solidFill>
                    <a:srgbClr val="034E6D"/>
                  </a:solidFill>
                </a:uFill>
                <a:latin typeface="Arial"/>
                <a:ea typeface="+mn-ea"/>
                <a:cs typeface="Arial"/>
              </a:rPr>
              <a:t>and </a:t>
            </a:r>
            <a:r>
              <a:rPr kumimoji="0" sz="1800" b="1" i="0" u="sng" strike="noStrike" kern="1200" cap="none" spc="-5" normalizeH="0" baseline="0" noProof="0" dirty="0">
                <a:ln>
                  <a:noFill/>
                </a:ln>
                <a:solidFill>
                  <a:srgbClr val="034E6D"/>
                </a:solidFill>
                <a:effectLst/>
                <a:uLnTx/>
                <a:uFill>
                  <a:solidFill>
                    <a:srgbClr val="034E6D"/>
                  </a:solidFill>
                </a:uFill>
                <a:latin typeface="Arial"/>
                <a:ea typeface="+mn-ea"/>
                <a:cs typeface="Arial"/>
              </a:rPr>
              <a:t>dry </a:t>
            </a:r>
            <a:r>
              <a:rPr kumimoji="0" sz="1800" b="1" i="0" u="sng" strike="noStrike" kern="1200" cap="none" spc="-10" normalizeH="0" baseline="0" noProof="0" dirty="0">
                <a:ln>
                  <a:noFill/>
                </a:ln>
                <a:solidFill>
                  <a:srgbClr val="034E6D"/>
                </a:solidFill>
                <a:effectLst/>
                <a:uLnTx/>
                <a:uFill>
                  <a:solidFill>
                    <a:srgbClr val="034E6D"/>
                  </a:solidFill>
                </a:uFill>
                <a:latin typeface="Arial"/>
                <a:ea typeface="+mn-ea"/>
                <a:cs typeface="Arial"/>
              </a:rPr>
              <a:t>events</a:t>
            </a:r>
            <a:r>
              <a:rPr kumimoji="0" sz="1800" b="0" i="0" u="none" strike="noStrike" kern="1200" cap="none" spc="-10" normalizeH="0" baseline="0" noProof="0" dirty="0">
                <a:ln>
                  <a:noFill/>
                </a:ln>
                <a:solidFill>
                  <a:srgbClr val="034E6D"/>
                </a:solidFill>
                <a:effectLst/>
                <a:uLnTx/>
                <a:uFillTx/>
                <a:latin typeface="Arial"/>
                <a:ea typeface="+mn-ea"/>
                <a:cs typeface="Arial"/>
              </a:rPr>
              <a:t>.</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469900" marR="0" lvl="1" indent="-457200" algn="l" defTabSz="914400" rtl="0" eaLnBrk="1" fontAlgn="auto" latinLnBrk="0" hangingPunct="1">
              <a:lnSpc>
                <a:spcPct val="100000"/>
              </a:lnSpc>
              <a:spcBef>
                <a:spcPts val="1000"/>
              </a:spcBef>
              <a:spcAft>
                <a:spcPts val="0"/>
              </a:spcAft>
              <a:buClrTx/>
              <a:buSzTx/>
              <a:buFont typeface="Arial"/>
              <a:buAutoNum type="arabicPeriod"/>
              <a:tabLst>
                <a:tab pos="469900" algn="l"/>
              </a:tabLst>
              <a:defRPr/>
            </a:pPr>
            <a:r>
              <a:rPr kumimoji="0" sz="1800" b="0" i="0" u="none" strike="noStrike" kern="1200" cap="none" spc="-5" normalizeH="0" baseline="0" noProof="0" dirty="0">
                <a:ln>
                  <a:noFill/>
                </a:ln>
                <a:solidFill>
                  <a:srgbClr val="034E6D"/>
                </a:solidFill>
                <a:effectLst/>
                <a:uLnTx/>
                <a:uFillTx/>
                <a:latin typeface="Arial"/>
                <a:ea typeface="+mn-ea"/>
                <a:cs typeface="Arial"/>
              </a:rPr>
              <a:t>Under</a:t>
            </a:r>
            <a:r>
              <a:rPr kumimoji="0" sz="1800" b="0" i="0" u="none" strike="noStrike" kern="1200" cap="none" spc="2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scenarios</a:t>
            </a:r>
            <a:r>
              <a:rPr kumimoji="0" sz="1800" b="0" i="0" u="none" strike="noStrike" kern="1200" cap="none" spc="25" normalizeH="0" baseline="0" noProof="0" dirty="0">
                <a:ln>
                  <a:noFill/>
                </a:ln>
                <a:solidFill>
                  <a:srgbClr val="034E6D"/>
                </a:solidFill>
                <a:effectLst/>
                <a:uLnTx/>
                <a:uFillTx/>
                <a:latin typeface="Arial"/>
                <a:ea typeface="+mn-ea"/>
                <a:cs typeface="Arial"/>
              </a:rPr>
              <a:t> </a:t>
            </a:r>
            <a:r>
              <a:rPr kumimoji="0" sz="1800" b="0" i="0" u="none" strike="noStrike" kern="1200" cap="none" spc="-15" normalizeH="0" baseline="0" noProof="0" dirty="0">
                <a:ln>
                  <a:noFill/>
                </a:ln>
                <a:solidFill>
                  <a:srgbClr val="034E6D"/>
                </a:solidFill>
                <a:effectLst/>
                <a:uLnTx/>
                <a:uFillTx/>
                <a:latin typeface="Arial"/>
                <a:ea typeface="+mn-ea"/>
                <a:cs typeface="Arial"/>
              </a:rPr>
              <a:t>with</a:t>
            </a:r>
            <a:r>
              <a:rPr kumimoji="0" sz="1800" b="0" i="0" u="none" strike="noStrike" kern="1200" cap="none" spc="5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increasing</a:t>
            </a:r>
            <a:r>
              <a:rPr kumimoji="0" sz="1800" b="0" i="0" u="none" strike="noStrike" kern="1200" cap="none" spc="30" normalizeH="0" baseline="0" noProof="0" dirty="0">
                <a:ln>
                  <a:noFill/>
                </a:ln>
                <a:solidFill>
                  <a:srgbClr val="034E6D"/>
                </a:solidFill>
                <a:effectLst/>
                <a:uLnTx/>
                <a:uFillTx/>
                <a:latin typeface="Arial"/>
                <a:ea typeface="+mn-ea"/>
                <a:cs typeface="Arial"/>
              </a:rPr>
              <a:t> </a:t>
            </a:r>
            <a:r>
              <a:rPr kumimoji="0" sz="1800" b="0" i="0" u="none" strike="noStrike" kern="1200" cap="none" spc="0" normalizeH="0" baseline="0" noProof="0" dirty="0">
                <a:ln>
                  <a:noFill/>
                </a:ln>
                <a:solidFill>
                  <a:srgbClr val="034E6D"/>
                </a:solidFill>
                <a:effectLst/>
                <a:uLnTx/>
                <a:uFillTx/>
                <a:latin typeface="Arial"/>
                <a:ea typeface="+mn-ea"/>
                <a:cs typeface="Arial"/>
              </a:rPr>
              <a:t>CO2</a:t>
            </a:r>
            <a:r>
              <a:rPr kumimoji="0" sz="1800" b="0" i="0" u="none" strike="noStrike" kern="1200" cap="none" spc="1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emissions,</a:t>
            </a:r>
            <a:r>
              <a:rPr kumimoji="0" sz="1800" b="0" i="0" u="none" strike="noStrike" kern="1200" cap="none" spc="25" normalizeH="0" baseline="0" noProof="0" dirty="0">
                <a:ln>
                  <a:noFill/>
                </a:ln>
                <a:solidFill>
                  <a:srgbClr val="034E6D"/>
                </a:solidFill>
                <a:effectLst/>
                <a:uLnTx/>
                <a:uFillTx/>
                <a:latin typeface="Arial"/>
                <a:ea typeface="+mn-ea"/>
                <a:cs typeface="Arial"/>
              </a:rPr>
              <a:t> </a:t>
            </a:r>
            <a:r>
              <a:rPr kumimoji="0" sz="1800" b="0" i="0" u="none" strike="noStrike" kern="1200" cap="none" spc="0" normalizeH="0" baseline="0" noProof="0" dirty="0">
                <a:ln>
                  <a:noFill/>
                </a:ln>
                <a:solidFill>
                  <a:srgbClr val="034E6D"/>
                </a:solidFill>
                <a:effectLst/>
                <a:uLnTx/>
                <a:uFillTx/>
                <a:latin typeface="Arial"/>
                <a:ea typeface="+mn-ea"/>
                <a:cs typeface="Arial"/>
              </a:rPr>
              <a:t>the</a:t>
            </a:r>
            <a:r>
              <a:rPr kumimoji="0" sz="1800" b="0" i="0" u="none" strike="noStrike" kern="1200" cap="none" spc="1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ocean</a:t>
            </a:r>
            <a:r>
              <a:rPr kumimoji="0" sz="1800" b="0" i="0" u="none" strike="noStrike" kern="1200" cap="none" spc="2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and</a:t>
            </a:r>
            <a:r>
              <a:rPr kumimoji="0" sz="1800" b="0" i="0" u="none" strike="noStrike" kern="1200" cap="none" spc="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land</a:t>
            </a:r>
            <a:r>
              <a:rPr kumimoji="0" sz="1800" b="0" i="0" u="none" strike="noStrike" kern="1200" cap="none" spc="-75" normalizeH="0" baseline="0" noProof="0" dirty="0">
                <a:ln>
                  <a:noFill/>
                </a:ln>
                <a:solidFill>
                  <a:srgbClr val="034E6D"/>
                </a:solidFill>
                <a:effectLst/>
                <a:uLnTx/>
                <a:uFillTx/>
                <a:latin typeface="Arial"/>
                <a:ea typeface="+mn-ea"/>
                <a:cs typeface="Arial"/>
              </a:rPr>
              <a:t> </a:t>
            </a:r>
            <a:r>
              <a:rPr kumimoji="0" sz="1800" b="1" i="0" u="sng" strike="noStrike" kern="1200" cap="none" spc="-5" normalizeH="0" baseline="0" noProof="0" dirty="0">
                <a:ln>
                  <a:noFill/>
                </a:ln>
                <a:solidFill>
                  <a:srgbClr val="034E6D"/>
                </a:solidFill>
                <a:effectLst/>
                <a:uLnTx/>
                <a:uFill>
                  <a:solidFill>
                    <a:srgbClr val="034E6D"/>
                  </a:solidFill>
                </a:uFill>
                <a:latin typeface="Arial"/>
                <a:ea typeface="+mn-ea"/>
                <a:cs typeface="Arial"/>
              </a:rPr>
              <a:t>carbon</a:t>
            </a:r>
            <a:r>
              <a:rPr kumimoji="0" sz="1800" b="1" i="0" u="sng" strike="noStrike" kern="1200" cap="none" spc="15" normalizeH="0" baseline="0" noProof="0" dirty="0">
                <a:ln>
                  <a:noFill/>
                </a:ln>
                <a:solidFill>
                  <a:srgbClr val="034E6D"/>
                </a:solidFill>
                <a:effectLst/>
                <a:uLnTx/>
                <a:uFill>
                  <a:solidFill>
                    <a:srgbClr val="034E6D"/>
                  </a:solidFill>
                </a:uFill>
                <a:latin typeface="Arial"/>
                <a:ea typeface="+mn-ea"/>
                <a:cs typeface="Arial"/>
              </a:rPr>
              <a:t> </a:t>
            </a:r>
            <a:r>
              <a:rPr kumimoji="0" sz="1800" b="1" i="0" u="sng" strike="noStrike" kern="1200" cap="none" spc="0" normalizeH="0" baseline="0" noProof="0" dirty="0">
                <a:ln>
                  <a:noFill/>
                </a:ln>
                <a:solidFill>
                  <a:srgbClr val="034E6D"/>
                </a:solidFill>
                <a:effectLst/>
                <a:uLnTx/>
                <a:uFill>
                  <a:solidFill>
                    <a:srgbClr val="034E6D"/>
                  </a:solidFill>
                </a:uFill>
                <a:latin typeface="Arial"/>
                <a:ea typeface="+mn-ea"/>
                <a:cs typeface="Arial"/>
              </a:rPr>
              <a:t>sinks </a:t>
            </a:r>
            <a:r>
              <a:rPr kumimoji="0" sz="1800" b="1" i="0" u="sng" strike="noStrike" kern="1200" cap="none" spc="-5" normalizeH="0" baseline="0" noProof="0" dirty="0">
                <a:ln>
                  <a:noFill/>
                </a:ln>
                <a:solidFill>
                  <a:srgbClr val="034E6D"/>
                </a:solidFill>
                <a:effectLst/>
                <a:uLnTx/>
                <a:uFill>
                  <a:solidFill>
                    <a:srgbClr val="034E6D"/>
                  </a:solidFill>
                </a:uFill>
                <a:latin typeface="Arial"/>
                <a:ea typeface="+mn-ea"/>
                <a:cs typeface="Arial"/>
              </a:rPr>
              <a:t>are</a:t>
            </a:r>
            <a:r>
              <a:rPr kumimoji="0" sz="1800" b="1" i="0" u="sng" strike="noStrike" kern="1200" cap="none" spc="20" normalizeH="0" baseline="0" noProof="0" dirty="0">
                <a:ln>
                  <a:noFill/>
                </a:ln>
                <a:solidFill>
                  <a:srgbClr val="034E6D"/>
                </a:solidFill>
                <a:effectLst/>
                <a:uLnTx/>
                <a:uFill>
                  <a:solidFill>
                    <a:srgbClr val="034E6D"/>
                  </a:solidFill>
                </a:uFill>
                <a:latin typeface="Arial"/>
                <a:ea typeface="+mn-ea"/>
                <a:cs typeface="Arial"/>
              </a:rPr>
              <a:t> </a:t>
            </a:r>
            <a:r>
              <a:rPr kumimoji="0" sz="1800" b="1" i="0" u="sng" strike="noStrike" kern="1200" cap="none" spc="-5" normalizeH="0" baseline="0" noProof="0" dirty="0">
                <a:ln>
                  <a:noFill/>
                </a:ln>
                <a:solidFill>
                  <a:srgbClr val="034E6D"/>
                </a:solidFill>
                <a:effectLst/>
                <a:uLnTx/>
                <a:uFill>
                  <a:solidFill>
                    <a:srgbClr val="034E6D"/>
                  </a:solidFill>
                </a:uFill>
                <a:latin typeface="Arial"/>
                <a:ea typeface="+mn-ea"/>
                <a:cs typeface="Arial"/>
              </a:rPr>
              <a:t>projected</a:t>
            </a:r>
            <a:r>
              <a:rPr kumimoji="0" sz="1800" b="1" i="0" u="sng" strike="noStrike" kern="1200" cap="none" spc="0" normalizeH="0" baseline="0" noProof="0" dirty="0">
                <a:ln>
                  <a:noFill/>
                </a:ln>
                <a:solidFill>
                  <a:srgbClr val="034E6D"/>
                </a:solidFill>
                <a:effectLst/>
                <a:uLnTx/>
                <a:uFill>
                  <a:solidFill>
                    <a:srgbClr val="034E6D"/>
                  </a:solidFill>
                </a:uFill>
                <a:latin typeface="Arial"/>
                <a:ea typeface="+mn-ea"/>
                <a:cs typeface="Arial"/>
              </a:rPr>
              <a:t> to</a:t>
            </a:r>
            <a:r>
              <a:rPr kumimoji="0" sz="1800" b="1" i="0" u="sng" strike="noStrike" kern="1200" cap="none" spc="15" normalizeH="0" baseline="0" noProof="0" dirty="0">
                <a:ln>
                  <a:noFill/>
                </a:ln>
                <a:solidFill>
                  <a:srgbClr val="034E6D"/>
                </a:solidFill>
                <a:effectLst/>
                <a:uLnTx/>
                <a:uFill>
                  <a:solidFill>
                    <a:srgbClr val="034E6D"/>
                  </a:solidFill>
                </a:uFill>
                <a:latin typeface="Arial"/>
                <a:ea typeface="+mn-ea"/>
                <a:cs typeface="Arial"/>
              </a:rPr>
              <a:t> </a:t>
            </a:r>
            <a:r>
              <a:rPr kumimoji="0" sz="1800" b="1" i="0" u="sng" strike="noStrike" kern="1200" cap="none" spc="0" normalizeH="0" baseline="0" noProof="0" dirty="0">
                <a:ln>
                  <a:noFill/>
                </a:ln>
                <a:solidFill>
                  <a:srgbClr val="034E6D"/>
                </a:solidFill>
                <a:effectLst/>
                <a:uLnTx/>
                <a:uFill>
                  <a:solidFill>
                    <a:srgbClr val="034E6D"/>
                  </a:solidFill>
                </a:uFill>
                <a:latin typeface="Arial"/>
                <a:ea typeface="+mn-ea"/>
                <a:cs typeface="Arial"/>
              </a:rPr>
              <a:t>be</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469900" marR="0" lvl="0" indent="0" algn="l" defTabSz="914400" rtl="0" eaLnBrk="1" fontAlgn="auto" latinLnBrk="0" hangingPunct="1">
              <a:lnSpc>
                <a:spcPct val="100000"/>
              </a:lnSpc>
              <a:spcBef>
                <a:spcPts val="0"/>
              </a:spcBef>
              <a:spcAft>
                <a:spcPts val="0"/>
              </a:spcAft>
              <a:buClrTx/>
              <a:buSzTx/>
              <a:buFontTx/>
              <a:buNone/>
              <a:tabLst/>
              <a:defRPr/>
            </a:pPr>
            <a:r>
              <a:rPr kumimoji="0" sz="1800" b="1" i="0" u="sng" strike="noStrike" kern="1200" cap="none" spc="0" normalizeH="0" baseline="0" noProof="0" dirty="0">
                <a:ln>
                  <a:noFill/>
                </a:ln>
                <a:solidFill>
                  <a:srgbClr val="034E6D"/>
                </a:solidFill>
                <a:effectLst/>
                <a:uLnTx/>
                <a:uFill>
                  <a:solidFill>
                    <a:srgbClr val="034E6D"/>
                  </a:solidFill>
                </a:uFill>
                <a:latin typeface="Arial"/>
                <a:ea typeface="+mn-ea"/>
                <a:cs typeface="Arial"/>
              </a:rPr>
              <a:t>less</a:t>
            </a:r>
            <a:r>
              <a:rPr kumimoji="0" sz="1800" b="1" i="0" u="sng" strike="noStrike" kern="1200" cap="none" spc="-15" normalizeH="0" baseline="0" noProof="0" dirty="0">
                <a:ln>
                  <a:noFill/>
                </a:ln>
                <a:solidFill>
                  <a:srgbClr val="034E6D"/>
                </a:solidFill>
                <a:effectLst/>
                <a:uLnTx/>
                <a:uFill>
                  <a:solidFill>
                    <a:srgbClr val="034E6D"/>
                  </a:solidFill>
                </a:uFill>
                <a:latin typeface="Arial"/>
                <a:ea typeface="+mn-ea"/>
                <a:cs typeface="Arial"/>
              </a:rPr>
              <a:t> </a:t>
            </a:r>
            <a:r>
              <a:rPr kumimoji="0" sz="1800" b="1" i="0" u="sng" strike="noStrike" kern="1200" cap="none" spc="-5" normalizeH="0" baseline="0" noProof="0" dirty="0">
                <a:ln>
                  <a:noFill/>
                </a:ln>
                <a:solidFill>
                  <a:srgbClr val="034E6D"/>
                </a:solidFill>
                <a:effectLst/>
                <a:uLnTx/>
                <a:uFill>
                  <a:solidFill>
                    <a:srgbClr val="034E6D"/>
                  </a:solidFill>
                </a:uFill>
                <a:latin typeface="Arial"/>
                <a:ea typeface="+mn-ea"/>
                <a:cs typeface="Arial"/>
              </a:rPr>
              <a:t>effective</a:t>
            </a:r>
            <a:r>
              <a:rPr kumimoji="0" sz="1800" b="1" i="0" u="none" strike="noStrike" kern="1200" cap="none" spc="1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at</a:t>
            </a:r>
            <a:r>
              <a:rPr kumimoji="0" sz="1800" b="0" i="0" u="none" strike="noStrike" kern="1200" cap="none" spc="0" normalizeH="0" baseline="0" noProof="0" dirty="0">
                <a:ln>
                  <a:noFill/>
                </a:ln>
                <a:solidFill>
                  <a:srgbClr val="034E6D"/>
                </a:solidFill>
                <a:effectLst/>
                <a:uLnTx/>
                <a:uFillTx/>
                <a:latin typeface="Arial"/>
                <a:ea typeface="+mn-ea"/>
                <a:cs typeface="Arial"/>
              </a:rPr>
              <a:t> </a:t>
            </a:r>
            <a:r>
              <a:rPr kumimoji="0" sz="1800" b="0" i="0" u="none" strike="noStrike" kern="1200" cap="none" spc="-10" normalizeH="0" baseline="0" noProof="0" dirty="0">
                <a:ln>
                  <a:noFill/>
                </a:ln>
                <a:solidFill>
                  <a:srgbClr val="034E6D"/>
                </a:solidFill>
                <a:effectLst/>
                <a:uLnTx/>
                <a:uFillTx/>
                <a:latin typeface="Arial"/>
                <a:ea typeface="+mn-ea"/>
                <a:cs typeface="Arial"/>
              </a:rPr>
              <a:t>slowing</a:t>
            </a:r>
            <a:r>
              <a:rPr kumimoji="0" sz="1800" b="0" i="0" u="none" strike="noStrike" kern="1200" cap="none" spc="50" normalizeH="0" baseline="0" noProof="0" dirty="0">
                <a:ln>
                  <a:noFill/>
                </a:ln>
                <a:solidFill>
                  <a:srgbClr val="034E6D"/>
                </a:solidFill>
                <a:effectLst/>
                <a:uLnTx/>
                <a:uFillTx/>
                <a:latin typeface="Arial"/>
                <a:ea typeface="+mn-ea"/>
                <a:cs typeface="Arial"/>
              </a:rPr>
              <a:t> </a:t>
            </a:r>
            <a:r>
              <a:rPr kumimoji="0" sz="1800" b="0" i="0" u="none" strike="noStrike" kern="1200" cap="none" spc="0" normalizeH="0" baseline="0" noProof="0" dirty="0">
                <a:ln>
                  <a:noFill/>
                </a:ln>
                <a:solidFill>
                  <a:srgbClr val="034E6D"/>
                </a:solidFill>
                <a:effectLst/>
                <a:uLnTx/>
                <a:uFillTx/>
                <a:latin typeface="Arial"/>
                <a:ea typeface="+mn-ea"/>
                <a:cs typeface="Arial"/>
              </a:rPr>
              <a:t>the</a:t>
            </a:r>
            <a:r>
              <a:rPr kumimoji="0" sz="1800" b="0" i="0" u="none" strike="noStrike" kern="1200" cap="none" spc="-1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accumulation</a:t>
            </a:r>
            <a:r>
              <a:rPr kumimoji="0" sz="1800" b="0" i="0" u="none" strike="noStrike" kern="1200" cap="none" spc="1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of </a:t>
            </a:r>
            <a:r>
              <a:rPr kumimoji="0" sz="1800" b="0" i="0" u="none" strike="noStrike" kern="1200" cap="none" spc="0" normalizeH="0" baseline="0" noProof="0" dirty="0">
                <a:ln>
                  <a:noFill/>
                </a:ln>
                <a:solidFill>
                  <a:srgbClr val="034E6D"/>
                </a:solidFill>
                <a:effectLst/>
                <a:uLnTx/>
                <a:uFillTx/>
                <a:latin typeface="Arial"/>
                <a:ea typeface="+mn-ea"/>
                <a:cs typeface="Arial"/>
              </a:rPr>
              <a:t>CO2</a:t>
            </a:r>
            <a:r>
              <a:rPr kumimoji="0" sz="1800" b="0" i="0" u="none" strike="noStrike" kern="1200" cap="none" spc="-15" normalizeH="0" baseline="0" noProof="0" dirty="0">
                <a:ln>
                  <a:noFill/>
                </a:ln>
                <a:solidFill>
                  <a:srgbClr val="034E6D"/>
                </a:solidFill>
                <a:effectLst/>
                <a:uLnTx/>
                <a:uFillTx/>
                <a:latin typeface="Arial"/>
                <a:ea typeface="+mn-ea"/>
                <a:cs typeface="Arial"/>
              </a:rPr>
              <a:t> </a:t>
            </a:r>
            <a:r>
              <a:rPr kumimoji="0" sz="1800" b="0" i="0" u="none" strike="noStrike" kern="1200" cap="none" spc="0" normalizeH="0" baseline="0" noProof="0" dirty="0">
                <a:ln>
                  <a:noFill/>
                </a:ln>
                <a:solidFill>
                  <a:srgbClr val="034E6D"/>
                </a:solidFill>
                <a:effectLst/>
                <a:uLnTx/>
                <a:uFillTx/>
                <a:latin typeface="Arial"/>
                <a:ea typeface="+mn-ea"/>
                <a:cs typeface="Arial"/>
              </a:rPr>
              <a:t>in</a:t>
            </a:r>
            <a:r>
              <a:rPr kumimoji="0" sz="1800" b="0" i="0" u="none" strike="noStrike" kern="1200" cap="none" spc="5" normalizeH="0" baseline="0" noProof="0" dirty="0">
                <a:ln>
                  <a:noFill/>
                </a:ln>
                <a:solidFill>
                  <a:srgbClr val="034E6D"/>
                </a:solidFill>
                <a:effectLst/>
                <a:uLnTx/>
                <a:uFillTx/>
                <a:latin typeface="Arial"/>
                <a:ea typeface="+mn-ea"/>
                <a:cs typeface="Arial"/>
              </a:rPr>
              <a:t> </a:t>
            </a:r>
            <a:r>
              <a:rPr kumimoji="0" sz="1800" b="0" i="0" u="none" strike="noStrike" kern="1200" cap="none" spc="0" normalizeH="0" baseline="0" noProof="0" dirty="0">
                <a:ln>
                  <a:noFill/>
                </a:ln>
                <a:solidFill>
                  <a:srgbClr val="034E6D"/>
                </a:solidFill>
                <a:effectLst/>
                <a:uLnTx/>
                <a:uFillTx/>
                <a:latin typeface="Arial"/>
                <a:ea typeface="+mn-ea"/>
                <a:cs typeface="Arial"/>
              </a:rPr>
              <a:t>the</a:t>
            </a:r>
            <a:r>
              <a:rPr kumimoji="0" sz="1800" b="0" i="0" u="none" strike="noStrike" kern="1200" cap="none" spc="-1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atmosphere.</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469900" marR="539115" lvl="1" indent="-457200" algn="l" defTabSz="914400" rtl="0" eaLnBrk="1" fontAlgn="auto" latinLnBrk="0" hangingPunct="1">
              <a:lnSpc>
                <a:spcPct val="100000"/>
              </a:lnSpc>
              <a:spcBef>
                <a:spcPts val="994"/>
              </a:spcBef>
              <a:spcAft>
                <a:spcPts val="0"/>
              </a:spcAft>
              <a:buClrTx/>
              <a:buSzTx/>
              <a:buFont typeface="Arial"/>
              <a:buAutoNum type="arabicPeriod" startAt="5"/>
              <a:tabLst>
                <a:tab pos="469900" algn="l"/>
              </a:tabLst>
              <a:defRPr/>
            </a:pPr>
            <a:r>
              <a:rPr kumimoji="0" sz="1800" b="0" i="0" u="none" strike="noStrike" kern="1200" cap="none" spc="-5" normalizeH="0" baseline="0" noProof="0" dirty="0">
                <a:ln>
                  <a:noFill/>
                </a:ln>
                <a:solidFill>
                  <a:srgbClr val="034E6D"/>
                </a:solidFill>
                <a:effectLst/>
                <a:uLnTx/>
                <a:uFillTx/>
                <a:latin typeface="Arial"/>
                <a:ea typeface="+mn-ea"/>
                <a:cs typeface="Arial"/>
              </a:rPr>
              <a:t>Many</a:t>
            </a:r>
            <a:r>
              <a:rPr kumimoji="0" sz="1800" b="0" i="0" u="none" strike="noStrike" kern="1200" cap="none" spc="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changes</a:t>
            </a:r>
            <a:r>
              <a:rPr kumimoji="0" sz="1800" b="0" i="0" u="none" strike="noStrike" kern="1200" cap="none" spc="3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due</a:t>
            </a:r>
            <a:r>
              <a:rPr kumimoji="0" sz="1800" b="0" i="0" u="none" strike="noStrike" kern="1200" cap="none" spc="0" normalizeH="0" baseline="0" noProof="0" dirty="0">
                <a:ln>
                  <a:noFill/>
                </a:ln>
                <a:solidFill>
                  <a:srgbClr val="034E6D"/>
                </a:solidFill>
                <a:effectLst/>
                <a:uLnTx/>
                <a:uFillTx/>
                <a:latin typeface="Arial"/>
                <a:ea typeface="+mn-ea"/>
                <a:cs typeface="Arial"/>
              </a:rPr>
              <a:t> to</a:t>
            </a:r>
            <a:r>
              <a:rPr kumimoji="0" sz="1800" b="0" i="0" u="none" strike="noStrike" kern="1200" cap="none" spc="10" normalizeH="0" baseline="0" noProof="0" dirty="0">
                <a:ln>
                  <a:noFill/>
                </a:ln>
                <a:solidFill>
                  <a:srgbClr val="034E6D"/>
                </a:solidFill>
                <a:effectLst/>
                <a:uLnTx/>
                <a:uFillTx/>
                <a:latin typeface="Arial"/>
                <a:ea typeface="+mn-ea"/>
                <a:cs typeface="Arial"/>
              </a:rPr>
              <a:t> </a:t>
            </a:r>
            <a:r>
              <a:rPr kumimoji="0" sz="1800" b="0" i="0" u="none" strike="noStrike" kern="1200" cap="none" spc="0" normalizeH="0" baseline="0" noProof="0" dirty="0">
                <a:ln>
                  <a:noFill/>
                </a:ln>
                <a:solidFill>
                  <a:srgbClr val="034E6D"/>
                </a:solidFill>
                <a:effectLst/>
                <a:uLnTx/>
                <a:uFillTx/>
                <a:latin typeface="Arial"/>
                <a:ea typeface="+mn-ea"/>
                <a:cs typeface="Arial"/>
              </a:rPr>
              <a:t>past</a:t>
            </a:r>
            <a:r>
              <a:rPr kumimoji="0" sz="1800" b="0" i="0" u="none" strike="noStrike" kern="1200" cap="none" spc="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and</a:t>
            </a:r>
            <a:r>
              <a:rPr kumimoji="0" sz="1800" b="0" i="0" u="none" strike="noStrike" kern="1200" cap="none" spc="15" normalizeH="0" baseline="0" noProof="0" dirty="0">
                <a:ln>
                  <a:noFill/>
                </a:ln>
                <a:solidFill>
                  <a:srgbClr val="034E6D"/>
                </a:solidFill>
                <a:effectLst/>
                <a:uLnTx/>
                <a:uFillTx/>
                <a:latin typeface="Arial"/>
                <a:ea typeface="+mn-ea"/>
                <a:cs typeface="Arial"/>
              </a:rPr>
              <a:t> </a:t>
            </a:r>
            <a:r>
              <a:rPr kumimoji="0" sz="1800" b="0" i="0" u="none" strike="noStrike" kern="1200" cap="none" spc="0" normalizeH="0" baseline="0" noProof="0" dirty="0">
                <a:ln>
                  <a:noFill/>
                </a:ln>
                <a:solidFill>
                  <a:srgbClr val="034E6D"/>
                </a:solidFill>
                <a:effectLst/>
                <a:uLnTx/>
                <a:uFillTx/>
                <a:latin typeface="Arial"/>
                <a:ea typeface="+mn-ea"/>
                <a:cs typeface="Arial"/>
              </a:rPr>
              <a:t>future</a:t>
            </a:r>
            <a:r>
              <a:rPr kumimoji="0" sz="1800" b="0" i="0" u="none" strike="noStrike" kern="1200" cap="none" spc="1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greenhouse</a:t>
            </a:r>
            <a:r>
              <a:rPr kumimoji="0" sz="1800" b="0" i="0" u="none" strike="noStrike" kern="1200" cap="none" spc="3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gas</a:t>
            </a:r>
            <a:r>
              <a:rPr kumimoji="0" sz="1800" b="0" i="0" u="none" strike="noStrike" kern="1200" cap="none" spc="1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emissions</a:t>
            </a:r>
            <a:r>
              <a:rPr kumimoji="0" sz="1800" b="0" i="0" u="none" strike="noStrike" kern="1200" cap="none" spc="3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are</a:t>
            </a:r>
            <a:r>
              <a:rPr kumimoji="0" sz="1800" b="0" i="0" u="none" strike="noStrike" kern="1200" cap="none" spc="-85" normalizeH="0" baseline="0" noProof="0" dirty="0">
                <a:ln>
                  <a:noFill/>
                </a:ln>
                <a:solidFill>
                  <a:srgbClr val="034E6D"/>
                </a:solidFill>
                <a:effectLst/>
                <a:uLnTx/>
                <a:uFillTx/>
                <a:latin typeface="Arial"/>
                <a:ea typeface="+mn-ea"/>
                <a:cs typeface="Arial"/>
              </a:rPr>
              <a:t> </a:t>
            </a:r>
            <a:r>
              <a:rPr kumimoji="0" sz="1800" b="1" i="0" u="sng" strike="noStrike" kern="1200" cap="none" spc="-10" normalizeH="0" baseline="0" noProof="0" dirty="0">
                <a:ln>
                  <a:noFill/>
                </a:ln>
                <a:solidFill>
                  <a:srgbClr val="034E6D"/>
                </a:solidFill>
                <a:effectLst/>
                <a:uLnTx/>
                <a:uFill>
                  <a:solidFill>
                    <a:srgbClr val="034E6D"/>
                  </a:solidFill>
                </a:uFill>
                <a:latin typeface="Arial"/>
                <a:ea typeface="+mn-ea"/>
                <a:cs typeface="Arial"/>
              </a:rPr>
              <a:t>irreversible</a:t>
            </a:r>
            <a:r>
              <a:rPr kumimoji="0" sz="1800" b="1" i="0" u="sng" strike="noStrike" kern="1200" cap="none" spc="55" normalizeH="0" baseline="0" noProof="0" dirty="0">
                <a:ln>
                  <a:noFill/>
                </a:ln>
                <a:solidFill>
                  <a:srgbClr val="034E6D"/>
                </a:solidFill>
                <a:effectLst/>
                <a:uLnTx/>
                <a:uFill>
                  <a:solidFill>
                    <a:srgbClr val="034E6D"/>
                  </a:solidFill>
                </a:uFill>
                <a:latin typeface="Arial"/>
                <a:ea typeface="+mn-ea"/>
                <a:cs typeface="Arial"/>
              </a:rPr>
              <a:t> </a:t>
            </a:r>
            <a:r>
              <a:rPr kumimoji="0" sz="1800" b="1" i="0" u="sng" strike="noStrike" kern="1200" cap="none" spc="0" normalizeH="0" baseline="0" noProof="0" dirty="0">
                <a:ln>
                  <a:noFill/>
                </a:ln>
                <a:solidFill>
                  <a:srgbClr val="034E6D"/>
                </a:solidFill>
                <a:effectLst/>
                <a:uLnTx/>
                <a:uFill>
                  <a:solidFill>
                    <a:srgbClr val="034E6D"/>
                  </a:solidFill>
                </a:uFill>
                <a:latin typeface="Arial"/>
                <a:ea typeface="+mn-ea"/>
                <a:cs typeface="Arial"/>
              </a:rPr>
              <a:t>for</a:t>
            </a:r>
            <a:r>
              <a:rPr kumimoji="0" sz="1800" b="1" i="0" u="sng" strike="noStrike" kern="1200" cap="none" spc="10" normalizeH="0" baseline="0" noProof="0" dirty="0">
                <a:ln>
                  <a:noFill/>
                </a:ln>
                <a:solidFill>
                  <a:srgbClr val="034E6D"/>
                </a:solidFill>
                <a:effectLst/>
                <a:uLnTx/>
                <a:uFill>
                  <a:solidFill>
                    <a:srgbClr val="034E6D"/>
                  </a:solidFill>
                </a:uFill>
                <a:latin typeface="Arial"/>
                <a:ea typeface="+mn-ea"/>
                <a:cs typeface="Arial"/>
              </a:rPr>
              <a:t> </a:t>
            </a:r>
            <a:r>
              <a:rPr kumimoji="0" sz="1800" b="1" i="0" u="sng" strike="noStrike" kern="1200" cap="none" spc="0" normalizeH="0" baseline="0" noProof="0" dirty="0">
                <a:ln>
                  <a:noFill/>
                </a:ln>
                <a:solidFill>
                  <a:srgbClr val="034E6D"/>
                </a:solidFill>
                <a:effectLst/>
                <a:uLnTx/>
                <a:uFill>
                  <a:solidFill>
                    <a:srgbClr val="034E6D"/>
                  </a:solidFill>
                </a:uFill>
                <a:latin typeface="Arial"/>
                <a:ea typeface="+mn-ea"/>
                <a:cs typeface="Arial"/>
              </a:rPr>
              <a:t>centuries</a:t>
            </a:r>
            <a:r>
              <a:rPr kumimoji="0" sz="1800" b="1" i="0" u="sng" strike="noStrike" kern="1200" cap="none" spc="-5" normalizeH="0" baseline="0" noProof="0" dirty="0">
                <a:ln>
                  <a:noFill/>
                </a:ln>
                <a:solidFill>
                  <a:srgbClr val="034E6D"/>
                </a:solidFill>
                <a:effectLst/>
                <a:uLnTx/>
                <a:uFill>
                  <a:solidFill>
                    <a:srgbClr val="034E6D"/>
                  </a:solidFill>
                </a:uFill>
                <a:latin typeface="Arial"/>
                <a:ea typeface="+mn-ea"/>
                <a:cs typeface="Arial"/>
              </a:rPr>
              <a:t> </a:t>
            </a:r>
            <a:r>
              <a:rPr kumimoji="0" sz="1800" b="1" i="0" u="sng" strike="noStrike" kern="1200" cap="none" spc="0" normalizeH="0" baseline="0" noProof="0" dirty="0">
                <a:ln>
                  <a:noFill/>
                </a:ln>
                <a:solidFill>
                  <a:srgbClr val="034E6D"/>
                </a:solidFill>
                <a:effectLst/>
                <a:uLnTx/>
                <a:uFill>
                  <a:solidFill>
                    <a:srgbClr val="034E6D"/>
                  </a:solidFill>
                </a:uFill>
                <a:latin typeface="Arial"/>
                <a:ea typeface="+mn-ea"/>
                <a:cs typeface="Arial"/>
              </a:rPr>
              <a:t>to </a:t>
            </a:r>
            <a:r>
              <a:rPr kumimoji="0" sz="1800" b="1" i="0" u="none" strike="noStrike" kern="1200" cap="none" spc="-484" normalizeH="0" baseline="0" noProof="0" dirty="0">
                <a:ln>
                  <a:noFill/>
                </a:ln>
                <a:solidFill>
                  <a:srgbClr val="034E6D"/>
                </a:solidFill>
                <a:effectLst/>
                <a:uLnTx/>
                <a:uFillTx/>
                <a:latin typeface="Arial"/>
                <a:ea typeface="+mn-ea"/>
                <a:cs typeface="Arial"/>
              </a:rPr>
              <a:t> </a:t>
            </a:r>
            <a:r>
              <a:rPr kumimoji="0" sz="1800" b="1" i="0" u="sng" strike="noStrike" kern="1200" cap="none" spc="0" normalizeH="0" baseline="0" noProof="0" dirty="0">
                <a:ln>
                  <a:noFill/>
                </a:ln>
                <a:solidFill>
                  <a:srgbClr val="034E6D"/>
                </a:solidFill>
                <a:effectLst/>
                <a:uLnTx/>
                <a:uFill>
                  <a:solidFill>
                    <a:srgbClr val="034E6D"/>
                  </a:solidFill>
                </a:uFill>
                <a:latin typeface="Arial"/>
                <a:ea typeface="+mn-ea"/>
                <a:cs typeface="Arial"/>
              </a:rPr>
              <a:t>millennia</a:t>
            </a:r>
            <a:r>
              <a:rPr kumimoji="0" sz="1800" b="0" i="0" u="none" strike="noStrike" kern="1200" cap="none" spc="0" normalizeH="0" baseline="0" noProof="0" dirty="0">
                <a:ln>
                  <a:noFill/>
                </a:ln>
                <a:solidFill>
                  <a:srgbClr val="034E6D"/>
                </a:solidFill>
                <a:effectLst/>
                <a:uLnTx/>
                <a:uFillTx/>
                <a:latin typeface="Arial"/>
                <a:ea typeface="+mn-ea"/>
                <a:cs typeface="Arial"/>
              </a:rPr>
              <a:t>,</a:t>
            </a:r>
            <a:r>
              <a:rPr kumimoji="0" sz="1800" b="0" i="0" u="none" strike="noStrike" kern="1200" cap="none" spc="-2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especially</a:t>
            </a:r>
            <a:r>
              <a:rPr kumimoji="0" sz="1800" b="0" i="0" u="none" strike="noStrike" kern="1200" cap="none" spc="2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changes</a:t>
            </a:r>
            <a:r>
              <a:rPr kumimoji="0" sz="1800" b="0" i="0" u="none" strike="noStrike" kern="1200" cap="none" spc="2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in</a:t>
            </a:r>
            <a:r>
              <a:rPr kumimoji="0" sz="1800" b="0" i="0" u="none" strike="noStrike" kern="1200" cap="none" spc="-10" normalizeH="0" baseline="0" noProof="0" dirty="0">
                <a:ln>
                  <a:noFill/>
                </a:ln>
                <a:solidFill>
                  <a:srgbClr val="034E6D"/>
                </a:solidFill>
                <a:effectLst/>
                <a:uLnTx/>
                <a:uFillTx/>
                <a:latin typeface="Arial"/>
                <a:ea typeface="+mn-ea"/>
                <a:cs typeface="Arial"/>
              </a:rPr>
              <a:t> </a:t>
            </a:r>
            <a:r>
              <a:rPr kumimoji="0" sz="1800" b="0" i="0" u="none" strike="noStrike" kern="1200" cap="none" spc="0" normalizeH="0" baseline="0" noProof="0" dirty="0">
                <a:ln>
                  <a:noFill/>
                </a:ln>
                <a:solidFill>
                  <a:srgbClr val="034E6D"/>
                </a:solidFill>
                <a:effectLst/>
                <a:uLnTx/>
                <a:uFillTx/>
                <a:latin typeface="Arial"/>
                <a:ea typeface="+mn-ea"/>
                <a:cs typeface="Arial"/>
              </a:rPr>
              <a:t>the</a:t>
            </a:r>
            <a:r>
              <a:rPr kumimoji="0" sz="1800" b="0" i="0" u="none" strike="noStrike" kern="1200" cap="none" spc="-1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ocean,</a:t>
            </a:r>
            <a:r>
              <a:rPr kumimoji="0" sz="1800" b="0" i="0" u="none" strike="noStrike" kern="1200" cap="none" spc="1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ice sheets</a:t>
            </a:r>
            <a:r>
              <a:rPr kumimoji="0" sz="1800" b="0" i="0" u="none" strike="noStrike" kern="1200" cap="none" spc="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and</a:t>
            </a:r>
            <a:r>
              <a:rPr kumimoji="0" sz="1800" b="0" i="0" u="none" strike="noStrike" kern="1200" cap="none" spc="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global</a:t>
            </a:r>
            <a:r>
              <a:rPr kumimoji="0" sz="1800" b="0" i="0" u="none" strike="noStrike" kern="1200" cap="none" spc="15"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sea</a:t>
            </a:r>
            <a:r>
              <a:rPr kumimoji="0" sz="1800" b="0" i="0" u="none" strike="noStrike" kern="1200" cap="none" spc="-10" normalizeH="0" baseline="0" noProof="0" dirty="0">
                <a:ln>
                  <a:noFill/>
                </a:ln>
                <a:solidFill>
                  <a:srgbClr val="034E6D"/>
                </a:solidFill>
                <a:effectLst/>
                <a:uLnTx/>
                <a:uFillTx/>
                <a:latin typeface="Arial"/>
                <a:ea typeface="+mn-ea"/>
                <a:cs typeface="Arial"/>
              </a:rPr>
              <a:t> </a:t>
            </a:r>
            <a:r>
              <a:rPr kumimoji="0" sz="1800" b="0" i="0" u="none" strike="noStrike" kern="1200" cap="none" spc="-5" normalizeH="0" baseline="0" noProof="0" dirty="0">
                <a:ln>
                  <a:noFill/>
                </a:ln>
                <a:solidFill>
                  <a:srgbClr val="034E6D"/>
                </a:solidFill>
                <a:effectLst/>
                <a:uLnTx/>
                <a:uFillTx/>
                <a:latin typeface="Arial"/>
                <a:ea typeface="+mn-ea"/>
                <a:cs typeface="Arial"/>
              </a:rPr>
              <a:t>level.</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Arial"/>
              <a:ea typeface="+mn-ea"/>
              <a:cs typeface="Arial"/>
            </a:endParaRPr>
          </a:p>
          <a:p>
            <a:pPr marL="532130" marR="2855595" lvl="0" indent="0" algn="l" defTabSz="914400" rtl="0" eaLnBrk="1" fontAlgn="auto" latinLnBrk="0" hangingPunct="1">
              <a:lnSpc>
                <a:spcPct val="100000"/>
              </a:lnSpc>
              <a:spcBef>
                <a:spcPts val="0"/>
              </a:spcBef>
              <a:spcAft>
                <a:spcPts val="0"/>
              </a:spcAft>
              <a:buClrTx/>
              <a:buSzTx/>
              <a:buFontTx/>
              <a:buNone/>
              <a:tabLst/>
              <a:defRPr/>
            </a:pPr>
            <a:r>
              <a:rPr kumimoji="0" sz="1400" b="0" i="1" u="none" strike="noStrike" kern="1200" cap="none" spc="-5" normalizeH="0" baseline="0" noProof="0" dirty="0">
                <a:ln>
                  <a:noFill/>
                </a:ln>
                <a:solidFill>
                  <a:srgbClr val="034E6D"/>
                </a:solidFill>
                <a:effectLst/>
                <a:uLnTx/>
                <a:uFillTx/>
                <a:latin typeface="Arial"/>
                <a:ea typeface="+mn-ea"/>
                <a:cs typeface="Arial"/>
              </a:rPr>
              <a:t>Intergovernmental</a:t>
            </a:r>
            <a:r>
              <a:rPr kumimoji="0" sz="1400" b="0" i="1" u="none" strike="noStrike" kern="1200" cap="none" spc="-25" normalizeH="0" baseline="0" noProof="0" dirty="0">
                <a:ln>
                  <a:noFill/>
                </a:ln>
                <a:solidFill>
                  <a:srgbClr val="034E6D"/>
                </a:solidFill>
                <a:effectLst/>
                <a:uLnTx/>
                <a:uFillTx/>
                <a:latin typeface="Arial"/>
                <a:ea typeface="+mn-ea"/>
                <a:cs typeface="Arial"/>
              </a:rPr>
              <a:t> </a:t>
            </a:r>
            <a:r>
              <a:rPr kumimoji="0" sz="1400" b="0" i="1" u="none" strike="noStrike" kern="1200" cap="none" spc="0" normalizeH="0" baseline="0" noProof="0" dirty="0">
                <a:ln>
                  <a:noFill/>
                </a:ln>
                <a:solidFill>
                  <a:srgbClr val="034E6D"/>
                </a:solidFill>
                <a:effectLst/>
                <a:uLnTx/>
                <a:uFillTx/>
                <a:latin typeface="Arial"/>
                <a:ea typeface="+mn-ea"/>
                <a:cs typeface="Arial"/>
              </a:rPr>
              <a:t>Panel</a:t>
            </a:r>
            <a:r>
              <a:rPr kumimoji="0" sz="1400" b="0" i="1" u="none" strike="noStrike" kern="1200" cap="none" spc="-15" normalizeH="0" baseline="0" noProof="0" dirty="0">
                <a:ln>
                  <a:noFill/>
                </a:ln>
                <a:solidFill>
                  <a:srgbClr val="034E6D"/>
                </a:solidFill>
                <a:effectLst/>
                <a:uLnTx/>
                <a:uFillTx/>
                <a:latin typeface="Arial"/>
                <a:ea typeface="+mn-ea"/>
                <a:cs typeface="Arial"/>
              </a:rPr>
              <a:t> </a:t>
            </a:r>
            <a:r>
              <a:rPr kumimoji="0" sz="1400" b="0" i="1" u="none" strike="noStrike" kern="1200" cap="none" spc="0" normalizeH="0" baseline="0" noProof="0" dirty="0">
                <a:ln>
                  <a:noFill/>
                </a:ln>
                <a:solidFill>
                  <a:srgbClr val="034E6D"/>
                </a:solidFill>
                <a:effectLst/>
                <a:uLnTx/>
                <a:uFillTx/>
                <a:latin typeface="Arial"/>
                <a:ea typeface="+mn-ea"/>
                <a:cs typeface="Arial"/>
              </a:rPr>
              <a:t>on</a:t>
            </a:r>
            <a:r>
              <a:rPr kumimoji="0" sz="1400" b="0" i="1" u="none" strike="noStrike" kern="1200" cap="none" spc="-10" normalizeH="0" baseline="0" noProof="0" dirty="0">
                <a:ln>
                  <a:noFill/>
                </a:ln>
                <a:solidFill>
                  <a:srgbClr val="034E6D"/>
                </a:solidFill>
                <a:effectLst/>
                <a:uLnTx/>
                <a:uFillTx/>
                <a:latin typeface="Arial"/>
                <a:ea typeface="+mn-ea"/>
                <a:cs typeface="Arial"/>
              </a:rPr>
              <a:t> </a:t>
            </a:r>
            <a:r>
              <a:rPr kumimoji="0" sz="1400" b="0" i="1" u="none" strike="noStrike" kern="1200" cap="none" spc="-5" normalizeH="0" baseline="0" noProof="0" dirty="0">
                <a:ln>
                  <a:noFill/>
                </a:ln>
                <a:solidFill>
                  <a:srgbClr val="034E6D"/>
                </a:solidFill>
                <a:effectLst/>
                <a:uLnTx/>
                <a:uFillTx/>
                <a:latin typeface="Arial"/>
                <a:ea typeface="+mn-ea"/>
                <a:cs typeface="Arial"/>
              </a:rPr>
              <a:t>Climate </a:t>
            </a:r>
            <a:r>
              <a:rPr kumimoji="0" sz="1400" b="0" i="1" u="none" strike="noStrike" kern="1200" cap="none" spc="0" normalizeH="0" baseline="0" noProof="0" dirty="0">
                <a:ln>
                  <a:noFill/>
                </a:ln>
                <a:solidFill>
                  <a:srgbClr val="034E6D"/>
                </a:solidFill>
                <a:effectLst/>
                <a:uLnTx/>
                <a:uFillTx/>
                <a:latin typeface="Arial"/>
                <a:ea typeface="+mn-ea"/>
                <a:cs typeface="Arial"/>
              </a:rPr>
              <a:t>Change,</a:t>
            </a:r>
            <a:r>
              <a:rPr kumimoji="0" sz="1400" b="0" i="1" u="none" strike="noStrike" kern="1200" cap="none" spc="-35" normalizeH="0" baseline="0" noProof="0" dirty="0">
                <a:ln>
                  <a:noFill/>
                </a:ln>
                <a:solidFill>
                  <a:srgbClr val="034E6D"/>
                </a:solidFill>
                <a:effectLst/>
                <a:uLnTx/>
                <a:uFillTx/>
                <a:latin typeface="Arial"/>
                <a:ea typeface="+mn-ea"/>
                <a:cs typeface="Arial"/>
              </a:rPr>
              <a:t> </a:t>
            </a:r>
            <a:r>
              <a:rPr kumimoji="0" sz="1400" b="0" i="1" u="none" strike="noStrike" kern="1200" cap="none" spc="-5" normalizeH="0" baseline="0" noProof="0" dirty="0">
                <a:ln>
                  <a:noFill/>
                </a:ln>
                <a:solidFill>
                  <a:srgbClr val="034E6D"/>
                </a:solidFill>
                <a:effectLst/>
                <a:uLnTx/>
                <a:uFillTx/>
                <a:latin typeface="Arial"/>
                <a:ea typeface="+mn-ea"/>
                <a:cs typeface="Arial"/>
              </a:rPr>
              <a:t>Climate</a:t>
            </a:r>
            <a:r>
              <a:rPr kumimoji="0" sz="1400" b="0" i="1" u="none" strike="noStrike" kern="1200" cap="none" spc="-10" normalizeH="0" baseline="0" noProof="0" dirty="0">
                <a:ln>
                  <a:noFill/>
                </a:ln>
                <a:solidFill>
                  <a:srgbClr val="034E6D"/>
                </a:solidFill>
                <a:effectLst/>
                <a:uLnTx/>
                <a:uFillTx/>
                <a:latin typeface="Arial"/>
                <a:ea typeface="+mn-ea"/>
                <a:cs typeface="Arial"/>
              </a:rPr>
              <a:t> </a:t>
            </a:r>
            <a:r>
              <a:rPr kumimoji="0" sz="1400" b="0" i="1" u="none" strike="noStrike" kern="1200" cap="none" spc="0" normalizeH="0" baseline="0" noProof="0" dirty="0">
                <a:ln>
                  <a:noFill/>
                </a:ln>
                <a:solidFill>
                  <a:srgbClr val="034E6D"/>
                </a:solidFill>
                <a:effectLst/>
                <a:uLnTx/>
                <a:uFillTx/>
                <a:latin typeface="Arial"/>
                <a:ea typeface="+mn-ea"/>
                <a:cs typeface="Arial"/>
              </a:rPr>
              <a:t>Change</a:t>
            </a:r>
            <a:r>
              <a:rPr kumimoji="0" sz="1400" b="0" i="1" u="none" strike="noStrike" kern="1200" cap="none" spc="-15" normalizeH="0" baseline="0" noProof="0" dirty="0">
                <a:ln>
                  <a:noFill/>
                </a:ln>
                <a:solidFill>
                  <a:srgbClr val="034E6D"/>
                </a:solidFill>
                <a:effectLst/>
                <a:uLnTx/>
                <a:uFillTx/>
                <a:latin typeface="Arial"/>
                <a:ea typeface="+mn-ea"/>
                <a:cs typeface="Arial"/>
              </a:rPr>
              <a:t> </a:t>
            </a:r>
            <a:r>
              <a:rPr kumimoji="0" sz="1400" b="0" i="1" u="none" strike="noStrike" kern="1200" cap="none" spc="0" normalizeH="0" baseline="0" noProof="0" dirty="0">
                <a:ln>
                  <a:noFill/>
                </a:ln>
                <a:solidFill>
                  <a:srgbClr val="034E6D"/>
                </a:solidFill>
                <a:effectLst/>
                <a:uLnTx/>
                <a:uFillTx/>
                <a:latin typeface="Arial"/>
                <a:ea typeface="+mn-ea"/>
                <a:cs typeface="Arial"/>
              </a:rPr>
              <a:t>2021:</a:t>
            </a:r>
            <a:r>
              <a:rPr kumimoji="0" sz="1400" b="0" i="1" u="none" strike="noStrike" kern="1200" cap="none" spc="-20" normalizeH="0" baseline="0" noProof="0" dirty="0">
                <a:ln>
                  <a:noFill/>
                </a:ln>
                <a:solidFill>
                  <a:srgbClr val="034E6D"/>
                </a:solidFill>
                <a:effectLst/>
                <a:uLnTx/>
                <a:uFillTx/>
                <a:latin typeface="Arial"/>
                <a:ea typeface="+mn-ea"/>
                <a:cs typeface="Arial"/>
              </a:rPr>
              <a:t> </a:t>
            </a:r>
            <a:r>
              <a:rPr kumimoji="0" sz="1400" b="0" i="1" u="none" strike="noStrike" kern="1200" cap="none" spc="-5" normalizeH="0" baseline="0" noProof="0" dirty="0">
                <a:ln>
                  <a:noFill/>
                </a:ln>
                <a:solidFill>
                  <a:srgbClr val="034E6D"/>
                </a:solidFill>
                <a:effectLst/>
                <a:uLnTx/>
                <a:uFillTx/>
                <a:latin typeface="Arial"/>
                <a:ea typeface="+mn-ea"/>
                <a:cs typeface="Arial"/>
              </a:rPr>
              <a:t>The</a:t>
            </a:r>
            <a:r>
              <a:rPr kumimoji="0" sz="1400" b="0" i="1" u="none" strike="noStrike" kern="1200" cap="none" spc="-15" normalizeH="0" baseline="0" noProof="0" dirty="0">
                <a:ln>
                  <a:noFill/>
                </a:ln>
                <a:solidFill>
                  <a:srgbClr val="034E6D"/>
                </a:solidFill>
                <a:effectLst/>
                <a:uLnTx/>
                <a:uFillTx/>
                <a:latin typeface="Arial"/>
                <a:ea typeface="+mn-ea"/>
                <a:cs typeface="Arial"/>
              </a:rPr>
              <a:t> </a:t>
            </a:r>
            <a:r>
              <a:rPr kumimoji="0" sz="1400" b="0" i="1" u="none" strike="noStrike" kern="1200" cap="none" spc="0" normalizeH="0" baseline="0" noProof="0" dirty="0">
                <a:ln>
                  <a:noFill/>
                </a:ln>
                <a:solidFill>
                  <a:srgbClr val="034E6D"/>
                </a:solidFill>
                <a:effectLst/>
                <a:uLnTx/>
                <a:uFillTx/>
                <a:latin typeface="Arial"/>
                <a:ea typeface="+mn-ea"/>
                <a:cs typeface="Arial"/>
              </a:rPr>
              <a:t>Physical</a:t>
            </a:r>
            <a:r>
              <a:rPr kumimoji="0" sz="1400" b="0" i="1" u="none" strike="noStrike" kern="1200" cap="none" spc="-25" normalizeH="0" baseline="0" noProof="0" dirty="0">
                <a:ln>
                  <a:noFill/>
                </a:ln>
                <a:solidFill>
                  <a:srgbClr val="034E6D"/>
                </a:solidFill>
                <a:effectLst/>
                <a:uLnTx/>
                <a:uFillTx/>
                <a:latin typeface="Arial"/>
                <a:ea typeface="+mn-ea"/>
                <a:cs typeface="Arial"/>
              </a:rPr>
              <a:t> </a:t>
            </a:r>
            <a:r>
              <a:rPr kumimoji="0" sz="1400" b="0" i="1" u="none" strike="noStrike" kern="1200" cap="none" spc="0" normalizeH="0" baseline="0" noProof="0" dirty="0">
                <a:ln>
                  <a:noFill/>
                </a:ln>
                <a:solidFill>
                  <a:srgbClr val="034E6D"/>
                </a:solidFill>
                <a:effectLst/>
                <a:uLnTx/>
                <a:uFillTx/>
                <a:latin typeface="Arial"/>
                <a:ea typeface="+mn-ea"/>
                <a:cs typeface="Arial"/>
              </a:rPr>
              <a:t>Science</a:t>
            </a:r>
            <a:r>
              <a:rPr kumimoji="0" sz="1400" b="0" i="1" u="none" strike="noStrike" kern="1200" cap="none" spc="-20" normalizeH="0" baseline="0" noProof="0" dirty="0">
                <a:ln>
                  <a:noFill/>
                </a:ln>
                <a:solidFill>
                  <a:srgbClr val="034E6D"/>
                </a:solidFill>
                <a:effectLst/>
                <a:uLnTx/>
                <a:uFillTx/>
                <a:latin typeface="Arial"/>
                <a:ea typeface="+mn-ea"/>
                <a:cs typeface="Arial"/>
              </a:rPr>
              <a:t> </a:t>
            </a:r>
            <a:r>
              <a:rPr kumimoji="0" sz="1400" b="0" i="1" u="none" strike="noStrike" kern="1200" cap="none" spc="0" normalizeH="0" baseline="0" noProof="0" dirty="0">
                <a:ln>
                  <a:noFill/>
                </a:ln>
                <a:solidFill>
                  <a:srgbClr val="034E6D"/>
                </a:solidFill>
                <a:effectLst/>
                <a:uLnTx/>
                <a:uFillTx/>
                <a:latin typeface="Arial"/>
                <a:ea typeface="+mn-ea"/>
                <a:cs typeface="Arial"/>
              </a:rPr>
              <a:t>Basis </a:t>
            </a:r>
            <a:r>
              <a:rPr kumimoji="0" sz="1400" b="0" i="1" u="none" strike="noStrike" kern="1200" cap="none" spc="-375" normalizeH="0" baseline="0" noProof="0" dirty="0">
                <a:ln>
                  <a:noFill/>
                </a:ln>
                <a:solidFill>
                  <a:srgbClr val="034E6D"/>
                </a:solidFill>
                <a:effectLst/>
                <a:uLnTx/>
                <a:uFillTx/>
                <a:latin typeface="Arial"/>
                <a:ea typeface="+mn-ea"/>
                <a:cs typeface="Arial"/>
              </a:rPr>
              <a:t> </a:t>
            </a:r>
            <a:r>
              <a:rPr kumimoji="0" sz="1400" b="0" i="1" u="sng" strike="noStrike" kern="1200" cap="none" spc="-5" normalizeH="0" baseline="0" noProof="0" dirty="0">
                <a:ln>
                  <a:noFill/>
                </a:ln>
                <a:solidFill>
                  <a:srgbClr val="0000FF"/>
                </a:solidFill>
                <a:effectLst/>
                <a:uLnTx/>
                <a:uFill>
                  <a:solidFill>
                    <a:srgbClr val="0000FF"/>
                  </a:solidFill>
                </a:uFill>
                <a:latin typeface="Arial"/>
                <a:ea typeface="+mn-ea"/>
                <a:cs typeface="Arial"/>
                <a:hlinkClick r:id="rId2"/>
              </a:rPr>
              <a:t>https://www.ipcc.ch/report/ar6/wg1/downloads/report/IPCC_AR6_WGI_SPM.pdf</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558165" marR="5080">
              <a:lnSpc>
                <a:spcPct val="100000"/>
              </a:lnSpc>
              <a:spcBef>
                <a:spcPts val="100"/>
              </a:spcBef>
            </a:pPr>
            <a:r>
              <a:rPr spc="-5" dirty="0"/>
              <a:t>Climate impacts </a:t>
            </a:r>
            <a:r>
              <a:rPr spc="10" dirty="0"/>
              <a:t>are </a:t>
            </a:r>
            <a:r>
              <a:rPr spc="-5" dirty="0"/>
              <a:t>happening </a:t>
            </a:r>
            <a:r>
              <a:rPr spc="-15" dirty="0"/>
              <a:t>close </a:t>
            </a:r>
            <a:r>
              <a:rPr dirty="0"/>
              <a:t>to </a:t>
            </a:r>
            <a:r>
              <a:rPr spc="-5" dirty="0"/>
              <a:t>home: extreme </a:t>
            </a:r>
            <a:r>
              <a:rPr spc="-790" dirty="0"/>
              <a:t> </a:t>
            </a:r>
            <a:r>
              <a:rPr spc="-15" dirty="0"/>
              <a:t>heat,</a:t>
            </a:r>
            <a:r>
              <a:rPr spc="-10" dirty="0"/>
              <a:t> </a:t>
            </a:r>
            <a:r>
              <a:rPr dirty="0"/>
              <a:t>drought,</a:t>
            </a:r>
            <a:r>
              <a:rPr spc="20" dirty="0"/>
              <a:t> </a:t>
            </a:r>
            <a:r>
              <a:rPr spc="5" dirty="0"/>
              <a:t>fires</a:t>
            </a:r>
          </a:p>
        </p:txBody>
      </p:sp>
      <p:sp>
        <p:nvSpPr>
          <p:cNvPr id="3" name="object 3"/>
          <p:cNvSpPr txBox="1"/>
          <p:nvPr/>
        </p:nvSpPr>
        <p:spPr>
          <a:xfrm>
            <a:off x="-12700" y="0"/>
            <a:ext cx="15303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srgbClr val="034E6D"/>
                </a:solidFill>
                <a:effectLst/>
                <a:uLnTx/>
                <a:uFillTx/>
                <a:latin typeface="Arial"/>
                <a:ea typeface="+mn-ea"/>
                <a:cs typeface="Arial"/>
              </a:rPr>
              <a:t>4</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pic>
        <p:nvPicPr>
          <p:cNvPr id="4" name="object 4"/>
          <p:cNvPicPr/>
          <p:nvPr/>
        </p:nvPicPr>
        <p:blipFill>
          <a:blip r:embed="rId2" cstate="print"/>
          <a:stretch>
            <a:fillRect/>
          </a:stretch>
        </p:blipFill>
        <p:spPr>
          <a:xfrm>
            <a:off x="8234171" y="3790188"/>
            <a:ext cx="3750564" cy="2500884"/>
          </a:xfrm>
          <a:prstGeom prst="rect">
            <a:avLst/>
          </a:prstGeom>
        </p:spPr>
      </p:pic>
      <p:pic>
        <p:nvPicPr>
          <p:cNvPr id="5" name="object 5"/>
          <p:cNvPicPr/>
          <p:nvPr/>
        </p:nvPicPr>
        <p:blipFill>
          <a:blip r:embed="rId3" cstate="print"/>
          <a:stretch>
            <a:fillRect/>
          </a:stretch>
        </p:blipFill>
        <p:spPr>
          <a:xfrm>
            <a:off x="4312920" y="3934967"/>
            <a:ext cx="3753612" cy="2461260"/>
          </a:xfrm>
          <a:prstGeom prst="rect">
            <a:avLst/>
          </a:prstGeom>
        </p:spPr>
      </p:pic>
      <p:pic>
        <p:nvPicPr>
          <p:cNvPr id="6" name="object 6"/>
          <p:cNvPicPr/>
          <p:nvPr/>
        </p:nvPicPr>
        <p:blipFill>
          <a:blip r:embed="rId4" cstate="print"/>
          <a:stretch>
            <a:fillRect/>
          </a:stretch>
        </p:blipFill>
        <p:spPr>
          <a:xfrm>
            <a:off x="8415528" y="1019555"/>
            <a:ext cx="3729228" cy="2500884"/>
          </a:xfrm>
          <a:prstGeom prst="rect">
            <a:avLst/>
          </a:prstGeom>
        </p:spPr>
      </p:pic>
      <p:grpSp>
        <p:nvGrpSpPr>
          <p:cNvPr id="7" name="object 7"/>
          <p:cNvGrpSpPr/>
          <p:nvPr/>
        </p:nvGrpSpPr>
        <p:grpSpPr>
          <a:xfrm>
            <a:off x="155447" y="972311"/>
            <a:ext cx="4791710" cy="5428615"/>
            <a:chOff x="155447" y="972311"/>
            <a:chExt cx="4791710" cy="5428615"/>
          </a:xfrm>
        </p:grpSpPr>
        <p:pic>
          <p:nvPicPr>
            <p:cNvPr id="8" name="object 8"/>
            <p:cNvPicPr/>
            <p:nvPr/>
          </p:nvPicPr>
          <p:blipFill>
            <a:blip r:embed="rId5" cstate="print"/>
            <a:stretch>
              <a:fillRect/>
            </a:stretch>
          </p:blipFill>
          <p:spPr>
            <a:xfrm>
              <a:off x="207263" y="972311"/>
              <a:ext cx="4704588" cy="2624328"/>
            </a:xfrm>
            <a:prstGeom prst="rect">
              <a:avLst/>
            </a:prstGeom>
          </p:spPr>
        </p:pic>
        <p:pic>
          <p:nvPicPr>
            <p:cNvPr id="9" name="object 9"/>
            <p:cNvPicPr/>
            <p:nvPr/>
          </p:nvPicPr>
          <p:blipFill>
            <a:blip r:embed="rId6" cstate="print"/>
            <a:stretch>
              <a:fillRect/>
            </a:stretch>
          </p:blipFill>
          <p:spPr>
            <a:xfrm>
              <a:off x="155447" y="3739895"/>
              <a:ext cx="3991355" cy="2660904"/>
            </a:xfrm>
            <a:prstGeom prst="rect">
              <a:avLst/>
            </a:prstGeom>
          </p:spPr>
        </p:pic>
        <p:pic>
          <p:nvPicPr>
            <p:cNvPr id="10" name="object 10"/>
            <p:cNvPicPr/>
            <p:nvPr/>
          </p:nvPicPr>
          <p:blipFill>
            <a:blip r:embed="rId7" cstate="print"/>
            <a:stretch>
              <a:fillRect/>
            </a:stretch>
          </p:blipFill>
          <p:spPr>
            <a:xfrm>
              <a:off x="2915412" y="2711195"/>
              <a:ext cx="2031491" cy="1135379"/>
            </a:xfrm>
            <a:prstGeom prst="rect">
              <a:avLst/>
            </a:prstGeom>
          </p:spPr>
        </p:pic>
      </p:grpSp>
      <p:pic>
        <p:nvPicPr>
          <p:cNvPr id="11" name="object 11"/>
          <p:cNvPicPr/>
          <p:nvPr/>
        </p:nvPicPr>
        <p:blipFill>
          <a:blip r:embed="rId8" cstate="print"/>
          <a:stretch>
            <a:fillRect/>
          </a:stretch>
        </p:blipFill>
        <p:spPr>
          <a:xfrm>
            <a:off x="4994147" y="1019555"/>
            <a:ext cx="3340607" cy="2500884"/>
          </a:xfrm>
          <a:prstGeom prst="rect">
            <a:avLst/>
          </a:prstGeom>
        </p:spPr>
      </p:pic>
      <p:sp>
        <p:nvSpPr>
          <p:cNvPr id="12" name="object 12"/>
          <p:cNvSpPr txBox="1"/>
          <p:nvPr/>
        </p:nvSpPr>
        <p:spPr>
          <a:xfrm>
            <a:off x="11654663" y="6625345"/>
            <a:ext cx="173990" cy="196215"/>
          </a:xfrm>
          <a:prstGeom prst="rect">
            <a:avLst/>
          </a:prstGeom>
        </p:spPr>
        <p:txBody>
          <a:bodyPr vert="horz" wrap="square" lIns="0" tIns="0" rIns="0" bIns="0" rtlCol="0">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sz="1200" b="1" i="0" u="none" strike="noStrike" kern="1200" cap="none" spc="-5" normalizeH="0" baseline="0" noProof="0" dirty="0">
                <a:ln>
                  <a:noFill/>
                </a:ln>
                <a:solidFill>
                  <a:srgbClr val="034E6D"/>
                </a:solidFill>
                <a:effectLst/>
                <a:uLnTx/>
                <a:uFillTx/>
                <a:latin typeface="Arial"/>
                <a:ea typeface="+mn-ea"/>
                <a:cs typeface="Arial"/>
              </a:rPr>
              <a:pPr marL="38100" marR="0" lvl="0" indent="0" algn="l" defTabSz="914400" rtl="0" eaLnBrk="1" fontAlgn="auto" latinLnBrk="0" hangingPunct="1">
                <a:lnSpc>
                  <a:spcPts val="1425"/>
                </a:lnSpc>
                <a:spcBef>
                  <a:spcPts val="0"/>
                </a:spcBef>
                <a:spcAft>
                  <a:spcPts val="0"/>
                </a:spcAft>
                <a:buClrTx/>
                <a:buSzTx/>
                <a:buFontTx/>
                <a:buNone/>
                <a:tabLst/>
                <a:defRPr/>
              </a:pPr>
              <a:t>7</a:t>
            </a:fld>
            <a:endParaRPr kumimoji="0" sz="12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558165" marR="5080">
              <a:lnSpc>
                <a:spcPct val="100000"/>
              </a:lnSpc>
              <a:spcBef>
                <a:spcPts val="100"/>
              </a:spcBef>
            </a:pPr>
            <a:r>
              <a:rPr spc="15" dirty="0"/>
              <a:t>The</a:t>
            </a:r>
            <a:r>
              <a:rPr dirty="0"/>
              <a:t> </a:t>
            </a:r>
            <a:r>
              <a:rPr spc="-10" dirty="0"/>
              <a:t>policy</a:t>
            </a:r>
            <a:r>
              <a:rPr dirty="0"/>
              <a:t> </a:t>
            </a:r>
            <a:r>
              <a:rPr spc="-5" dirty="0"/>
              <a:t>landscape</a:t>
            </a:r>
            <a:r>
              <a:rPr spc="5" dirty="0"/>
              <a:t> </a:t>
            </a:r>
            <a:r>
              <a:rPr dirty="0"/>
              <a:t>is</a:t>
            </a:r>
            <a:r>
              <a:rPr spc="25" dirty="0"/>
              <a:t> </a:t>
            </a:r>
            <a:r>
              <a:rPr spc="5" dirty="0"/>
              <a:t>transforming:</a:t>
            </a:r>
            <a:r>
              <a:rPr dirty="0"/>
              <a:t> </a:t>
            </a:r>
            <a:r>
              <a:rPr spc="-15" dirty="0"/>
              <a:t>clean</a:t>
            </a:r>
            <a:r>
              <a:rPr spc="-10" dirty="0"/>
              <a:t> </a:t>
            </a:r>
            <a:r>
              <a:rPr spc="10" dirty="0"/>
              <a:t>energy </a:t>
            </a:r>
            <a:r>
              <a:rPr spc="-5" dirty="0"/>
              <a:t>goals </a:t>
            </a:r>
            <a:r>
              <a:rPr spc="-785" dirty="0"/>
              <a:t> </a:t>
            </a:r>
            <a:r>
              <a:rPr spc="10" dirty="0"/>
              <a:t>are</a:t>
            </a:r>
            <a:r>
              <a:rPr spc="-10" dirty="0"/>
              <a:t> </a:t>
            </a:r>
            <a:r>
              <a:rPr dirty="0"/>
              <a:t>multiplying</a:t>
            </a:r>
          </a:p>
        </p:txBody>
      </p:sp>
      <p:graphicFrame>
        <p:nvGraphicFramePr>
          <p:cNvPr id="3" name="object 3"/>
          <p:cNvGraphicFramePr>
            <a:graphicFrameLocks noGrp="1"/>
          </p:cNvGraphicFramePr>
          <p:nvPr/>
        </p:nvGraphicFramePr>
        <p:xfrm>
          <a:off x="981710" y="1825625"/>
          <a:ext cx="10302240" cy="4423410"/>
        </p:xfrm>
        <a:graphic>
          <a:graphicData uri="http://schemas.openxmlformats.org/drawingml/2006/table">
            <a:tbl>
              <a:tblPr firstRow="1" bandRow="1">
                <a:tableStyleId>{2D5ABB26-0587-4C30-8999-92F81FD0307C}</a:tableStyleId>
              </a:tblPr>
              <a:tblGrid>
                <a:gridCol w="2851150">
                  <a:extLst>
                    <a:ext uri="{9D8B030D-6E8A-4147-A177-3AD203B41FA5}">
                      <a16:colId xmlns:a16="http://schemas.microsoft.com/office/drawing/2014/main" val="20000"/>
                    </a:ext>
                  </a:extLst>
                </a:gridCol>
                <a:gridCol w="7451090">
                  <a:extLst>
                    <a:ext uri="{9D8B030D-6E8A-4147-A177-3AD203B41FA5}">
                      <a16:colId xmlns:a16="http://schemas.microsoft.com/office/drawing/2014/main" val="20001"/>
                    </a:ext>
                  </a:extLst>
                </a:gridCol>
              </a:tblGrid>
              <a:tr h="396240">
                <a:tc>
                  <a:txBody>
                    <a:bodyPr/>
                    <a:lstStyle/>
                    <a:p>
                      <a:pPr marL="91440">
                        <a:lnSpc>
                          <a:spcPct val="100000"/>
                        </a:lnSpc>
                        <a:spcBef>
                          <a:spcPts val="415"/>
                        </a:spcBef>
                      </a:pPr>
                      <a:r>
                        <a:rPr sz="1800" b="1" dirty="0">
                          <a:solidFill>
                            <a:srgbClr val="FFFFFF"/>
                          </a:solidFill>
                          <a:latin typeface="Arial"/>
                          <a:cs typeface="Arial"/>
                        </a:rPr>
                        <a:t>Entity</a:t>
                      </a:r>
                      <a:endParaRPr sz="1800">
                        <a:latin typeface="Arial"/>
                        <a:cs typeface="Arial"/>
                      </a:endParaRPr>
                    </a:p>
                  </a:txBody>
                  <a:tcPr marL="0" marR="0" marT="52705" marB="0">
                    <a:solidFill>
                      <a:srgbClr val="034E6D"/>
                    </a:solidFill>
                  </a:tcPr>
                </a:tc>
                <a:tc>
                  <a:txBody>
                    <a:bodyPr/>
                    <a:lstStyle/>
                    <a:p>
                      <a:pPr marL="220345">
                        <a:lnSpc>
                          <a:spcPct val="100000"/>
                        </a:lnSpc>
                        <a:spcBef>
                          <a:spcPts val="415"/>
                        </a:spcBef>
                      </a:pPr>
                      <a:r>
                        <a:rPr sz="1800" b="1" dirty="0">
                          <a:solidFill>
                            <a:srgbClr val="FFFFFF"/>
                          </a:solidFill>
                          <a:latin typeface="Arial"/>
                          <a:cs typeface="Arial"/>
                        </a:rPr>
                        <a:t>Description</a:t>
                      </a:r>
                      <a:endParaRPr sz="1800">
                        <a:latin typeface="Arial"/>
                        <a:cs typeface="Arial"/>
                      </a:endParaRPr>
                    </a:p>
                  </a:txBody>
                  <a:tcPr marL="0" marR="0" marT="52705" marB="0">
                    <a:solidFill>
                      <a:srgbClr val="034E6D"/>
                    </a:solidFill>
                  </a:tcPr>
                </a:tc>
                <a:extLst>
                  <a:ext uri="{0D108BD9-81ED-4DB2-BD59-A6C34878D82A}">
                    <a16:rowId xmlns:a16="http://schemas.microsoft.com/office/drawing/2014/main" val="10000"/>
                  </a:ext>
                </a:extLst>
              </a:tr>
              <a:tr h="626745">
                <a:tc>
                  <a:txBody>
                    <a:bodyPr/>
                    <a:lstStyle/>
                    <a:p>
                      <a:pPr marL="91440">
                        <a:lnSpc>
                          <a:spcPct val="100000"/>
                        </a:lnSpc>
                        <a:spcBef>
                          <a:spcPts val="215"/>
                        </a:spcBef>
                      </a:pPr>
                      <a:r>
                        <a:rPr sz="1800" spc="-5" dirty="0">
                          <a:solidFill>
                            <a:srgbClr val="034E6D"/>
                          </a:solidFill>
                          <a:latin typeface="Arial"/>
                          <a:cs typeface="Arial"/>
                        </a:rPr>
                        <a:t>British</a:t>
                      </a:r>
                      <a:r>
                        <a:rPr sz="1800" spc="-35" dirty="0">
                          <a:solidFill>
                            <a:srgbClr val="034E6D"/>
                          </a:solidFill>
                          <a:latin typeface="Arial"/>
                          <a:cs typeface="Arial"/>
                        </a:rPr>
                        <a:t> </a:t>
                      </a:r>
                      <a:r>
                        <a:rPr sz="1800" spc="-5" dirty="0">
                          <a:solidFill>
                            <a:srgbClr val="034E6D"/>
                          </a:solidFill>
                          <a:latin typeface="Arial"/>
                          <a:cs typeface="Arial"/>
                        </a:rPr>
                        <a:t>Columbia</a:t>
                      </a:r>
                      <a:endParaRPr sz="1800">
                        <a:latin typeface="Arial"/>
                        <a:cs typeface="Arial"/>
                      </a:endParaRPr>
                    </a:p>
                  </a:txBody>
                  <a:tcPr marL="0" marR="0" marT="27305" marB="0">
                    <a:solidFill>
                      <a:srgbClr val="E7E9EB"/>
                    </a:solidFill>
                  </a:tcPr>
                </a:tc>
                <a:tc>
                  <a:txBody>
                    <a:bodyPr/>
                    <a:lstStyle/>
                    <a:p>
                      <a:pPr marL="220345" marR="808990">
                        <a:lnSpc>
                          <a:spcPct val="100000"/>
                        </a:lnSpc>
                        <a:spcBef>
                          <a:spcPts val="215"/>
                        </a:spcBef>
                      </a:pPr>
                      <a:r>
                        <a:rPr sz="1800" spc="-5" dirty="0">
                          <a:solidFill>
                            <a:srgbClr val="034E6D"/>
                          </a:solidFill>
                          <a:latin typeface="Arial"/>
                          <a:cs typeface="Arial"/>
                        </a:rPr>
                        <a:t>Climate Change Accountability </a:t>
                      </a:r>
                      <a:r>
                        <a:rPr sz="1800" dirty="0">
                          <a:solidFill>
                            <a:srgbClr val="034E6D"/>
                          </a:solidFill>
                          <a:latin typeface="Arial"/>
                          <a:cs typeface="Arial"/>
                        </a:rPr>
                        <a:t>Act </a:t>
                      </a:r>
                      <a:r>
                        <a:rPr sz="1800" spc="-5" dirty="0">
                          <a:solidFill>
                            <a:srgbClr val="034E6D"/>
                          </a:solidFill>
                          <a:latin typeface="Arial"/>
                          <a:cs typeface="Arial"/>
                        </a:rPr>
                        <a:t>(2007): </a:t>
                      </a:r>
                      <a:r>
                        <a:rPr sz="1800" spc="-10" dirty="0">
                          <a:solidFill>
                            <a:srgbClr val="034E6D"/>
                          </a:solidFill>
                          <a:latin typeface="Arial"/>
                          <a:cs typeface="Arial"/>
                        </a:rPr>
                        <a:t>Economy-wide, </a:t>
                      </a:r>
                      <a:r>
                        <a:rPr sz="1800" spc="-5" dirty="0">
                          <a:solidFill>
                            <a:srgbClr val="034E6D"/>
                          </a:solidFill>
                          <a:latin typeface="Arial"/>
                          <a:cs typeface="Arial"/>
                        </a:rPr>
                        <a:t>40% </a:t>
                      </a:r>
                      <a:r>
                        <a:rPr sz="1800" spc="-490" dirty="0">
                          <a:solidFill>
                            <a:srgbClr val="034E6D"/>
                          </a:solidFill>
                          <a:latin typeface="Arial"/>
                          <a:cs typeface="Arial"/>
                        </a:rPr>
                        <a:t> </a:t>
                      </a:r>
                      <a:r>
                        <a:rPr sz="1800" spc="-5" dirty="0">
                          <a:solidFill>
                            <a:srgbClr val="034E6D"/>
                          </a:solidFill>
                          <a:latin typeface="Arial"/>
                          <a:cs typeface="Arial"/>
                        </a:rPr>
                        <a:t>reduction</a:t>
                      </a:r>
                      <a:r>
                        <a:rPr sz="1800" spc="5" dirty="0">
                          <a:solidFill>
                            <a:srgbClr val="034E6D"/>
                          </a:solidFill>
                          <a:latin typeface="Arial"/>
                          <a:cs typeface="Arial"/>
                        </a:rPr>
                        <a:t> </a:t>
                      </a:r>
                      <a:r>
                        <a:rPr sz="1800" spc="-5" dirty="0">
                          <a:solidFill>
                            <a:srgbClr val="034E6D"/>
                          </a:solidFill>
                          <a:latin typeface="Arial"/>
                          <a:cs typeface="Arial"/>
                        </a:rPr>
                        <a:t>by</a:t>
                      </a:r>
                      <a:r>
                        <a:rPr sz="1800" dirty="0">
                          <a:solidFill>
                            <a:srgbClr val="034E6D"/>
                          </a:solidFill>
                          <a:latin typeface="Arial"/>
                          <a:cs typeface="Arial"/>
                        </a:rPr>
                        <a:t> </a:t>
                      </a:r>
                      <a:r>
                        <a:rPr sz="1800" spc="-5" dirty="0">
                          <a:solidFill>
                            <a:srgbClr val="034E6D"/>
                          </a:solidFill>
                          <a:latin typeface="Arial"/>
                          <a:cs typeface="Arial"/>
                        </a:rPr>
                        <a:t>2030,</a:t>
                      </a:r>
                      <a:r>
                        <a:rPr sz="1800" spc="10" dirty="0">
                          <a:solidFill>
                            <a:srgbClr val="034E6D"/>
                          </a:solidFill>
                          <a:latin typeface="Arial"/>
                          <a:cs typeface="Arial"/>
                        </a:rPr>
                        <a:t> </a:t>
                      </a:r>
                      <a:r>
                        <a:rPr sz="1800" spc="-5" dirty="0">
                          <a:solidFill>
                            <a:srgbClr val="034E6D"/>
                          </a:solidFill>
                          <a:latin typeface="Arial"/>
                          <a:cs typeface="Arial"/>
                        </a:rPr>
                        <a:t>60%</a:t>
                      </a:r>
                      <a:r>
                        <a:rPr sz="1800" spc="5" dirty="0">
                          <a:solidFill>
                            <a:srgbClr val="034E6D"/>
                          </a:solidFill>
                          <a:latin typeface="Arial"/>
                          <a:cs typeface="Arial"/>
                        </a:rPr>
                        <a:t> </a:t>
                      </a:r>
                      <a:r>
                        <a:rPr sz="1800" spc="-5" dirty="0">
                          <a:solidFill>
                            <a:srgbClr val="034E6D"/>
                          </a:solidFill>
                          <a:latin typeface="Arial"/>
                          <a:cs typeface="Arial"/>
                        </a:rPr>
                        <a:t>by</a:t>
                      </a:r>
                      <a:r>
                        <a:rPr sz="1800" spc="5" dirty="0">
                          <a:solidFill>
                            <a:srgbClr val="034E6D"/>
                          </a:solidFill>
                          <a:latin typeface="Arial"/>
                          <a:cs typeface="Arial"/>
                        </a:rPr>
                        <a:t> </a:t>
                      </a:r>
                      <a:r>
                        <a:rPr sz="1800" spc="-5" dirty="0">
                          <a:solidFill>
                            <a:srgbClr val="034E6D"/>
                          </a:solidFill>
                          <a:latin typeface="Arial"/>
                          <a:cs typeface="Arial"/>
                        </a:rPr>
                        <a:t>2040,</a:t>
                      </a:r>
                      <a:r>
                        <a:rPr sz="1800" dirty="0">
                          <a:solidFill>
                            <a:srgbClr val="034E6D"/>
                          </a:solidFill>
                          <a:latin typeface="Arial"/>
                          <a:cs typeface="Arial"/>
                        </a:rPr>
                        <a:t> </a:t>
                      </a:r>
                      <a:r>
                        <a:rPr sz="1800" spc="-5" dirty="0">
                          <a:solidFill>
                            <a:srgbClr val="034E6D"/>
                          </a:solidFill>
                          <a:latin typeface="Arial"/>
                          <a:cs typeface="Arial"/>
                        </a:rPr>
                        <a:t>80%</a:t>
                      </a:r>
                      <a:r>
                        <a:rPr sz="1800" spc="10" dirty="0">
                          <a:solidFill>
                            <a:srgbClr val="034E6D"/>
                          </a:solidFill>
                          <a:latin typeface="Arial"/>
                          <a:cs typeface="Arial"/>
                        </a:rPr>
                        <a:t> </a:t>
                      </a:r>
                      <a:r>
                        <a:rPr sz="1800" spc="-5" dirty="0">
                          <a:solidFill>
                            <a:srgbClr val="034E6D"/>
                          </a:solidFill>
                          <a:latin typeface="Arial"/>
                          <a:cs typeface="Arial"/>
                        </a:rPr>
                        <a:t>by</a:t>
                      </a:r>
                      <a:r>
                        <a:rPr sz="1800" dirty="0">
                          <a:solidFill>
                            <a:srgbClr val="034E6D"/>
                          </a:solidFill>
                          <a:latin typeface="Arial"/>
                          <a:cs typeface="Arial"/>
                        </a:rPr>
                        <a:t> </a:t>
                      </a:r>
                      <a:r>
                        <a:rPr sz="1800" spc="-5" dirty="0">
                          <a:solidFill>
                            <a:srgbClr val="034E6D"/>
                          </a:solidFill>
                          <a:latin typeface="Arial"/>
                          <a:cs typeface="Arial"/>
                        </a:rPr>
                        <a:t>2050</a:t>
                      </a:r>
                      <a:endParaRPr sz="1800">
                        <a:latin typeface="Arial"/>
                        <a:cs typeface="Arial"/>
                      </a:endParaRPr>
                    </a:p>
                  </a:txBody>
                  <a:tcPr marL="0" marR="0" marT="27305" marB="0">
                    <a:solidFill>
                      <a:srgbClr val="E7E9EB"/>
                    </a:solidFill>
                  </a:tcPr>
                </a:tc>
                <a:extLst>
                  <a:ext uri="{0D108BD9-81ED-4DB2-BD59-A6C34878D82A}">
                    <a16:rowId xmlns:a16="http://schemas.microsoft.com/office/drawing/2014/main" val="10001"/>
                  </a:ext>
                </a:extLst>
              </a:tr>
              <a:tr h="639445">
                <a:tc>
                  <a:txBody>
                    <a:bodyPr/>
                    <a:lstStyle/>
                    <a:p>
                      <a:pPr marL="91440">
                        <a:lnSpc>
                          <a:spcPct val="100000"/>
                        </a:lnSpc>
                        <a:spcBef>
                          <a:spcPts val="315"/>
                        </a:spcBef>
                      </a:pPr>
                      <a:r>
                        <a:rPr sz="1800" spc="-15" dirty="0">
                          <a:solidFill>
                            <a:srgbClr val="034E6D"/>
                          </a:solidFill>
                          <a:latin typeface="Arial"/>
                          <a:cs typeface="Arial"/>
                        </a:rPr>
                        <a:t>Washington</a:t>
                      </a:r>
                      <a:endParaRPr sz="1800">
                        <a:latin typeface="Arial"/>
                        <a:cs typeface="Arial"/>
                      </a:endParaRPr>
                    </a:p>
                  </a:txBody>
                  <a:tcPr marL="0" marR="0" marT="40005" marB="0"/>
                </a:tc>
                <a:tc>
                  <a:txBody>
                    <a:bodyPr/>
                    <a:lstStyle/>
                    <a:p>
                      <a:pPr marL="220345" marR="395605">
                        <a:lnSpc>
                          <a:spcPct val="100000"/>
                        </a:lnSpc>
                        <a:spcBef>
                          <a:spcPts val="315"/>
                        </a:spcBef>
                      </a:pPr>
                      <a:r>
                        <a:rPr sz="1800" spc="-5" dirty="0">
                          <a:solidFill>
                            <a:srgbClr val="034E6D"/>
                          </a:solidFill>
                          <a:latin typeface="Arial"/>
                          <a:cs typeface="Arial"/>
                        </a:rPr>
                        <a:t>Clean</a:t>
                      </a:r>
                      <a:r>
                        <a:rPr sz="1800" spc="5" dirty="0">
                          <a:solidFill>
                            <a:srgbClr val="034E6D"/>
                          </a:solidFill>
                          <a:latin typeface="Arial"/>
                          <a:cs typeface="Arial"/>
                        </a:rPr>
                        <a:t> </a:t>
                      </a:r>
                      <a:r>
                        <a:rPr sz="1800" spc="-5" dirty="0">
                          <a:solidFill>
                            <a:srgbClr val="034E6D"/>
                          </a:solidFill>
                          <a:latin typeface="Arial"/>
                          <a:cs typeface="Arial"/>
                        </a:rPr>
                        <a:t>Energy</a:t>
                      </a:r>
                      <a:r>
                        <a:rPr sz="1800" spc="-20" dirty="0">
                          <a:solidFill>
                            <a:srgbClr val="034E6D"/>
                          </a:solidFill>
                          <a:latin typeface="Arial"/>
                          <a:cs typeface="Arial"/>
                        </a:rPr>
                        <a:t> </a:t>
                      </a:r>
                      <a:r>
                        <a:rPr sz="1800" spc="-5" dirty="0">
                          <a:solidFill>
                            <a:srgbClr val="034E6D"/>
                          </a:solidFill>
                          <a:latin typeface="Arial"/>
                          <a:cs typeface="Arial"/>
                        </a:rPr>
                        <a:t>Transformation</a:t>
                      </a:r>
                      <a:r>
                        <a:rPr sz="1800" spc="-95" dirty="0">
                          <a:solidFill>
                            <a:srgbClr val="034E6D"/>
                          </a:solidFill>
                          <a:latin typeface="Arial"/>
                          <a:cs typeface="Arial"/>
                        </a:rPr>
                        <a:t> </a:t>
                      </a:r>
                      <a:r>
                        <a:rPr sz="1800" dirty="0">
                          <a:solidFill>
                            <a:srgbClr val="034E6D"/>
                          </a:solidFill>
                          <a:latin typeface="Arial"/>
                          <a:cs typeface="Arial"/>
                        </a:rPr>
                        <a:t>Act</a:t>
                      </a:r>
                      <a:r>
                        <a:rPr sz="1800" spc="10" dirty="0">
                          <a:solidFill>
                            <a:srgbClr val="034E6D"/>
                          </a:solidFill>
                          <a:latin typeface="Arial"/>
                          <a:cs typeface="Arial"/>
                        </a:rPr>
                        <a:t> </a:t>
                      </a:r>
                      <a:r>
                        <a:rPr sz="1800" spc="-5" dirty="0">
                          <a:solidFill>
                            <a:srgbClr val="034E6D"/>
                          </a:solidFill>
                          <a:latin typeface="Arial"/>
                          <a:cs typeface="Arial"/>
                        </a:rPr>
                        <a:t>(2019):</a:t>
                      </a:r>
                      <a:r>
                        <a:rPr sz="1800" spc="10" dirty="0">
                          <a:solidFill>
                            <a:srgbClr val="034E6D"/>
                          </a:solidFill>
                          <a:latin typeface="Arial"/>
                          <a:cs typeface="Arial"/>
                        </a:rPr>
                        <a:t> </a:t>
                      </a:r>
                      <a:r>
                        <a:rPr sz="1800" dirty="0">
                          <a:solidFill>
                            <a:srgbClr val="034E6D"/>
                          </a:solidFill>
                          <a:latin typeface="Arial"/>
                          <a:cs typeface="Arial"/>
                        </a:rPr>
                        <a:t>Electricity</a:t>
                      </a:r>
                      <a:r>
                        <a:rPr sz="1800" spc="25" dirty="0">
                          <a:solidFill>
                            <a:srgbClr val="034E6D"/>
                          </a:solidFill>
                          <a:latin typeface="Arial"/>
                          <a:cs typeface="Arial"/>
                        </a:rPr>
                        <a:t> </a:t>
                      </a:r>
                      <a:r>
                        <a:rPr sz="1800" spc="-35" dirty="0">
                          <a:solidFill>
                            <a:srgbClr val="034E6D"/>
                          </a:solidFill>
                          <a:latin typeface="Arial"/>
                          <a:cs typeface="Arial"/>
                        </a:rPr>
                        <a:t>only,</a:t>
                      </a:r>
                      <a:r>
                        <a:rPr sz="1800" spc="25" dirty="0">
                          <a:solidFill>
                            <a:srgbClr val="034E6D"/>
                          </a:solidFill>
                          <a:latin typeface="Arial"/>
                          <a:cs typeface="Arial"/>
                        </a:rPr>
                        <a:t> </a:t>
                      </a:r>
                      <a:r>
                        <a:rPr sz="1800" spc="-5" dirty="0">
                          <a:solidFill>
                            <a:srgbClr val="034E6D"/>
                          </a:solidFill>
                          <a:latin typeface="Arial"/>
                          <a:cs typeface="Arial"/>
                        </a:rPr>
                        <a:t>no</a:t>
                      </a:r>
                      <a:r>
                        <a:rPr sz="1800" spc="5" dirty="0">
                          <a:solidFill>
                            <a:srgbClr val="034E6D"/>
                          </a:solidFill>
                          <a:latin typeface="Arial"/>
                          <a:cs typeface="Arial"/>
                        </a:rPr>
                        <a:t> </a:t>
                      </a:r>
                      <a:r>
                        <a:rPr sz="1800" spc="-5" dirty="0">
                          <a:solidFill>
                            <a:srgbClr val="034E6D"/>
                          </a:solidFill>
                          <a:latin typeface="Arial"/>
                          <a:cs typeface="Arial"/>
                        </a:rPr>
                        <a:t>coal</a:t>
                      </a:r>
                      <a:r>
                        <a:rPr sz="1800" spc="10" dirty="0">
                          <a:solidFill>
                            <a:srgbClr val="034E6D"/>
                          </a:solidFill>
                          <a:latin typeface="Arial"/>
                          <a:cs typeface="Arial"/>
                        </a:rPr>
                        <a:t> </a:t>
                      </a:r>
                      <a:r>
                        <a:rPr sz="1800" spc="-5" dirty="0">
                          <a:solidFill>
                            <a:srgbClr val="034E6D"/>
                          </a:solidFill>
                          <a:latin typeface="Arial"/>
                          <a:cs typeface="Arial"/>
                        </a:rPr>
                        <a:t>by </a:t>
                      </a:r>
                      <a:r>
                        <a:rPr sz="1800" spc="-484" dirty="0">
                          <a:solidFill>
                            <a:srgbClr val="034E6D"/>
                          </a:solidFill>
                          <a:latin typeface="Arial"/>
                          <a:cs typeface="Arial"/>
                        </a:rPr>
                        <a:t> </a:t>
                      </a:r>
                      <a:r>
                        <a:rPr sz="1800" spc="-5" dirty="0">
                          <a:solidFill>
                            <a:srgbClr val="034E6D"/>
                          </a:solidFill>
                          <a:latin typeface="Arial"/>
                          <a:cs typeface="Arial"/>
                        </a:rPr>
                        <a:t>2025,</a:t>
                      </a:r>
                      <a:r>
                        <a:rPr sz="1800" spc="5" dirty="0">
                          <a:solidFill>
                            <a:srgbClr val="034E6D"/>
                          </a:solidFill>
                          <a:latin typeface="Arial"/>
                          <a:cs typeface="Arial"/>
                        </a:rPr>
                        <a:t> </a:t>
                      </a:r>
                      <a:r>
                        <a:rPr sz="1800" spc="-5" dirty="0">
                          <a:solidFill>
                            <a:srgbClr val="034E6D"/>
                          </a:solidFill>
                          <a:latin typeface="Arial"/>
                          <a:cs typeface="Arial"/>
                        </a:rPr>
                        <a:t>carbon-neutral</a:t>
                      </a:r>
                      <a:r>
                        <a:rPr sz="1800" spc="20" dirty="0">
                          <a:solidFill>
                            <a:srgbClr val="034E6D"/>
                          </a:solidFill>
                          <a:latin typeface="Arial"/>
                          <a:cs typeface="Arial"/>
                        </a:rPr>
                        <a:t> </a:t>
                      </a:r>
                      <a:r>
                        <a:rPr sz="1800" spc="-5" dirty="0">
                          <a:solidFill>
                            <a:srgbClr val="034E6D"/>
                          </a:solidFill>
                          <a:latin typeface="Arial"/>
                          <a:cs typeface="Arial"/>
                        </a:rPr>
                        <a:t>by 2030,</a:t>
                      </a:r>
                      <a:r>
                        <a:rPr sz="1800" spc="15" dirty="0">
                          <a:solidFill>
                            <a:srgbClr val="034E6D"/>
                          </a:solidFill>
                          <a:latin typeface="Arial"/>
                          <a:cs typeface="Arial"/>
                        </a:rPr>
                        <a:t> </a:t>
                      </a:r>
                      <a:r>
                        <a:rPr sz="1800" spc="-5" dirty="0">
                          <a:solidFill>
                            <a:srgbClr val="034E6D"/>
                          </a:solidFill>
                          <a:latin typeface="Arial"/>
                          <a:cs typeface="Arial"/>
                        </a:rPr>
                        <a:t>100%</a:t>
                      </a:r>
                      <a:r>
                        <a:rPr sz="1800" spc="5" dirty="0">
                          <a:solidFill>
                            <a:srgbClr val="034E6D"/>
                          </a:solidFill>
                          <a:latin typeface="Arial"/>
                          <a:cs typeface="Arial"/>
                        </a:rPr>
                        <a:t> </a:t>
                      </a:r>
                      <a:r>
                        <a:rPr sz="1800" spc="-5" dirty="0">
                          <a:solidFill>
                            <a:srgbClr val="034E6D"/>
                          </a:solidFill>
                          <a:latin typeface="Arial"/>
                          <a:cs typeface="Arial"/>
                        </a:rPr>
                        <a:t>clean</a:t>
                      </a:r>
                      <a:r>
                        <a:rPr sz="1800" spc="5" dirty="0">
                          <a:solidFill>
                            <a:srgbClr val="034E6D"/>
                          </a:solidFill>
                          <a:latin typeface="Arial"/>
                          <a:cs typeface="Arial"/>
                        </a:rPr>
                        <a:t> </a:t>
                      </a:r>
                      <a:r>
                        <a:rPr sz="1800" spc="-5" dirty="0">
                          <a:solidFill>
                            <a:srgbClr val="034E6D"/>
                          </a:solidFill>
                          <a:latin typeface="Arial"/>
                          <a:cs typeface="Arial"/>
                        </a:rPr>
                        <a:t>by 2045</a:t>
                      </a:r>
                      <a:endParaRPr sz="1800">
                        <a:latin typeface="Arial"/>
                        <a:cs typeface="Arial"/>
                      </a:endParaRPr>
                    </a:p>
                  </a:txBody>
                  <a:tcPr marL="0" marR="0" marT="40005" marB="0"/>
                </a:tc>
                <a:extLst>
                  <a:ext uri="{0D108BD9-81ED-4DB2-BD59-A6C34878D82A}">
                    <a16:rowId xmlns:a16="http://schemas.microsoft.com/office/drawing/2014/main" val="10002"/>
                  </a:ext>
                </a:extLst>
              </a:tr>
              <a:tr h="639445">
                <a:tc>
                  <a:txBody>
                    <a:bodyPr/>
                    <a:lstStyle/>
                    <a:p>
                      <a:pPr marL="91440">
                        <a:lnSpc>
                          <a:spcPct val="100000"/>
                        </a:lnSpc>
                        <a:spcBef>
                          <a:spcPts val="315"/>
                        </a:spcBef>
                      </a:pPr>
                      <a:r>
                        <a:rPr sz="1800" spc="-5" dirty="0">
                          <a:solidFill>
                            <a:srgbClr val="034E6D"/>
                          </a:solidFill>
                          <a:latin typeface="Arial"/>
                          <a:cs typeface="Arial"/>
                        </a:rPr>
                        <a:t>Oregon</a:t>
                      </a:r>
                      <a:endParaRPr sz="1800">
                        <a:latin typeface="Arial"/>
                        <a:cs typeface="Arial"/>
                      </a:endParaRPr>
                    </a:p>
                  </a:txBody>
                  <a:tcPr marL="0" marR="0" marT="40005" marB="0">
                    <a:solidFill>
                      <a:srgbClr val="E7E9EB"/>
                    </a:solidFill>
                  </a:tcPr>
                </a:tc>
                <a:tc>
                  <a:txBody>
                    <a:bodyPr/>
                    <a:lstStyle/>
                    <a:p>
                      <a:pPr marL="220345" marR="167005">
                        <a:lnSpc>
                          <a:spcPct val="100000"/>
                        </a:lnSpc>
                        <a:spcBef>
                          <a:spcPts val="315"/>
                        </a:spcBef>
                      </a:pPr>
                      <a:r>
                        <a:rPr sz="1800" spc="-5" dirty="0">
                          <a:solidFill>
                            <a:srgbClr val="034E6D"/>
                          </a:solidFill>
                          <a:latin typeface="Arial"/>
                          <a:cs typeface="Arial"/>
                        </a:rPr>
                        <a:t>100%</a:t>
                      </a:r>
                      <a:r>
                        <a:rPr sz="1800" spc="15" dirty="0">
                          <a:solidFill>
                            <a:srgbClr val="034E6D"/>
                          </a:solidFill>
                          <a:latin typeface="Arial"/>
                          <a:cs typeface="Arial"/>
                        </a:rPr>
                        <a:t> </a:t>
                      </a:r>
                      <a:r>
                        <a:rPr sz="1800" spc="-5" dirty="0">
                          <a:solidFill>
                            <a:srgbClr val="034E6D"/>
                          </a:solidFill>
                          <a:latin typeface="Arial"/>
                          <a:cs typeface="Arial"/>
                        </a:rPr>
                        <a:t>Clean</a:t>
                      </a:r>
                      <a:r>
                        <a:rPr sz="1800" spc="15" dirty="0">
                          <a:solidFill>
                            <a:srgbClr val="034E6D"/>
                          </a:solidFill>
                          <a:latin typeface="Arial"/>
                          <a:cs typeface="Arial"/>
                        </a:rPr>
                        <a:t> </a:t>
                      </a:r>
                      <a:r>
                        <a:rPr sz="1800" spc="-5" dirty="0">
                          <a:solidFill>
                            <a:srgbClr val="034E6D"/>
                          </a:solidFill>
                          <a:latin typeface="Arial"/>
                          <a:cs typeface="Arial"/>
                        </a:rPr>
                        <a:t>Energy</a:t>
                      </a:r>
                      <a:r>
                        <a:rPr sz="1800" spc="20" dirty="0">
                          <a:solidFill>
                            <a:srgbClr val="034E6D"/>
                          </a:solidFill>
                          <a:latin typeface="Arial"/>
                          <a:cs typeface="Arial"/>
                        </a:rPr>
                        <a:t> </a:t>
                      </a:r>
                      <a:r>
                        <a:rPr sz="1800" spc="-5" dirty="0">
                          <a:solidFill>
                            <a:srgbClr val="034E6D"/>
                          </a:solidFill>
                          <a:latin typeface="Arial"/>
                          <a:cs typeface="Arial"/>
                        </a:rPr>
                        <a:t>Bill</a:t>
                      </a:r>
                      <a:r>
                        <a:rPr sz="1800" spc="20" dirty="0">
                          <a:solidFill>
                            <a:srgbClr val="034E6D"/>
                          </a:solidFill>
                          <a:latin typeface="Arial"/>
                          <a:cs typeface="Arial"/>
                        </a:rPr>
                        <a:t> </a:t>
                      </a:r>
                      <a:r>
                        <a:rPr sz="1800" spc="-5" dirty="0">
                          <a:solidFill>
                            <a:srgbClr val="034E6D"/>
                          </a:solidFill>
                          <a:latin typeface="Arial"/>
                          <a:cs typeface="Arial"/>
                        </a:rPr>
                        <a:t>(2021):</a:t>
                      </a:r>
                      <a:r>
                        <a:rPr sz="1800" spc="10" dirty="0">
                          <a:solidFill>
                            <a:srgbClr val="034E6D"/>
                          </a:solidFill>
                          <a:latin typeface="Arial"/>
                          <a:cs typeface="Arial"/>
                        </a:rPr>
                        <a:t> </a:t>
                      </a:r>
                      <a:r>
                        <a:rPr sz="1800" dirty="0">
                          <a:solidFill>
                            <a:srgbClr val="034E6D"/>
                          </a:solidFill>
                          <a:latin typeface="Arial"/>
                          <a:cs typeface="Arial"/>
                        </a:rPr>
                        <a:t>Electricity</a:t>
                      </a:r>
                      <a:r>
                        <a:rPr sz="1800" spc="25" dirty="0">
                          <a:solidFill>
                            <a:srgbClr val="034E6D"/>
                          </a:solidFill>
                          <a:latin typeface="Arial"/>
                          <a:cs typeface="Arial"/>
                        </a:rPr>
                        <a:t> </a:t>
                      </a:r>
                      <a:r>
                        <a:rPr sz="1800" spc="-35" dirty="0">
                          <a:solidFill>
                            <a:srgbClr val="034E6D"/>
                          </a:solidFill>
                          <a:latin typeface="Arial"/>
                          <a:cs typeface="Arial"/>
                        </a:rPr>
                        <a:t>only,</a:t>
                      </a:r>
                      <a:r>
                        <a:rPr sz="1800" spc="35" dirty="0">
                          <a:solidFill>
                            <a:srgbClr val="034E6D"/>
                          </a:solidFill>
                          <a:latin typeface="Arial"/>
                          <a:cs typeface="Arial"/>
                        </a:rPr>
                        <a:t> </a:t>
                      </a:r>
                      <a:r>
                        <a:rPr sz="1800" spc="-5" dirty="0">
                          <a:solidFill>
                            <a:srgbClr val="034E6D"/>
                          </a:solidFill>
                          <a:latin typeface="Arial"/>
                          <a:cs typeface="Arial"/>
                        </a:rPr>
                        <a:t>80%</a:t>
                      </a:r>
                      <a:r>
                        <a:rPr sz="1800" spc="15" dirty="0">
                          <a:solidFill>
                            <a:srgbClr val="034E6D"/>
                          </a:solidFill>
                          <a:latin typeface="Arial"/>
                          <a:cs typeface="Arial"/>
                        </a:rPr>
                        <a:t> </a:t>
                      </a:r>
                      <a:r>
                        <a:rPr sz="1800" spc="-5" dirty="0">
                          <a:solidFill>
                            <a:srgbClr val="034E6D"/>
                          </a:solidFill>
                          <a:latin typeface="Arial"/>
                          <a:cs typeface="Arial"/>
                        </a:rPr>
                        <a:t>carbon</a:t>
                      </a:r>
                      <a:r>
                        <a:rPr sz="1800" spc="10" dirty="0">
                          <a:solidFill>
                            <a:srgbClr val="034E6D"/>
                          </a:solidFill>
                          <a:latin typeface="Arial"/>
                          <a:cs typeface="Arial"/>
                        </a:rPr>
                        <a:t> </a:t>
                      </a:r>
                      <a:r>
                        <a:rPr sz="1800" spc="-5" dirty="0">
                          <a:solidFill>
                            <a:srgbClr val="034E6D"/>
                          </a:solidFill>
                          <a:latin typeface="Arial"/>
                          <a:cs typeface="Arial"/>
                        </a:rPr>
                        <a:t>reduction </a:t>
                      </a:r>
                      <a:r>
                        <a:rPr sz="1800" spc="-484" dirty="0">
                          <a:solidFill>
                            <a:srgbClr val="034E6D"/>
                          </a:solidFill>
                          <a:latin typeface="Arial"/>
                          <a:cs typeface="Arial"/>
                        </a:rPr>
                        <a:t> </a:t>
                      </a:r>
                      <a:r>
                        <a:rPr sz="1800" spc="-5" dirty="0">
                          <a:solidFill>
                            <a:srgbClr val="034E6D"/>
                          </a:solidFill>
                          <a:latin typeface="Arial"/>
                          <a:cs typeface="Arial"/>
                        </a:rPr>
                        <a:t>by 2030,</a:t>
                      </a:r>
                      <a:r>
                        <a:rPr sz="1800" spc="10" dirty="0">
                          <a:solidFill>
                            <a:srgbClr val="034E6D"/>
                          </a:solidFill>
                          <a:latin typeface="Arial"/>
                          <a:cs typeface="Arial"/>
                        </a:rPr>
                        <a:t> </a:t>
                      </a:r>
                      <a:r>
                        <a:rPr sz="1800" spc="-5" dirty="0">
                          <a:solidFill>
                            <a:srgbClr val="034E6D"/>
                          </a:solidFill>
                          <a:latin typeface="Arial"/>
                          <a:cs typeface="Arial"/>
                        </a:rPr>
                        <a:t>90%</a:t>
                      </a:r>
                      <a:r>
                        <a:rPr sz="1800" spc="-10" dirty="0">
                          <a:solidFill>
                            <a:srgbClr val="034E6D"/>
                          </a:solidFill>
                          <a:latin typeface="Arial"/>
                          <a:cs typeface="Arial"/>
                        </a:rPr>
                        <a:t> </a:t>
                      </a:r>
                      <a:r>
                        <a:rPr sz="1800" spc="-5" dirty="0">
                          <a:solidFill>
                            <a:srgbClr val="034E6D"/>
                          </a:solidFill>
                          <a:latin typeface="Arial"/>
                          <a:cs typeface="Arial"/>
                        </a:rPr>
                        <a:t>by</a:t>
                      </a:r>
                      <a:r>
                        <a:rPr sz="1800" spc="5" dirty="0">
                          <a:solidFill>
                            <a:srgbClr val="034E6D"/>
                          </a:solidFill>
                          <a:latin typeface="Arial"/>
                          <a:cs typeface="Arial"/>
                        </a:rPr>
                        <a:t> </a:t>
                      </a:r>
                      <a:r>
                        <a:rPr sz="1800" spc="-5" dirty="0">
                          <a:solidFill>
                            <a:srgbClr val="034E6D"/>
                          </a:solidFill>
                          <a:latin typeface="Arial"/>
                          <a:cs typeface="Arial"/>
                        </a:rPr>
                        <a:t>2045,</a:t>
                      </a:r>
                      <a:r>
                        <a:rPr sz="1800" spc="10" dirty="0">
                          <a:solidFill>
                            <a:srgbClr val="034E6D"/>
                          </a:solidFill>
                          <a:latin typeface="Arial"/>
                          <a:cs typeface="Arial"/>
                        </a:rPr>
                        <a:t> </a:t>
                      </a:r>
                      <a:r>
                        <a:rPr sz="1800" spc="-5" dirty="0">
                          <a:solidFill>
                            <a:srgbClr val="034E6D"/>
                          </a:solidFill>
                          <a:latin typeface="Arial"/>
                          <a:cs typeface="Arial"/>
                        </a:rPr>
                        <a:t>100%</a:t>
                      </a:r>
                      <a:r>
                        <a:rPr sz="1800" spc="10" dirty="0">
                          <a:solidFill>
                            <a:srgbClr val="034E6D"/>
                          </a:solidFill>
                          <a:latin typeface="Arial"/>
                          <a:cs typeface="Arial"/>
                        </a:rPr>
                        <a:t> </a:t>
                      </a:r>
                      <a:r>
                        <a:rPr sz="1800" spc="-5" dirty="0">
                          <a:solidFill>
                            <a:srgbClr val="034E6D"/>
                          </a:solidFill>
                          <a:latin typeface="Arial"/>
                          <a:cs typeface="Arial"/>
                        </a:rPr>
                        <a:t>by</a:t>
                      </a:r>
                      <a:r>
                        <a:rPr sz="1800" dirty="0">
                          <a:solidFill>
                            <a:srgbClr val="034E6D"/>
                          </a:solidFill>
                          <a:latin typeface="Arial"/>
                          <a:cs typeface="Arial"/>
                        </a:rPr>
                        <a:t> </a:t>
                      </a:r>
                      <a:r>
                        <a:rPr sz="1800" spc="-5" dirty="0">
                          <a:solidFill>
                            <a:srgbClr val="034E6D"/>
                          </a:solidFill>
                          <a:latin typeface="Arial"/>
                          <a:cs typeface="Arial"/>
                        </a:rPr>
                        <a:t>2040</a:t>
                      </a:r>
                      <a:endParaRPr sz="1800">
                        <a:latin typeface="Arial"/>
                        <a:cs typeface="Arial"/>
                      </a:endParaRPr>
                    </a:p>
                  </a:txBody>
                  <a:tcPr marL="0" marR="0" marT="40005" marB="0">
                    <a:solidFill>
                      <a:srgbClr val="E7E9EB"/>
                    </a:solidFill>
                  </a:tcPr>
                </a:tc>
                <a:extLst>
                  <a:ext uri="{0D108BD9-81ED-4DB2-BD59-A6C34878D82A}">
                    <a16:rowId xmlns:a16="http://schemas.microsoft.com/office/drawing/2014/main" val="10003"/>
                  </a:ext>
                </a:extLst>
              </a:tr>
              <a:tr h="370840">
                <a:tc>
                  <a:txBody>
                    <a:bodyPr/>
                    <a:lstStyle/>
                    <a:p>
                      <a:pPr marL="91440">
                        <a:lnSpc>
                          <a:spcPct val="100000"/>
                        </a:lnSpc>
                        <a:spcBef>
                          <a:spcPts val="315"/>
                        </a:spcBef>
                      </a:pPr>
                      <a:r>
                        <a:rPr sz="1800" spc="-5" dirty="0">
                          <a:solidFill>
                            <a:srgbClr val="034E6D"/>
                          </a:solidFill>
                          <a:latin typeface="Arial"/>
                          <a:cs typeface="Arial"/>
                        </a:rPr>
                        <a:t>Idaho</a:t>
                      </a:r>
                      <a:r>
                        <a:rPr sz="1800" spc="-25" dirty="0">
                          <a:solidFill>
                            <a:srgbClr val="034E6D"/>
                          </a:solidFill>
                          <a:latin typeface="Arial"/>
                          <a:cs typeface="Arial"/>
                        </a:rPr>
                        <a:t> </a:t>
                      </a:r>
                      <a:r>
                        <a:rPr sz="1800" spc="-15" dirty="0">
                          <a:solidFill>
                            <a:srgbClr val="034E6D"/>
                          </a:solidFill>
                          <a:latin typeface="Arial"/>
                          <a:cs typeface="Arial"/>
                        </a:rPr>
                        <a:t>Power</a:t>
                      </a:r>
                      <a:endParaRPr sz="1800">
                        <a:latin typeface="Arial"/>
                        <a:cs typeface="Arial"/>
                      </a:endParaRPr>
                    </a:p>
                  </a:txBody>
                  <a:tcPr marL="0" marR="0" marT="40005" marB="0"/>
                </a:tc>
                <a:tc>
                  <a:txBody>
                    <a:bodyPr/>
                    <a:lstStyle/>
                    <a:p>
                      <a:pPr marL="220345">
                        <a:lnSpc>
                          <a:spcPct val="100000"/>
                        </a:lnSpc>
                        <a:spcBef>
                          <a:spcPts val="315"/>
                        </a:spcBef>
                      </a:pPr>
                      <a:r>
                        <a:rPr sz="1800" spc="-5" dirty="0">
                          <a:solidFill>
                            <a:srgbClr val="034E6D"/>
                          </a:solidFill>
                          <a:latin typeface="Arial"/>
                          <a:cs typeface="Arial"/>
                        </a:rPr>
                        <a:t>100%</a:t>
                      </a:r>
                      <a:r>
                        <a:rPr sz="1800" dirty="0">
                          <a:solidFill>
                            <a:srgbClr val="034E6D"/>
                          </a:solidFill>
                          <a:latin typeface="Arial"/>
                          <a:cs typeface="Arial"/>
                        </a:rPr>
                        <a:t> </a:t>
                      </a:r>
                      <a:r>
                        <a:rPr sz="1800" spc="-5" dirty="0">
                          <a:solidFill>
                            <a:srgbClr val="034E6D"/>
                          </a:solidFill>
                          <a:latin typeface="Arial"/>
                          <a:cs typeface="Arial"/>
                        </a:rPr>
                        <a:t>clean</a:t>
                      </a:r>
                      <a:r>
                        <a:rPr sz="1800" dirty="0">
                          <a:solidFill>
                            <a:srgbClr val="034E6D"/>
                          </a:solidFill>
                          <a:latin typeface="Arial"/>
                          <a:cs typeface="Arial"/>
                        </a:rPr>
                        <a:t> </a:t>
                      </a:r>
                      <a:r>
                        <a:rPr sz="1800" spc="-5" dirty="0">
                          <a:solidFill>
                            <a:srgbClr val="034E6D"/>
                          </a:solidFill>
                          <a:latin typeface="Arial"/>
                          <a:cs typeface="Arial"/>
                        </a:rPr>
                        <a:t>energy</a:t>
                      </a:r>
                      <a:r>
                        <a:rPr sz="1800" spc="10" dirty="0">
                          <a:solidFill>
                            <a:srgbClr val="034E6D"/>
                          </a:solidFill>
                          <a:latin typeface="Arial"/>
                          <a:cs typeface="Arial"/>
                        </a:rPr>
                        <a:t> </a:t>
                      </a:r>
                      <a:r>
                        <a:rPr sz="1800" spc="-5" dirty="0">
                          <a:solidFill>
                            <a:srgbClr val="034E6D"/>
                          </a:solidFill>
                          <a:latin typeface="Arial"/>
                          <a:cs typeface="Arial"/>
                        </a:rPr>
                        <a:t>by</a:t>
                      </a:r>
                      <a:r>
                        <a:rPr sz="1800" spc="-10" dirty="0">
                          <a:solidFill>
                            <a:srgbClr val="034E6D"/>
                          </a:solidFill>
                          <a:latin typeface="Arial"/>
                          <a:cs typeface="Arial"/>
                        </a:rPr>
                        <a:t> </a:t>
                      </a:r>
                      <a:r>
                        <a:rPr sz="1800" spc="-5" dirty="0">
                          <a:solidFill>
                            <a:srgbClr val="034E6D"/>
                          </a:solidFill>
                          <a:latin typeface="Arial"/>
                          <a:cs typeface="Arial"/>
                        </a:rPr>
                        <a:t>2045</a:t>
                      </a:r>
                      <a:endParaRPr sz="1800">
                        <a:latin typeface="Arial"/>
                        <a:cs typeface="Arial"/>
                      </a:endParaRPr>
                    </a:p>
                  </a:txBody>
                  <a:tcPr marL="0" marR="0" marT="40005" marB="0"/>
                </a:tc>
                <a:extLst>
                  <a:ext uri="{0D108BD9-81ED-4DB2-BD59-A6C34878D82A}">
                    <a16:rowId xmlns:a16="http://schemas.microsoft.com/office/drawing/2014/main" val="10004"/>
                  </a:ext>
                </a:extLst>
              </a:tr>
              <a:tr h="370205">
                <a:tc>
                  <a:txBody>
                    <a:bodyPr/>
                    <a:lstStyle/>
                    <a:p>
                      <a:pPr marL="91440">
                        <a:lnSpc>
                          <a:spcPct val="100000"/>
                        </a:lnSpc>
                        <a:spcBef>
                          <a:spcPts val="320"/>
                        </a:spcBef>
                      </a:pPr>
                      <a:r>
                        <a:rPr sz="1800" spc="-10" dirty="0">
                          <a:solidFill>
                            <a:srgbClr val="034E6D"/>
                          </a:solidFill>
                          <a:latin typeface="Arial"/>
                          <a:cs typeface="Arial"/>
                        </a:rPr>
                        <a:t>Avista</a:t>
                      </a:r>
                      <a:endParaRPr sz="1800">
                        <a:latin typeface="Arial"/>
                        <a:cs typeface="Arial"/>
                      </a:endParaRPr>
                    </a:p>
                  </a:txBody>
                  <a:tcPr marL="0" marR="0" marT="40640" marB="0">
                    <a:solidFill>
                      <a:srgbClr val="E7E9EB"/>
                    </a:solidFill>
                  </a:tcPr>
                </a:tc>
                <a:tc>
                  <a:txBody>
                    <a:bodyPr/>
                    <a:lstStyle/>
                    <a:p>
                      <a:pPr marL="220345">
                        <a:lnSpc>
                          <a:spcPct val="100000"/>
                        </a:lnSpc>
                        <a:spcBef>
                          <a:spcPts val="320"/>
                        </a:spcBef>
                      </a:pPr>
                      <a:r>
                        <a:rPr sz="1800" spc="-5" dirty="0">
                          <a:solidFill>
                            <a:srgbClr val="034E6D"/>
                          </a:solidFill>
                          <a:latin typeface="Arial"/>
                          <a:cs typeface="Arial"/>
                        </a:rPr>
                        <a:t>Carbon</a:t>
                      </a:r>
                      <a:r>
                        <a:rPr sz="1800" spc="15" dirty="0">
                          <a:solidFill>
                            <a:srgbClr val="034E6D"/>
                          </a:solidFill>
                          <a:latin typeface="Arial"/>
                          <a:cs typeface="Arial"/>
                        </a:rPr>
                        <a:t> </a:t>
                      </a:r>
                      <a:r>
                        <a:rPr sz="1800" spc="-5" dirty="0">
                          <a:solidFill>
                            <a:srgbClr val="034E6D"/>
                          </a:solidFill>
                          <a:latin typeface="Arial"/>
                          <a:cs typeface="Arial"/>
                        </a:rPr>
                        <a:t>neutral</a:t>
                      </a:r>
                      <a:r>
                        <a:rPr sz="1800" spc="15" dirty="0">
                          <a:solidFill>
                            <a:srgbClr val="034E6D"/>
                          </a:solidFill>
                          <a:latin typeface="Arial"/>
                          <a:cs typeface="Arial"/>
                        </a:rPr>
                        <a:t> </a:t>
                      </a:r>
                      <a:r>
                        <a:rPr sz="1800" spc="-5" dirty="0">
                          <a:solidFill>
                            <a:srgbClr val="034E6D"/>
                          </a:solidFill>
                          <a:latin typeface="Arial"/>
                          <a:cs typeface="Arial"/>
                        </a:rPr>
                        <a:t>electricity</a:t>
                      </a:r>
                      <a:r>
                        <a:rPr sz="1800" spc="15" dirty="0">
                          <a:solidFill>
                            <a:srgbClr val="034E6D"/>
                          </a:solidFill>
                          <a:latin typeface="Arial"/>
                          <a:cs typeface="Arial"/>
                        </a:rPr>
                        <a:t> </a:t>
                      </a:r>
                      <a:r>
                        <a:rPr sz="1800" spc="-5" dirty="0">
                          <a:solidFill>
                            <a:srgbClr val="034E6D"/>
                          </a:solidFill>
                          <a:latin typeface="Arial"/>
                          <a:cs typeface="Arial"/>
                        </a:rPr>
                        <a:t>by</a:t>
                      </a:r>
                      <a:r>
                        <a:rPr sz="1800" spc="10" dirty="0">
                          <a:solidFill>
                            <a:srgbClr val="034E6D"/>
                          </a:solidFill>
                          <a:latin typeface="Arial"/>
                          <a:cs typeface="Arial"/>
                        </a:rPr>
                        <a:t> </a:t>
                      </a:r>
                      <a:r>
                        <a:rPr sz="1800" spc="-5" dirty="0">
                          <a:solidFill>
                            <a:srgbClr val="034E6D"/>
                          </a:solidFill>
                          <a:latin typeface="Arial"/>
                          <a:cs typeface="Arial"/>
                        </a:rPr>
                        <a:t>2027,</a:t>
                      </a:r>
                      <a:r>
                        <a:rPr sz="1800" spc="15" dirty="0">
                          <a:solidFill>
                            <a:srgbClr val="034E6D"/>
                          </a:solidFill>
                          <a:latin typeface="Arial"/>
                          <a:cs typeface="Arial"/>
                        </a:rPr>
                        <a:t> </a:t>
                      </a:r>
                      <a:r>
                        <a:rPr sz="1800" spc="-5" dirty="0">
                          <a:solidFill>
                            <a:srgbClr val="034E6D"/>
                          </a:solidFill>
                          <a:latin typeface="Arial"/>
                          <a:cs typeface="Arial"/>
                        </a:rPr>
                        <a:t>100%</a:t>
                      </a:r>
                      <a:r>
                        <a:rPr sz="1800" spc="20" dirty="0">
                          <a:solidFill>
                            <a:srgbClr val="034E6D"/>
                          </a:solidFill>
                          <a:latin typeface="Arial"/>
                          <a:cs typeface="Arial"/>
                        </a:rPr>
                        <a:t> </a:t>
                      </a:r>
                      <a:r>
                        <a:rPr sz="1800" spc="-5" dirty="0">
                          <a:solidFill>
                            <a:srgbClr val="034E6D"/>
                          </a:solidFill>
                          <a:latin typeface="Arial"/>
                          <a:cs typeface="Arial"/>
                        </a:rPr>
                        <a:t>clean</a:t>
                      </a:r>
                      <a:r>
                        <a:rPr sz="1800" spc="20" dirty="0">
                          <a:solidFill>
                            <a:srgbClr val="034E6D"/>
                          </a:solidFill>
                          <a:latin typeface="Arial"/>
                          <a:cs typeface="Arial"/>
                        </a:rPr>
                        <a:t> </a:t>
                      </a:r>
                      <a:r>
                        <a:rPr sz="1800" spc="-5" dirty="0">
                          <a:solidFill>
                            <a:srgbClr val="034E6D"/>
                          </a:solidFill>
                          <a:latin typeface="Arial"/>
                          <a:cs typeface="Arial"/>
                        </a:rPr>
                        <a:t>energy</a:t>
                      </a:r>
                      <a:r>
                        <a:rPr sz="1800" spc="20" dirty="0">
                          <a:solidFill>
                            <a:srgbClr val="034E6D"/>
                          </a:solidFill>
                          <a:latin typeface="Arial"/>
                          <a:cs typeface="Arial"/>
                        </a:rPr>
                        <a:t> </a:t>
                      </a:r>
                      <a:r>
                        <a:rPr sz="1800" spc="-5" dirty="0">
                          <a:solidFill>
                            <a:srgbClr val="034E6D"/>
                          </a:solidFill>
                          <a:latin typeface="Arial"/>
                          <a:cs typeface="Arial"/>
                        </a:rPr>
                        <a:t>by</a:t>
                      </a:r>
                      <a:r>
                        <a:rPr sz="1800" spc="10" dirty="0">
                          <a:solidFill>
                            <a:srgbClr val="034E6D"/>
                          </a:solidFill>
                          <a:latin typeface="Arial"/>
                          <a:cs typeface="Arial"/>
                        </a:rPr>
                        <a:t> </a:t>
                      </a:r>
                      <a:r>
                        <a:rPr sz="1800" spc="-5" dirty="0">
                          <a:solidFill>
                            <a:srgbClr val="034E6D"/>
                          </a:solidFill>
                          <a:latin typeface="Arial"/>
                          <a:cs typeface="Arial"/>
                        </a:rPr>
                        <a:t>2045</a:t>
                      </a:r>
                      <a:endParaRPr sz="1800">
                        <a:latin typeface="Arial"/>
                        <a:cs typeface="Arial"/>
                      </a:endParaRPr>
                    </a:p>
                  </a:txBody>
                  <a:tcPr marL="0" marR="0" marT="40640" marB="0">
                    <a:solidFill>
                      <a:srgbClr val="E7E9EB"/>
                    </a:solidFill>
                  </a:tcPr>
                </a:tc>
                <a:extLst>
                  <a:ext uri="{0D108BD9-81ED-4DB2-BD59-A6C34878D82A}">
                    <a16:rowId xmlns:a16="http://schemas.microsoft.com/office/drawing/2014/main" val="10005"/>
                  </a:ext>
                </a:extLst>
              </a:tr>
              <a:tr h="640080">
                <a:tc>
                  <a:txBody>
                    <a:bodyPr/>
                    <a:lstStyle/>
                    <a:p>
                      <a:pPr marL="91440">
                        <a:lnSpc>
                          <a:spcPct val="100000"/>
                        </a:lnSpc>
                        <a:spcBef>
                          <a:spcPts val="320"/>
                        </a:spcBef>
                      </a:pPr>
                      <a:r>
                        <a:rPr sz="1800" spc="-5" dirty="0">
                          <a:solidFill>
                            <a:srgbClr val="034E6D"/>
                          </a:solidFill>
                          <a:latin typeface="Arial"/>
                          <a:cs typeface="Arial"/>
                        </a:rPr>
                        <a:t>Puget</a:t>
                      </a:r>
                      <a:r>
                        <a:rPr sz="1800" spc="-25" dirty="0">
                          <a:solidFill>
                            <a:srgbClr val="034E6D"/>
                          </a:solidFill>
                          <a:latin typeface="Arial"/>
                          <a:cs typeface="Arial"/>
                        </a:rPr>
                        <a:t> </a:t>
                      </a:r>
                      <a:r>
                        <a:rPr sz="1800" spc="-5" dirty="0">
                          <a:solidFill>
                            <a:srgbClr val="034E6D"/>
                          </a:solidFill>
                          <a:latin typeface="Arial"/>
                          <a:cs typeface="Arial"/>
                        </a:rPr>
                        <a:t>Sound</a:t>
                      </a:r>
                      <a:r>
                        <a:rPr sz="1800" spc="-20" dirty="0">
                          <a:solidFill>
                            <a:srgbClr val="034E6D"/>
                          </a:solidFill>
                          <a:latin typeface="Arial"/>
                          <a:cs typeface="Arial"/>
                        </a:rPr>
                        <a:t> </a:t>
                      </a:r>
                      <a:r>
                        <a:rPr sz="1800" spc="-5" dirty="0">
                          <a:solidFill>
                            <a:srgbClr val="034E6D"/>
                          </a:solidFill>
                          <a:latin typeface="Arial"/>
                          <a:cs typeface="Arial"/>
                        </a:rPr>
                        <a:t>Energy</a:t>
                      </a:r>
                      <a:endParaRPr sz="1800">
                        <a:latin typeface="Arial"/>
                        <a:cs typeface="Arial"/>
                      </a:endParaRPr>
                    </a:p>
                  </a:txBody>
                  <a:tcPr marL="0" marR="0" marT="40640" marB="0"/>
                </a:tc>
                <a:tc>
                  <a:txBody>
                    <a:bodyPr/>
                    <a:lstStyle/>
                    <a:p>
                      <a:pPr marL="220345" marR="492759">
                        <a:lnSpc>
                          <a:spcPct val="100000"/>
                        </a:lnSpc>
                        <a:spcBef>
                          <a:spcPts val="320"/>
                        </a:spcBef>
                      </a:pPr>
                      <a:r>
                        <a:rPr sz="1800" spc="-5" dirty="0">
                          <a:solidFill>
                            <a:srgbClr val="034E6D"/>
                          </a:solidFill>
                          <a:latin typeface="Arial"/>
                          <a:cs typeface="Arial"/>
                        </a:rPr>
                        <a:t>Beyond</a:t>
                      </a:r>
                      <a:r>
                        <a:rPr sz="1800" spc="30" dirty="0">
                          <a:solidFill>
                            <a:srgbClr val="034E6D"/>
                          </a:solidFill>
                          <a:latin typeface="Arial"/>
                          <a:cs typeface="Arial"/>
                        </a:rPr>
                        <a:t> </a:t>
                      </a:r>
                      <a:r>
                        <a:rPr sz="1800" spc="-5" dirty="0">
                          <a:solidFill>
                            <a:srgbClr val="034E6D"/>
                          </a:solidFill>
                          <a:latin typeface="Arial"/>
                          <a:cs typeface="Arial"/>
                        </a:rPr>
                        <a:t>net-zero</a:t>
                      </a:r>
                      <a:r>
                        <a:rPr sz="1800" spc="10" dirty="0">
                          <a:solidFill>
                            <a:srgbClr val="034E6D"/>
                          </a:solidFill>
                          <a:latin typeface="Arial"/>
                          <a:cs typeface="Arial"/>
                        </a:rPr>
                        <a:t> </a:t>
                      </a:r>
                      <a:r>
                        <a:rPr sz="1800" spc="-5" dirty="0">
                          <a:solidFill>
                            <a:srgbClr val="034E6D"/>
                          </a:solidFill>
                          <a:latin typeface="Arial"/>
                          <a:cs typeface="Arial"/>
                        </a:rPr>
                        <a:t>by</a:t>
                      </a:r>
                      <a:r>
                        <a:rPr sz="1800" dirty="0">
                          <a:solidFill>
                            <a:srgbClr val="034E6D"/>
                          </a:solidFill>
                          <a:latin typeface="Arial"/>
                          <a:cs typeface="Arial"/>
                        </a:rPr>
                        <a:t> </a:t>
                      </a:r>
                      <a:r>
                        <a:rPr sz="1800" spc="-5" dirty="0">
                          <a:solidFill>
                            <a:srgbClr val="034E6D"/>
                          </a:solidFill>
                          <a:latin typeface="Arial"/>
                          <a:cs typeface="Arial"/>
                        </a:rPr>
                        <a:t>2045,</a:t>
                      </a:r>
                      <a:r>
                        <a:rPr sz="1800" spc="5" dirty="0">
                          <a:solidFill>
                            <a:srgbClr val="034E6D"/>
                          </a:solidFill>
                          <a:latin typeface="Arial"/>
                          <a:cs typeface="Arial"/>
                        </a:rPr>
                        <a:t> </a:t>
                      </a:r>
                      <a:r>
                        <a:rPr sz="1800" spc="-15" dirty="0">
                          <a:solidFill>
                            <a:srgbClr val="034E6D"/>
                          </a:solidFill>
                          <a:latin typeface="Arial"/>
                          <a:cs typeface="Arial"/>
                        </a:rPr>
                        <a:t>which</a:t>
                      </a:r>
                      <a:r>
                        <a:rPr sz="1800" spc="50" dirty="0">
                          <a:solidFill>
                            <a:srgbClr val="034E6D"/>
                          </a:solidFill>
                          <a:latin typeface="Arial"/>
                          <a:cs typeface="Arial"/>
                        </a:rPr>
                        <a:t> </a:t>
                      </a:r>
                      <a:r>
                        <a:rPr sz="1800" spc="-5" dirty="0">
                          <a:solidFill>
                            <a:srgbClr val="034E6D"/>
                          </a:solidFill>
                          <a:latin typeface="Arial"/>
                          <a:cs typeface="Arial"/>
                        </a:rPr>
                        <a:t>includes:</a:t>
                      </a:r>
                      <a:r>
                        <a:rPr sz="1800" spc="30" dirty="0">
                          <a:solidFill>
                            <a:srgbClr val="034E6D"/>
                          </a:solidFill>
                          <a:latin typeface="Arial"/>
                          <a:cs typeface="Arial"/>
                        </a:rPr>
                        <a:t> </a:t>
                      </a:r>
                      <a:r>
                        <a:rPr sz="1800" spc="-5" dirty="0">
                          <a:solidFill>
                            <a:srgbClr val="034E6D"/>
                          </a:solidFill>
                          <a:latin typeface="Arial"/>
                          <a:cs typeface="Arial"/>
                        </a:rPr>
                        <a:t>a</a:t>
                      </a:r>
                      <a:r>
                        <a:rPr sz="1800" dirty="0">
                          <a:solidFill>
                            <a:srgbClr val="034E6D"/>
                          </a:solidFill>
                          <a:latin typeface="Arial"/>
                          <a:cs typeface="Arial"/>
                        </a:rPr>
                        <a:t> </a:t>
                      </a:r>
                      <a:r>
                        <a:rPr sz="1800" spc="-5" dirty="0">
                          <a:solidFill>
                            <a:srgbClr val="034E6D"/>
                          </a:solidFill>
                          <a:latin typeface="Arial"/>
                          <a:cs typeface="Arial"/>
                        </a:rPr>
                        <a:t>carbon</a:t>
                      </a:r>
                      <a:r>
                        <a:rPr sz="1800" spc="10" dirty="0">
                          <a:solidFill>
                            <a:srgbClr val="034E6D"/>
                          </a:solidFill>
                          <a:latin typeface="Arial"/>
                          <a:cs typeface="Arial"/>
                        </a:rPr>
                        <a:t> </a:t>
                      </a:r>
                      <a:r>
                        <a:rPr sz="1800" spc="-5" dirty="0">
                          <a:solidFill>
                            <a:srgbClr val="034E6D"/>
                          </a:solidFill>
                          <a:latin typeface="Arial"/>
                          <a:cs typeface="Arial"/>
                        </a:rPr>
                        <a:t>neutral</a:t>
                      </a:r>
                      <a:r>
                        <a:rPr sz="1800" spc="15" dirty="0">
                          <a:solidFill>
                            <a:srgbClr val="034E6D"/>
                          </a:solidFill>
                          <a:latin typeface="Arial"/>
                          <a:cs typeface="Arial"/>
                        </a:rPr>
                        <a:t> </a:t>
                      </a:r>
                      <a:r>
                        <a:rPr sz="1800" spc="-5" dirty="0">
                          <a:solidFill>
                            <a:srgbClr val="034E6D"/>
                          </a:solidFill>
                          <a:latin typeface="Arial"/>
                          <a:cs typeface="Arial"/>
                        </a:rPr>
                        <a:t>electric </a:t>
                      </a:r>
                      <a:r>
                        <a:rPr sz="1800" spc="-484" dirty="0">
                          <a:solidFill>
                            <a:srgbClr val="034E6D"/>
                          </a:solidFill>
                          <a:latin typeface="Arial"/>
                          <a:cs typeface="Arial"/>
                        </a:rPr>
                        <a:t> </a:t>
                      </a:r>
                      <a:r>
                        <a:rPr sz="1800" spc="-5" dirty="0">
                          <a:solidFill>
                            <a:srgbClr val="034E6D"/>
                          </a:solidFill>
                          <a:latin typeface="Arial"/>
                          <a:cs typeface="Arial"/>
                        </a:rPr>
                        <a:t>system</a:t>
                      </a:r>
                      <a:r>
                        <a:rPr sz="1800" spc="25" dirty="0">
                          <a:solidFill>
                            <a:srgbClr val="034E6D"/>
                          </a:solidFill>
                          <a:latin typeface="Arial"/>
                          <a:cs typeface="Arial"/>
                        </a:rPr>
                        <a:t> </a:t>
                      </a:r>
                      <a:r>
                        <a:rPr sz="1800" spc="-5" dirty="0">
                          <a:solidFill>
                            <a:srgbClr val="034E6D"/>
                          </a:solidFill>
                          <a:latin typeface="Arial"/>
                          <a:cs typeface="Arial"/>
                        </a:rPr>
                        <a:t>by</a:t>
                      </a:r>
                      <a:r>
                        <a:rPr sz="1800" dirty="0">
                          <a:solidFill>
                            <a:srgbClr val="034E6D"/>
                          </a:solidFill>
                          <a:latin typeface="Arial"/>
                          <a:cs typeface="Arial"/>
                        </a:rPr>
                        <a:t> </a:t>
                      </a:r>
                      <a:r>
                        <a:rPr sz="1800" spc="-5" dirty="0">
                          <a:solidFill>
                            <a:srgbClr val="034E6D"/>
                          </a:solidFill>
                          <a:latin typeface="Arial"/>
                          <a:cs typeface="Arial"/>
                        </a:rPr>
                        <a:t>2030</a:t>
                      </a:r>
                      <a:r>
                        <a:rPr sz="1800" spc="10" dirty="0">
                          <a:solidFill>
                            <a:srgbClr val="034E6D"/>
                          </a:solidFill>
                          <a:latin typeface="Arial"/>
                          <a:cs typeface="Arial"/>
                        </a:rPr>
                        <a:t> </a:t>
                      </a:r>
                      <a:r>
                        <a:rPr sz="1800" spc="-5" dirty="0">
                          <a:solidFill>
                            <a:srgbClr val="034E6D"/>
                          </a:solidFill>
                          <a:latin typeface="Arial"/>
                          <a:cs typeface="Arial"/>
                        </a:rPr>
                        <a:t>and 100%</a:t>
                      </a:r>
                      <a:r>
                        <a:rPr sz="1800" spc="5" dirty="0">
                          <a:solidFill>
                            <a:srgbClr val="034E6D"/>
                          </a:solidFill>
                          <a:latin typeface="Arial"/>
                          <a:cs typeface="Arial"/>
                        </a:rPr>
                        <a:t> </a:t>
                      </a:r>
                      <a:r>
                        <a:rPr sz="1800" spc="-5" dirty="0">
                          <a:solidFill>
                            <a:srgbClr val="034E6D"/>
                          </a:solidFill>
                          <a:latin typeface="Arial"/>
                          <a:cs typeface="Arial"/>
                        </a:rPr>
                        <a:t>clean</a:t>
                      </a:r>
                      <a:r>
                        <a:rPr sz="1800" spc="10" dirty="0">
                          <a:solidFill>
                            <a:srgbClr val="034E6D"/>
                          </a:solidFill>
                          <a:latin typeface="Arial"/>
                          <a:cs typeface="Arial"/>
                        </a:rPr>
                        <a:t> </a:t>
                      </a:r>
                      <a:r>
                        <a:rPr sz="1800" spc="-5" dirty="0">
                          <a:solidFill>
                            <a:srgbClr val="034E6D"/>
                          </a:solidFill>
                          <a:latin typeface="Arial"/>
                          <a:cs typeface="Arial"/>
                        </a:rPr>
                        <a:t>electricity</a:t>
                      </a:r>
                      <a:r>
                        <a:rPr sz="1800" spc="15" dirty="0">
                          <a:solidFill>
                            <a:srgbClr val="034E6D"/>
                          </a:solidFill>
                          <a:latin typeface="Arial"/>
                          <a:cs typeface="Arial"/>
                        </a:rPr>
                        <a:t> </a:t>
                      </a:r>
                      <a:r>
                        <a:rPr sz="1800" spc="-5" dirty="0">
                          <a:solidFill>
                            <a:srgbClr val="034E6D"/>
                          </a:solidFill>
                          <a:latin typeface="Arial"/>
                          <a:cs typeface="Arial"/>
                        </a:rPr>
                        <a:t>by</a:t>
                      </a:r>
                      <a:r>
                        <a:rPr sz="1800" dirty="0">
                          <a:solidFill>
                            <a:srgbClr val="034E6D"/>
                          </a:solidFill>
                          <a:latin typeface="Arial"/>
                          <a:cs typeface="Arial"/>
                        </a:rPr>
                        <a:t> </a:t>
                      </a:r>
                      <a:r>
                        <a:rPr sz="1800" spc="-5" dirty="0">
                          <a:solidFill>
                            <a:srgbClr val="034E6D"/>
                          </a:solidFill>
                          <a:latin typeface="Arial"/>
                          <a:cs typeface="Arial"/>
                        </a:rPr>
                        <a:t>2045.</a:t>
                      </a:r>
                      <a:endParaRPr sz="1800">
                        <a:latin typeface="Arial"/>
                        <a:cs typeface="Arial"/>
                      </a:endParaRPr>
                    </a:p>
                  </a:txBody>
                  <a:tcPr marL="0" marR="0" marT="40640" marB="0"/>
                </a:tc>
                <a:extLst>
                  <a:ext uri="{0D108BD9-81ED-4DB2-BD59-A6C34878D82A}">
                    <a16:rowId xmlns:a16="http://schemas.microsoft.com/office/drawing/2014/main" val="10006"/>
                  </a:ext>
                </a:extLst>
              </a:tr>
              <a:tr h="370205">
                <a:tc>
                  <a:txBody>
                    <a:bodyPr/>
                    <a:lstStyle/>
                    <a:p>
                      <a:pPr marL="91440">
                        <a:lnSpc>
                          <a:spcPct val="100000"/>
                        </a:lnSpc>
                        <a:spcBef>
                          <a:spcPts val="320"/>
                        </a:spcBef>
                      </a:pPr>
                      <a:r>
                        <a:rPr sz="1800" spc="-5" dirty="0">
                          <a:solidFill>
                            <a:srgbClr val="034E6D"/>
                          </a:solidFill>
                          <a:latin typeface="Arial"/>
                          <a:cs typeface="Arial"/>
                        </a:rPr>
                        <a:t>NorthWestern</a:t>
                      </a:r>
                      <a:endParaRPr sz="1800">
                        <a:latin typeface="Arial"/>
                        <a:cs typeface="Arial"/>
                      </a:endParaRPr>
                    </a:p>
                  </a:txBody>
                  <a:tcPr marL="0" marR="0" marT="40640" marB="0">
                    <a:solidFill>
                      <a:srgbClr val="E7E9EB"/>
                    </a:solidFill>
                  </a:tcPr>
                </a:tc>
                <a:tc>
                  <a:txBody>
                    <a:bodyPr/>
                    <a:lstStyle/>
                    <a:p>
                      <a:pPr marL="220345">
                        <a:lnSpc>
                          <a:spcPct val="100000"/>
                        </a:lnSpc>
                        <a:spcBef>
                          <a:spcPts val="320"/>
                        </a:spcBef>
                      </a:pPr>
                      <a:r>
                        <a:rPr sz="1800" spc="-5" dirty="0">
                          <a:solidFill>
                            <a:srgbClr val="034E6D"/>
                          </a:solidFill>
                          <a:latin typeface="Arial"/>
                          <a:cs typeface="Arial"/>
                        </a:rPr>
                        <a:t>90%</a:t>
                      </a:r>
                      <a:r>
                        <a:rPr sz="1800" spc="5" dirty="0">
                          <a:solidFill>
                            <a:srgbClr val="034E6D"/>
                          </a:solidFill>
                          <a:latin typeface="Arial"/>
                          <a:cs typeface="Arial"/>
                        </a:rPr>
                        <a:t> </a:t>
                      </a:r>
                      <a:r>
                        <a:rPr sz="1800" spc="-5" dirty="0">
                          <a:solidFill>
                            <a:srgbClr val="034E6D"/>
                          </a:solidFill>
                          <a:latin typeface="Arial"/>
                          <a:cs typeface="Arial"/>
                        </a:rPr>
                        <a:t>carbon</a:t>
                      </a:r>
                      <a:r>
                        <a:rPr sz="1800" spc="5" dirty="0">
                          <a:solidFill>
                            <a:srgbClr val="034E6D"/>
                          </a:solidFill>
                          <a:latin typeface="Arial"/>
                          <a:cs typeface="Arial"/>
                        </a:rPr>
                        <a:t> </a:t>
                      </a:r>
                      <a:r>
                        <a:rPr sz="1800" spc="-5" dirty="0">
                          <a:solidFill>
                            <a:srgbClr val="034E6D"/>
                          </a:solidFill>
                          <a:latin typeface="Arial"/>
                          <a:cs typeface="Arial"/>
                        </a:rPr>
                        <a:t>reductions</a:t>
                      </a:r>
                      <a:r>
                        <a:rPr sz="1800" spc="15" dirty="0">
                          <a:solidFill>
                            <a:srgbClr val="034E6D"/>
                          </a:solidFill>
                          <a:latin typeface="Arial"/>
                          <a:cs typeface="Arial"/>
                        </a:rPr>
                        <a:t> </a:t>
                      </a:r>
                      <a:r>
                        <a:rPr sz="1800" spc="-5" dirty="0">
                          <a:solidFill>
                            <a:srgbClr val="034E6D"/>
                          </a:solidFill>
                          <a:latin typeface="Arial"/>
                          <a:cs typeface="Arial"/>
                        </a:rPr>
                        <a:t>by</a:t>
                      </a:r>
                      <a:r>
                        <a:rPr sz="1800" dirty="0">
                          <a:solidFill>
                            <a:srgbClr val="034E6D"/>
                          </a:solidFill>
                          <a:latin typeface="Arial"/>
                          <a:cs typeface="Arial"/>
                        </a:rPr>
                        <a:t> </a:t>
                      </a:r>
                      <a:r>
                        <a:rPr sz="1800" spc="-5" dirty="0">
                          <a:solidFill>
                            <a:srgbClr val="034E6D"/>
                          </a:solidFill>
                          <a:latin typeface="Arial"/>
                          <a:cs typeface="Arial"/>
                        </a:rPr>
                        <a:t>2045</a:t>
                      </a:r>
                      <a:endParaRPr sz="1800">
                        <a:latin typeface="Arial"/>
                        <a:cs typeface="Arial"/>
                      </a:endParaRPr>
                    </a:p>
                  </a:txBody>
                  <a:tcPr marL="0" marR="0" marT="40640" marB="0">
                    <a:solidFill>
                      <a:srgbClr val="E7E9EB"/>
                    </a:solidFill>
                  </a:tcPr>
                </a:tc>
                <a:extLst>
                  <a:ext uri="{0D108BD9-81ED-4DB2-BD59-A6C34878D82A}">
                    <a16:rowId xmlns:a16="http://schemas.microsoft.com/office/drawing/2014/main" val="10007"/>
                  </a:ext>
                </a:extLst>
              </a:tr>
              <a:tr h="370205">
                <a:tc>
                  <a:txBody>
                    <a:bodyPr/>
                    <a:lstStyle/>
                    <a:p>
                      <a:pPr marL="91440">
                        <a:lnSpc>
                          <a:spcPct val="100000"/>
                        </a:lnSpc>
                        <a:spcBef>
                          <a:spcPts val="320"/>
                        </a:spcBef>
                      </a:pPr>
                      <a:r>
                        <a:rPr sz="1800" spc="-5" dirty="0">
                          <a:solidFill>
                            <a:srgbClr val="034E6D"/>
                          </a:solidFill>
                          <a:latin typeface="Arial"/>
                          <a:cs typeface="Arial"/>
                        </a:rPr>
                        <a:t>Portland</a:t>
                      </a:r>
                      <a:r>
                        <a:rPr sz="1800" spc="-10" dirty="0">
                          <a:solidFill>
                            <a:srgbClr val="034E6D"/>
                          </a:solidFill>
                          <a:latin typeface="Arial"/>
                          <a:cs typeface="Arial"/>
                        </a:rPr>
                        <a:t> </a:t>
                      </a:r>
                      <a:r>
                        <a:rPr sz="1800" spc="-5" dirty="0">
                          <a:solidFill>
                            <a:srgbClr val="034E6D"/>
                          </a:solidFill>
                          <a:latin typeface="Arial"/>
                          <a:cs typeface="Arial"/>
                        </a:rPr>
                        <a:t>General</a:t>
                      </a:r>
                      <a:r>
                        <a:rPr sz="1800" dirty="0">
                          <a:solidFill>
                            <a:srgbClr val="034E6D"/>
                          </a:solidFill>
                          <a:latin typeface="Arial"/>
                          <a:cs typeface="Arial"/>
                        </a:rPr>
                        <a:t> </a:t>
                      </a:r>
                      <a:r>
                        <a:rPr sz="1800" spc="-5" dirty="0">
                          <a:solidFill>
                            <a:srgbClr val="034E6D"/>
                          </a:solidFill>
                          <a:latin typeface="Arial"/>
                          <a:cs typeface="Arial"/>
                        </a:rPr>
                        <a:t>Electric</a:t>
                      </a:r>
                      <a:endParaRPr sz="1800">
                        <a:latin typeface="Arial"/>
                        <a:cs typeface="Arial"/>
                      </a:endParaRPr>
                    </a:p>
                  </a:txBody>
                  <a:tcPr marL="0" marR="0" marT="40640" marB="0">
                    <a:lnB w="28575">
                      <a:solidFill>
                        <a:srgbClr val="034E6D"/>
                      </a:solidFill>
                      <a:prstDash val="solid"/>
                    </a:lnB>
                  </a:tcPr>
                </a:tc>
                <a:tc>
                  <a:txBody>
                    <a:bodyPr/>
                    <a:lstStyle/>
                    <a:p>
                      <a:pPr marL="220345">
                        <a:lnSpc>
                          <a:spcPct val="100000"/>
                        </a:lnSpc>
                        <a:spcBef>
                          <a:spcPts val="320"/>
                        </a:spcBef>
                      </a:pPr>
                      <a:r>
                        <a:rPr sz="1800" spc="-5" dirty="0">
                          <a:solidFill>
                            <a:srgbClr val="034E6D"/>
                          </a:solidFill>
                          <a:latin typeface="Arial"/>
                          <a:cs typeface="Arial"/>
                        </a:rPr>
                        <a:t>80%</a:t>
                      </a:r>
                      <a:r>
                        <a:rPr sz="1800" spc="10" dirty="0">
                          <a:solidFill>
                            <a:srgbClr val="034E6D"/>
                          </a:solidFill>
                          <a:latin typeface="Arial"/>
                          <a:cs typeface="Arial"/>
                        </a:rPr>
                        <a:t> </a:t>
                      </a:r>
                      <a:r>
                        <a:rPr sz="1800" spc="-5" dirty="0">
                          <a:solidFill>
                            <a:srgbClr val="034E6D"/>
                          </a:solidFill>
                          <a:latin typeface="Arial"/>
                          <a:cs typeface="Arial"/>
                        </a:rPr>
                        <a:t>carbon</a:t>
                      </a:r>
                      <a:r>
                        <a:rPr sz="1800" spc="15" dirty="0">
                          <a:solidFill>
                            <a:srgbClr val="034E6D"/>
                          </a:solidFill>
                          <a:latin typeface="Arial"/>
                          <a:cs typeface="Arial"/>
                        </a:rPr>
                        <a:t> </a:t>
                      </a:r>
                      <a:r>
                        <a:rPr sz="1800" spc="-5" dirty="0">
                          <a:solidFill>
                            <a:srgbClr val="034E6D"/>
                          </a:solidFill>
                          <a:latin typeface="Arial"/>
                          <a:cs typeface="Arial"/>
                        </a:rPr>
                        <a:t>reduction</a:t>
                      </a:r>
                      <a:r>
                        <a:rPr sz="1800" spc="15" dirty="0">
                          <a:solidFill>
                            <a:srgbClr val="034E6D"/>
                          </a:solidFill>
                          <a:latin typeface="Arial"/>
                          <a:cs typeface="Arial"/>
                        </a:rPr>
                        <a:t> </a:t>
                      </a:r>
                      <a:r>
                        <a:rPr sz="1800" spc="-5" dirty="0">
                          <a:solidFill>
                            <a:srgbClr val="034E6D"/>
                          </a:solidFill>
                          <a:latin typeface="Arial"/>
                          <a:cs typeface="Arial"/>
                        </a:rPr>
                        <a:t>by</a:t>
                      </a:r>
                      <a:r>
                        <a:rPr sz="1800" spc="10" dirty="0">
                          <a:solidFill>
                            <a:srgbClr val="034E6D"/>
                          </a:solidFill>
                          <a:latin typeface="Arial"/>
                          <a:cs typeface="Arial"/>
                        </a:rPr>
                        <a:t> </a:t>
                      </a:r>
                      <a:r>
                        <a:rPr sz="1800" spc="-5" dirty="0">
                          <a:solidFill>
                            <a:srgbClr val="034E6D"/>
                          </a:solidFill>
                          <a:latin typeface="Arial"/>
                          <a:cs typeface="Arial"/>
                        </a:rPr>
                        <a:t>2030,</a:t>
                      </a:r>
                      <a:r>
                        <a:rPr sz="1800" spc="20" dirty="0">
                          <a:solidFill>
                            <a:srgbClr val="034E6D"/>
                          </a:solidFill>
                          <a:latin typeface="Arial"/>
                          <a:cs typeface="Arial"/>
                        </a:rPr>
                        <a:t> </a:t>
                      </a:r>
                      <a:r>
                        <a:rPr sz="1800" spc="-5" dirty="0">
                          <a:solidFill>
                            <a:srgbClr val="034E6D"/>
                          </a:solidFill>
                          <a:latin typeface="Arial"/>
                          <a:cs typeface="Arial"/>
                        </a:rPr>
                        <a:t>net</a:t>
                      </a:r>
                      <a:r>
                        <a:rPr sz="1800" spc="5" dirty="0">
                          <a:solidFill>
                            <a:srgbClr val="034E6D"/>
                          </a:solidFill>
                          <a:latin typeface="Arial"/>
                          <a:cs typeface="Arial"/>
                        </a:rPr>
                        <a:t> </a:t>
                      </a:r>
                      <a:r>
                        <a:rPr sz="1800" spc="-5" dirty="0">
                          <a:solidFill>
                            <a:srgbClr val="034E6D"/>
                          </a:solidFill>
                          <a:latin typeface="Arial"/>
                          <a:cs typeface="Arial"/>
                        </a:rPr>
                        <a:t>zero</a:t>
                      </a:r>
                      <a:r>
                        <a:rPr sz="1800" spc="10" dirty="0">
                          <a:solidFill>
                            <a:srgbClr val="034E6D"/>
                          </a:solidFill>
                          <a:latin typeface="Arial"/>
                          <a:cs typeface="Arial"/>
                        </a:rPr>
                        <a:t> </a:t>
                      </a:r>
                      <a:r>
                        <a:rPr sz="1800" spc="-5" dirty="0">
                          <a:solidFill>
                            <a:srgbClr val="034E6D"/>
                          </a:solidFill>
                          <a:latin typeface="Arial"/>
                          <a:cs typeface="Arial"/>
                        </a:rPr>
                        <a:t>carbon</a:t>
                      </a:r>
                      <a:r>
                        <a:rPr sz="1800" spc="20" dirty="0">
                          <a:solidFill>
                            <a:srgbClr val="034E6D"/>
                          </a:solidFill>
                          <a:latin typeface="Arial"/>
                          <a:cs typeface="Arial"/>
                        </a:rPr>
                        <a:t> </a:t>
                      </a:r>
                      <a:r>
                        <a:rPr sz="1800" spc="-5" dirty="0">
                          <a:solidFill>
                            <a:srgbClr val="034E6D"/>
                          </a:solidFill>
                          <a:latin typeface="Arial"/>
                          <a:cs typeface="Arial"/>
                        </a:rPr>
                        <a:t>by</a:t>
                      </a:r>
                      <a:r>
                        <a:rPr sz="1800" spc="10" dirty="0">
                          <a:solidFill>
                            <a:srgbClr val="034E6D"/>
                          </a:solidFill>
                          <a:latin typeface="Arial"/>
                          <a:cs typeface="Arial"/>
                        </a:rPr>
                        <a:t> </a:t>
                      </a:r>
                      <a:r>
                        <a:rPr sz="1800" spc="-5" dirty="0">
                          <a:solidFill>
                            <a:srgbClr val="034E6D"/>
                          </a:solidFill>
                          <a:latin typeface="Arial"/>
                          <a:cs typeface="Arial"/>
                        </a:rPr>
                        <a:t>2040</a:t>
                      </a:r>
                      <a:endParaRPr sz="1800">
                        <a:latin typeface="Arial"/>
                        <a:cs typeface="Arial"/>
                      </a:endParaRPr>
                    </a:p>
                  </a:txBody>
                  <a:tcPr marL="0" marR="0" marT="40640" marB="0">
                    <a:lnB w="28575">
                      <a:solidFill>
                        <a:srgbClr val="034E6D"/>
                      </a:solidFill>
                      <a:prstDash val="solid"/>
                    </a:lnB>
                  </a:tcPr>
                </a:tc>
                <a:extLst>
                  <a:ext uri="{0D108BD9-81ED-4DB2-BD59-A6C34878D82A}">
                    <a16:rowId xmlns:a16="http://schemas.microsoft.com/office/drawing/2014/main" val="10008"/>
                  </a:ext>
                </a:extLst>
              </a:tr>
            </a:tbl>
          </a:graphicData>
        </a:graphic>
      </p:graphicFrame>
      <p:sp>
        <p:nvSpPr>
          <p:cNvPr id="4" name="object 4"/>
          <p:cNvSpPr txBox="1"/>
          <p:nvPr/>
        </p:nvSpPr>
        <p:spPr>
          <a:xfrm>
            <a:off x="-12700" y="0"/>
            <a:ext cx="15303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srgbClr val="034E6D"/>
                </a:solidFill>
                <a:effectLst/>
                <a:uLnTx/>
                <a:uFillTx/>
                <a:latin typeface="Arial"/>
                <a:ea typeface="+mn-ea"/>
                <a:cs typeface="Arial"/>
              </a:rPr>
              <a:t>5</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grpSp>
        <p:nvGrpSpPr>
          <p:cNvPr id="5" name="object 5"/>
          <p:cNvGrpSpPr/>
          <p:nvPr/>
        </p:nvGrpSpPr>
        <p:grpSpPr>
          <a:xfrm>
            <a:off x="1367027" y="1112519"/>
            <a:ext cx="9621520" cy="635635"/>
            <a:chOff x="1367027" y="1112519"/>
            <a:chExt cx="9621520" cy="635635"/>
          </a:xfrm>
        </p:grpSpPr>
        <p:pic>
          <p:nvPicPr>
            <p:cNvPr id="6" name="object 6"/>
            <p:cNvPicPr/>
            <p:nvPr/>
          </p:nvPicPr>
          <p:blipFill>
            <a:blip r:embed="rId2" cstate="print"/>
            <a:stretch>
              <a:fillRect/>
            </a:stretch>
          </p:blipFill>
          <p:spPr>
            <a:xfrm>
              <a:off x="1367027" y="1123162"/>
              <a:ext cx="9621012" cy="541045"/>
            </a:xfrm>
            <a:prstGeom prst="rect">
              <a:avLst/>
            </a:prstGeom>
          </p:spPr>
        </p:pic>
        <p:pic>
          <p:nvPicPr>
            <p:cNvPr id="7" name="object 7"/>
            <p:cNvPicPr/>
            <p:nvPr/>
          </p:nvPicPr>
          <p:blipFill>
            <a:blip r:embed="rId3" cstate="print"/>
            <a:stretch>
              <a:fillRect/>
            </a:stretch>
          </p:blipFill>
          <p:spPr>
            <a:xfrm>
              <a:off x="1394459" y="1112519"/>
              <a:ext cx="9563100" cy="635508"/>
            </a:xfrm>
            <a:prstGeom prst="rect">
              <a:avLst/>
            </a:prstGeom>
          </p:spPr>
        </p:pic>
        <p:sp>
          <p:nvSpPr>
            <p:cNvPr id="8" name="object 8"/>
            <p:cNvSpPr/>
            <p:nvPr/>
          </p:nvSpPr>
          <p:spPr>
            <a:xfrm>
              <a:off x="1407413" y="1163573"/>
              <a:ext cx="9490075" cy="410209"/>
            </a:xfrm>
            <a:custGeom>
              <a:avLst/>
              <a:gdLst/>
              <a:ahLst/>
              <a:cxnLst/>
              <a:rect l="l" t="t" r="r" b="b"/>
              <a:pathLst>
                <a:path w="9490075" h="410209">
                  <a:moveTo>
                    <a:pt x="9452356" y="0"/>
                  </a:moveTo>
                  <a:lnTo>
                    <a:pt x="37592" y="0"/>
                  </a:lnTo>
                  <a:lnTo>
                    <a:pt x="22985" y="2962"/>
                  </a:lnTo>
                  <a:lnTo>
                    <a:pt x="11033" y="11033"/>
                  </a:lnTo>
                  <a:lnTo>
                    <a:pt x="2962" y="22985"/>
                  </a:lnTo>
                  <a:lnTo>
                    <a:pt x="0" y="37591"/>
                  </a:lnTo>
                  <a:lnTo>
                    <a:pt x="0" y="372363"/>
                  </a:lnTo>
                  <a:lnTo>
                    <a:pt x="2962" y="386970"/>
                  </a:lnTo>
                  <a:lnTo>
                    <a:pt x="11033" y="398922"/>
                  </a:lnTo>
                  <a:lnTo>
                    <a:pt x="22985" y="406993"/>
                  </a:lnTo>
                  <a:lnTo>
                    <a:pt x="37592" y="409955"/>
                  </a:lnTo>
                  <a:lnTo>
                    <a:pt x="9452356" y="409955"/>
                  </a:lnTo>
                  <a:lnTo>
                    <a:pt x="9466962" y="406993"/>
                  </a:lnTo>
                  <a:lnTo>
                    <a:pt x="9478914" y="398922"/>
                  </a:lnTo>
                  <a:lnTo>
                    <a:pt x="9486985" y="386970"/>
                  </a:lnTo>
                  <a:lnTo>
                    <a:pt x="9489948" y="372363"/>
                  </a:lnTo>
                  <a:lnTo>
                    <a:pt x="9489948" y="37591"/>
                  </a:lnTo>
                  <a:lnTo>
                    <a:pt x="9486985" y="22985"/>
                  </a:lnTo>
                  <a:lnTo>
                    <a:pt x="9478914" y="11033"/>
                  </a:lnTo>
                  <a:lnTo>
                    <a:pt x="9466962" y="2962"/>
                  </a:lnTo>
                  <a:lnTo>
                    <a:pt x="9452356" y="0"/>
                  </a:lnTo>
                  <a:close/>
                </a:path>
              </a:pathLst>
            </a:custGeom>
            <a:solidFill>
              <a:srgbClr val="B1E6F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1407413" y="1163573"/>
              <a:ext cx="9490075" cy="410209"/>
            </a:xfrm>
            <a:custGeom>
              <a:avLst/>
              <a:gdLst/>
              <a:ahLst/>
              <a:cxnLst/>
              <a:rect l="l" t="t" r="r" b="b"/>
              <a:pathLst>
                <a:path w="9490075" h="410209">
                  <a:moveTo>
                    <a:pt x="0" y="37591"/>
                  </a:moveTo>
                  <a:lnTo>
                    <a:pt x="2962" y="22985"/>
                  </a:lnTo>
                  <a:lnTo>
                    <a:pt x="11033" y="11033"/>
                  </a:lnTo>
                  <a:lnTo>
                    <a:pt x="22985" y="2962"/>
                  </a:lnTo>
                  <a:lnTo>
                    <a:pt x="37592" y="0"/>
                  </a:lnTo>
                  <a:lnTo>
                    <a:pt x="9452356" y="0"/>
                  </a:lnTo>
                  <a:lnTo>
                    <a:pt x="9466962" y="2962"/>
                  </a:lnTo>
                  <a:lnTo>
                    <a:pt x="9478914" y="11033"/>
                  </a:lnTo>
                  <a:lnTo>
                    <a:pt x="9486985" y="22985"/>
                  </a:lnTo>
                  <a:lnTo>
                    <a:pt x="9489948" y="37591"/>
                  </a:lnTo>
                  <a:lnTo>
                    <a:pt x="9489948" y="372363"/>
                  </a:lnTo>
                  <a:lnTo>
                    <a:pt x="9486985" y="386970"/>
                  </a:lnTo>
                  <a:lnTo>
                    <a:pt x="9478914" y="398922"/>
                  </a:lnTo>
                  <a:lnTo>
                    <a:pt x="9466962" y="406993"/>
                  </a:lnTo>
                  <a:lnTo>
                    <a:pt x="9452356" y="409955"/>
                  </a:lnTo>
                  <a:lnTo>
                    <a:pt x="37592" y="409955"/>
                  </a:lnTo>
                  <a:lnTo>
                    <a:pt x="22985" y="406993"/>
                  </a:lnTo>
                  <a:lnTo>
                    <a:pt x="11033" y="398922"/>
                  </a:lnTo>
                  <a:lnTo>
                    <a:pt x="2962" y="386970"/>
                  </a:lnTo>
                  <a:lnTo>
                    <a:pt x="0" y="372363"/>
                  </a:lnTo>
                  <a:lnTo>
                    <a:pt x="0" y="37591"/>
                  </a:lnTo>
                  <a:close/>
                </a:path>
              </a:pathLst>
            </a:custGeom>
            <a:ln w="28574">
              <a:solidFill>
                <a:srgbClr val="00506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object 10"/>
          <p:cNvSpPr txBox="1"/>
          <p:nvPr/>
        </p:nvSpPr>
        <p:spPr>
          <a:xfrm>
            <a:off x="1415918" y="1185799"/>
            <a:ext cx="9444355" cy="330835"/>
          </a:xfrm>
          <a:prstGeom prst="rect">
            <a:avLst/>
          </a:prstGeom>
        </p:spPr>
        <p:txBody>
          <a:bodyPr vert="horz" wrap="square" lIns="0" tIns="13335" rIns="0" bIns="0" rtlCol="0">
            <a:spAutoFit/>
          </a:bodyPr>
          <a:lstStyle/>
          <a:p>
            <a:pPr marL="158115" marR="0" lvl="0" indent="0" algn="l" defTabSz="914400" rtl="0" eaLnBrk="1" fontAlgn="auto" latinLnBrk="0" hangingPunct="1">
              <a:lnSpc>
                <a:spcPct val="100000"/>
              </a:lnSpc>
              <a:spcBef>
                <a:spcPts val="105"/>
              </a:spcBef>
              <a:spcAft>
                <a:spcPts val="0"/>
              </a:spcAft>
              <a:buClrTx/>
              <a:buSzTx/>
              <a:buFontTx/>
              <a:buNone/>
              <a:tabLst/>
              <a:defRPr/>
            </a:pPr>
            <a:r>
              <a:rPr kumimoji="0" sz="2000" b="1" i="1" u="none" strike="noStrike" kern="1200" cap="none" spc="-5" normalizeH="0" baseline="0" noProof="0" dirty="0">
                <a:ln>
                  <a:noFill/>
                </a:ln>
                <a:solidFill>
                  <a:srgbClr val="00506F"/>
                </a:solidFill>
                <a:effectLst/>
                <a:uLnTx/>
                <a:uFillTx/>
                <a:latin typeface="Calibri"/>
                <a:ea typeface="+mn-ea"/>
                <a:cs typeface="Calibri"/>
              </a:rPr>
              <a:t>Most</a:t>
            </a:r>
            <a:r>
              <a:rPr kumimoji="0" sz="2000" b="1" i="1" u="none" strike="noStrike" kern="1200" cap="none" spc="-15" normalizeH="0" baseline="0" noProof="0" dirty="0">
                <a:ln>
                  <a:noFill/>
                </a:ln>
                <a:solidFill>
                  <a:srgbClr val="00506F"/>
                </a:solidFill>
                <a:effectLst/>
                <a:uLnTx/>
                <a:uFillTx/>
                <a:latin typeface="Calibri"/>
                <a:ea typeface="+mn-ea"/>
                <a:cs typeface="Calibri"/>
              </a:rPr>
              <a:t> </a:t>
            </a:r>
            <a:r>
              <a:rPr kumimoji="0" sz="2000" b="1" i="1" u="none" strike="noStrike" kern="1200" cap="none" spc="-5" normalizeH="0" baseline="0" noProof="0" dirty="0">
                <a:ln>
                  <a:noFill/>
                </a:ln>
                <a:solidFill>
                  <a:srgbClr val="00506F"/>
                </a:solidFill>
                <a:effectLst/>
                <a:uLnTx/>
                <a:uFillTx/>
                <a:latin typeface="Calibri"/>
                <a:ea typeface="+mn-ea"/>
                <a:cs typeface="Calibri"/>
              </a:rPr>
              <a:t>of </a:t>
            </a:r>
            <a:r>
              <a:rPr kumimoji="0" sz="2000" b="1" i="1" u="none" strike="noStrike" kern="1200" cap="none" spc="0" normalizeH="0" baseline="0" noProof="0" dirty="0">
                <a:ln>
                  <a:noFill/>
                </a:ln>
                <a:solidFill>
                  <a:srgbClr val="00506F"/>
                </a:solidFill>
                <a:effectLst/>
                <a:uLnTx/>
                <a:uFillTx/>
                <a:latin typeface="Calibri"/>
                <a:ea typeface="+mn-ea"/>
                <a:cs typeface="Calibri"/>
              </a:rPr>
              <a:t>the</a:t>
            </a:r>
            <a:r>
              <a:rPr kumimoji="0" sz="2000" b="1" i="1" u="none" strike="noStrike" kern="1200" cap="none" spc="-10" normalizeH="0" baseline="0" noProof="0" dirty="0">
                <a:ln>
                  <a:noFill/>
                </a:ln>
                <a:solidFill>
                  <a:srgbClr val="00506F"/>
                </a:solidFill>
                <a:effectLst/>
                <a:uLnTx/>
                <a:uFillTx/>
                <a:latin typeface="Calibri"/>
                <a:ea typeface="+mn-ea"/>
                <a:cs typeface="Calibri"/>
              </a:rPr>
              <a:t> </a:t>
            </a:r>
            <a:r>
              <a:rPr kumimoji="0" sz="2000" b="1" i="1" u="none" strike="noStrike" kern="1200" cap="none" spc="-5" normalizeH="0" baseline="0" noProof="0" dirty="0">
                <a:ln>
                  <a:noFill/>
                </a:ln>
                <a:solidFill>
                  <a:srgbClr val="00506F"/>
                </a:solidFill>
                <a:effectLst/>
                <a:uLnTx/>
                <a:uFillTx/>
                <a:latin typeface="Calibri"/>
                <a:ea typeface="+mn-ea"/>
                <a:cs typeface="Calibri"/>
              </a:rPr>
              <a:t>Pacific</a:t>
            </a:r>
            <a:r>
              <a:rPr kumimoji="0" sz="2000" b="1" i="1" u="none" strike="noStrike" kern="1200" cap="none" spc="-15" normalizeH="0" baseline="0" noProof="0" dirty="0">
                <a:ln>
                  <a:noFill/>
                </a:ln>
                <a:solidFill>
                  <a:srgbClr val="00506F"/>
                </a:solidFill>
                <a:effectLst/>
                <a:uLnTx/>
                <a:uFillTx/>
                <a:latin typeface="Calibri"/>
                <a:ea typeface="+mn-ea"/>
                <a:cs typeface="Calibri"/>
              </a:rPr>
              <a:t> </a:t>
            </a:r>
            <a:r>
              <a:rPr kumimoji="0" sz="2000" b="1" i="1" u="none" strike="noStrike" kern="1200" cap="none" spc="-10" normalizeH="0" baseline="0" noProof="0" dirty="0">
                <a:ln>
                  <a:noFill/>
                </a:ln>
                <a:solidFill>
                  <a:srgbClr val="00506F"/>
                </a:solidFill>
                <a:effectLst/>
                <a:uLnTx/>
                <a:uFillTx/>
                <a:latin typeface="Calibri"/>
                <a:ea typeface="+mn-ea"/>
                <a:cs typeface="Calibri"/>
              </a:rPr>
              <a:t>Northwest</a:t>
            </a:r>
            <a:r>
              <a:rPr kumimoji="0" sz="2000" b="1" i="1" u="none" strike="noStrike" kern="1200" cap="none" spc="-40" normalizeH="0" baseline="0" noProof="0" dirty="0">
                <a:ln>
                  <a:noFill/>
                </a:ln>
                <a:solidFill>
                  <a:srgbClr val="00506F"/>
                </a:solidFill>
                <a:effectLst/>
                <a:uLnTx/>
                <a:uFillTx/>
                <a:latin typeface="Calibri"/>
                <a:ea typeface="+mn-ea"/>
                <a:cs typeface="Calibri"/>
              </a:rPr>
              <a:t> </a:t>
            </a:r>
            <a:r>
              <a:rPr kumimoji="0" sz="2000" b="1" i="1" u="none" strike="noStrike" kern="1200" cap="none" spc="-10" normalizeH="0" baseline="0" noProof="0" dirty="0">
                <a:ln>
                  <a:noFill/>
                </a:ln>
                <a:solidFill>
                  <a:srgbClr val="00506F"/>
                </a:solidFill>
                <a:effectLst/>
                <a:uLnTx/>
                <a:uFillTx/>
                <a:latin typeface="Calibri"/>
                <a:ea typeface="+mn-ea"/>
                <a:cs typeface="Calibri"/>
              </a:rPr>
              <a:t>Region</a:t>
            </a:r>
            <a:r>
              <a:rPr kumimoji="0" sz="2000" b="1" i="1" u="none" strike="noStrike" kern="1200" cap="none" spc="-35" normalizeH="0" baseline="0" noProof="0" dirty="0">
                <a:ln>
                  <a:noFill/>
                </a:ln>
                <a:solidFill>
                  <a:srgbClr val="00506F"/>
                </a:solidFill>
                <a:effectLst/>
                <a:uLnTx/>
                <a:uFillTx/>
                <a:latin typeface="Calibri"/>
                <a:ea typeface="+mn-ea"/>
                <a:cs typeface="Calibri"/>
              </a:rPr>
              <a:t> </a:t>
            </a:r>
            <a:r>
              <a:rPr kumimoji="0" sz="2000" b="1" i="1" u="none" strike="noStrike" kern="1200" cap="none" spc="0" normalizeH="0" baseline="0" noProof="0" dirty="0">
                <a:ln>
                  <a:noFill/>
                </a:ln>
                <a:solidFill>
                  <a:srgbClr val="00506F"/>
                </a:solidFill>
                <a:effectLst/>
                <a:uLnTx/>
                <a:uFillTx/>
                <a:latin typeface="Calibri"/>
                <a:ea typeface="+mn-ea"/>
                <a:cs typeface="Calibri"/>
              </a:rPr>
              <a:t>is </a:t>
            </a:r>
            <a:r>
              <a:rPr kumimoji="0" sz="2000" b="1" i="1" u="none" strike="noStrike" kern="1200" cap="none" spc="-5" normalizeH="0" baseline="0" noProof="0" dirty="0">
                <a:ln>
                  <a:noFill/>
                </a:ln>
                <a:solidFill>
                  <a:srgbClr val="00506F"/>
                </a:solidFill>
                <a:effectLst/>
                <a:uLnTx/>
                <a:uFillTx/>
                <a:latin typeface="Calibri"/>
                <a:ea typeface="+mn-ea"/>
                <a:cs typeface="Calibri"/>
              </a:rPr>
              <a:t>now</a:t>
            </a:r>
            <a:r>
              <a:rPr kumimoji="0" sz="2000" b="1" i="1" u="none" strike="noStrike" kern="1200" cap="none" spc="-25" normalizeH="0" baseline="0" noProof="0" dirty="0">
                <a:ln>
                  <a:noFill/>
                </a:ln>
                <a:solidFill>
                  <a:srgbClr val="00506F"/>
                </a:solidFill>
                <a:effectLst/>
                <a:uLnTx/>
                <a:uFillTx/>
                <a:latin typeface="Calibri"/>
                <a:ea typeface="+mn-ea"/>
                <a:cs typeface="Calibri"/>
              </a:rPr>
              <a:t> </a:t>
            </a:r>
            <a:r>
              <a:rPr kumimoji="0" sz="2000" b="1" i="1" u="none" strike="noStrike" kern="1200" cap="none" spc="-10" normalizeH="0" baseline="0" noProof="0" dirty="0">
                <a:ln>
                  <a:noFill/>
                </a:ln>
                <a:solidFill>
                  <a:srgbClr val="00506F"/>
                </a:solidFill>
                <a:effectLst/>
                <a:uLnTx/>
                <a:uFillTx/>
                <a:latin typeface="Calibri"/>
                <a:ea typeface="+mn-ea"/>
                <a:cs typeface="Calibri"/>
              </a:rPr>
              <a:t>covered</a:t>
            </a:r>
            <a:r>
              <a:rPr kumimoji="0" sz="2000" b="1" i="1" u="none" strike="noStrike" kern="1200" cap="none" spc="-5" normalizeH="0" baseline="0" noProof="0" dirty="0">
                <a:ln>
                  <a:noFill/>
                </a:ln>
                <a:solidFill>
                  <a:srgbClr val="00506F"/>
                </a:solidFill>
                <a:effectLst/>
                <a:uLnTx/>
                <a:uFillTx/>
                <a:latin typeface="Calibri"/>
                <a:ea typeface="+mn-ea"/>
                <a:cs typeface="Calibri"/>
              </a:rPr>
              <a:t> </a:t>
            </a:r>
            <a:r>
              <a:rPr kumimoji="0" sz="2000" b="1" i="1" u="none" strike="noStrike" kern="1200" cap="none" spc="-10" normalizeH="0" baseline="0" noProof="0" dirty="0">
                <a:ln>
                  <a:noFill/>
                </a:ln>
                <a:solidFill>
                  <a:srgbClr val="00506F"/>
                </a:solidFill>
                <a:effectLst/>
                <a:uLnTx/>
                <a:uFillTx/>
                <a:latin typeface="Calibri"/>
                <a:ea typeface="+mn-ea"/>
                <a:cs typeface="Calibri"/>
              </a:rPr>
              <a:t>by</a:t>
            </a:r>
            <a:r>
              <a:rPr kumimoji="0" sz="2000" b="1" i="1" u="none" strike="noStrike" kern="1200" cap="none" spc="-15" normalizeH="0" baseline="0" noProof="0" dirty="0">
                <a:ln>
                  <a:noFill/>
                </a:ln>
                <a:solidFill>
                  <a:srgbClr val="00506F"/>
                </a:solidFill>
                <a:effectLst/>
                <a:uLnTx/>
                <a:uFillTx/>
                <a:latin typeface="Calibri"/>
                <a:ea typeface="+mn-ea"/>
                <a:cs typeface="Calibri"/>
              </a:rPr>
              <a:t> </a:t>
            </a:r>
            <a:r>
              <a:rPr kumimoji="0" sz="2000" b="1" i="1" u="none" strike="noStrike" kern="1200" cap="none" spc="-5" normalizeH="0" baseline="0" noProof="0" dirty="0">
                <a:ln>
                  <a:noFill/>
                </a:ln>
                <a:solidFill>
                  <a:srgbClr val="00506F"/>
                </a:solidFill>
                <a:effectLst/>
                <a:uLnTx/>
                <a:uFillTx/>
                <a:latin typeface="Calibri"/>
                <a:ea typeface="+mn-ea"/>
                <a:cs typeface="Calibri"/>
              </a:rPr>
              <a:t>some </a:t>
            </a:r>
            <a:r>
              <a:rPr kumimoji="0" sz="2000" b="1" i="1" u="none" strike="noStrike" kern="1200" cap="none" spc="0" normalizeH="0" baseline="0" noProof="0" dirty="0">
                <a:ln>
                  <a:noFill/>
                </a:ln>
                <a:solidFill>
                  <a:srgbClr val="00506F"/>
                </a:solidFill>
                <a:effectLst/>
                <a:uLnTx/>
                <a:uFillTx/>
                <a:latin typeface="Calibri"/>
                <a:ea typeface="+mn-ea"/>
                <a:cs typeface="Calibri"/>
              </a:rPr>
              <a:t>type</a:t>
            </a:r>
            <a:r>
              <a:rPr kumimoji="0" sz="2000" b="1" i="1" u="none" strike="noStrike" kern="1200" cap="none" spc="-15" normalizeH="0" baseline="0" noProof="0" dirty="0">
                <a:ln>
                  <a:noFill/>
                </a:ln>
                <a:solidFill>
                  <a:srgbClr val="00506F"/>
                </a:solidFill>
                <a:effectLst/>
                <a:uLnTx/>
                <a:uFillTx/>
                <a:latin typeface="Calibri"/>
                <a:ea typeface="+mn-ea"/>
                <a:cs typeface="Calibri"/>
              </a:rPr>
              <a:t> </a:t>
            </a:r>
            <a:r>
              <a:rPr kumimoji="0" sz="2000" b="1" i="1" u="none" strike="noStrike" kern="1200" cap="none" spc="-5" normalizeH="0" baseline="0" noProof="0" dirty="0">
                <a:ln>
                  <a:noFill/>
                </a:ln>
                <a:solidFill>
                  <a:srgbClr val="00506F"/>
                </a:solidFill>
                <a:effectLst/>
                <a:uLnTx/>
                <a:uFillTx/>
                <a:latin typeface="Calibri"/>
                <a:ea typeface="+mn-ea"/>
                <a:cs typeface="Calibri"/>
              </a:rPr>
              <a:t>of </a:t>
            </a:r>
            <a:r>
              <a:rPr kumimoji="0" sz="2000" b="1" i="1" u="none" strike="noStrike" kern="1200" cap="none" spc="0" normalizeH="0" baseline="0" noProof="0" dirty="0">
                <a:ln>
                  <a:noFill/>
                </a:ln>
                <a:solidFill>
                  <a:srgbClr val="00506F"/>
                </a:solidFill>
                <a:effectLst/>
                <a:uLnTx/>
                <a:uFillTx/>
                <a:latin typeface="Calibri"/>
                <a:ea typeface="+mn-ea"/>
                <a:cs typeface="Calibri"/>
              </a:rPr>
              <a:t>clean</a:t>
            </a:r>
            <a:r>
              <a:rPr kumimoji="0" sz="2000" b="1" i="1" u="none" strike="noStrike" kern="1200" cap="none" spc="-15" normalizeH="0" baseline="0" noProof="0" dirty="0">
                <a:ln>
                  <a:noFill/>
                </a:ln>
                <a:solidFill>
                  <a:srgbClr val="00506F"/>
                </a:solidFill>
                <a:effectLst/>
                <a:uLnTx/>
                <a:uFillTx/>
                <a:latin typeface="Calibri"/>
                <a:ea typeface="+mn-ea"/>
                <a:cs typeface="Calibri"/>
              </a:rPr>
              <a:t> </a:t>
            </a:r>
            <a:r>
              <a:rPr kumimoji="0" sz="2000" b="1" i="1" u="none" strike="noStrike" kern="1200" cap="none" spc="-5" normalizeH="0" baseline="0" noProof="0" dirty="0">
                <a:ln>
                  <a:noFill/>
                </a:ln>
                <a:solidFill>
                  <a:srgbClr val="00506F"/>
                </a:solidFill>
                <a:effectLst/>
                <a:uLnTx/>
                <a:uFillTx/>
                <a:latin typeface="Calibri"/>
                <a:ea typeface="+mn-ea"/>
                <a:cs typeface="Calibri"/>
              </a:rPr>
              <a:t>energy</a:t>
            </a:r>
            <a:r>
              <a:rPr kumimoji="0" sz="2000" b="1" i="1" u="none" strike="noStrike" kern="1200" cap="none" spc="-10" normalizeH="0" baseline="0" noProof="0" dirty="0">
                <a:ln>
                  <a:noFill/>
                </a:ln>
                <a:solidFill>
                  <a:srgbClr val="00506F"/>
                </a:solidFill>
                <a:effectLst/>
                <a:uLnTx/>
                <a:uFillTx/>
                <a:latin typeface="Calibri"/>
                <a:ea typeface="+mn-ea"/>
                <a:cs typeface="Calibri"/>
              </a:rPr>
              <a:t> </a:t>
            </a:r>
            <a:r>
              <a:rPr kumimoji="0" sz="2000" b="1" i="1" u="none" strike="noStrike" kern="1200" cap="none" spc="0" normalizeH="0" baseline="0" noProof="0" dirty="0">
                <a:ln>
                  <a:noFill/>
                </a:ln>
                <a:solidFill>
                  <a:srgbClr val="00506F"/>
                </a:solidFill>
                <a:effectLst/>
                <a:uLnTx/>
                <a:uFillTx/>
                <a:latin typeface="Calibri"/>
                <a:ea typeface="+mn-ea"/>
                <a:cs typeface="Calibri"/>
              </a:rPr>
              <a:t>goal</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11" name="object 11"/>
          <p:cNvSpPr txBox="1"/>
          <p:nvPr/>
        </p:nvSpPr>
        <p:spPr>
          <a:xfrm>
            <a:off x="11654663" y="6625345"/>
            <a:ext cx="173990" cy="196215"/>
          </a:xfrm>
          <a:prstGeom prst="rect">
            <a:avLst/>
          </a:prstGeom>
        </p:spPr>
        <p:txBody>
          <a:bodyPr vert="horz" wrap="square" lIns="0" tIns="0" rIns="0" bIns="0" rtlCol="0">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sz="1200" b="1" i="0" u="none" strike="noStrike" kern="1200" cap="none" spc="-5" normalizeH="0" baseline="0" noProof="0" dirty="0">
                <a:ln>
                  <a:noFill/>
                </a:ln>
                <a:solidFill>
                  <a:srgbClr val="034E6D"/>
                </a:solidFill>
                <a:effectLst/>
                <a:uLnTx/>
                <a:uFillTx/>
                <a:latin typeface="Arial"/>
                <a:ea typeface="+mn-ea"/>
                <a:cs typeface="Arial"/>
              </a:rPr>
              <a:pPr marL="38100" marR="0" lvl="0" indent="0" algn="l" defTabSz="914400" rtl="0" eaLnBrk="1" fontAlgn="auto" latinLnBrk="0" hangingPunct="1">
                <a:lnSpc>
                  <a:spcPts val="1425"/>
                </a:lnSpc>
                <a:spcBef>
                  <a:spcPts val="0"/>
                </a:spcBef>
                <a:spcAft>
                  <a:spcPts val="0"/>
                </a:spcAft>
                <a:buClrTx/>
                <a:buSzTx/>
                <a:buFontTx/>
                <a:buNone/>
                <a:tabLst/>
                <a:defRPr/>
              </a:pPr>
              <a:t>8</a:t>
            </a:fld>
            <a:endParaRPr kumimoji="0" sz="12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04800" y="5969508"/>
            <a:ext cx="10351135" cy="828040"/>
            <a:chOff x="304800" y="5969508"/>
            <a:chExt cx="10351135" cy="828040"/>
          </a:xfrm>
        </p:grpSpPr>
        <p:pic>
          <p:nvPicPr>
            <p:cNvPr id="3" name="object 3"/>
            <p:cNvPicPr/>
            <p:nvPr/>
          </p:nvPicPr>
          <p:blipFill>
            <a:blip r:embed="rId2" cstate="print"/>
            <a:stretch>
              <a:fillRect/>
            </a:stretch>
          </p:blipFill>
          <p:spPr>
            <a:xfrm>
              <a:off x="1656588" y="5980176"/>
              <a:ext cx="8999219" cy="541045"/>
            </a:xfrm>
            <a:prstGeom prst="rect">
              <a:avLst/>
            </a:prstGeom>
          </p:spPr>
        </p:pic>
        <p:pic>
          <p:nvPicPr>
            <p:cNvPr id="4" name="object 4"/>
            <p:cNvPicPr/>
            <p:nvPr/>
          </p:nvPicPr>
          <p:blipFill>
            <a:blip r:embed="rId3" cstate="print"/>
            <a:stretch>
              <a:fillRect/>
            </a:stretch>
          </p:blipFill>
          <p:spPr>
            <a:xfrm>
              <a:off x="1687067" y="5969508"/>
              <a:ext cx="8936736" cy="635508"/>
            </a:xfrm>
            <a:prstGeom prst="rect">
              <a:avLst/>
            </a:prstGeom>
          </p:spPr>
        </p:pic>
        <p:sp>
          <p:nvSpPr>
            <p:cNvPr id="5" name="object 5"/>
            <p:cNvSpPr/>
            <p:nvPr/>
          </p:nvSpPr>
          <p:spPr>
            <a:xfrm>
              <a:off x="1696974" y="6020562"/>
              <a:ext cx="8868410" cy="410209"/>
            </a:xfrm>
            <a:custGeom>
              <a:avLst/>
              <a:gdLst/>
              <a:ahLst/>
              <a:cxnLst/>
              <a:rect l="l" t="t" r="r" b="b"/>
              <a:pathLst>
                <a:path w="8868410" h="410210">
                  <a:moveTo>
                    <a:pt x="8830564" y="0"/>
                  </a:moveTo>
                  <a:lnTo>
                    <a:pt x="37592" y="0"/>
                  </a:lnTo>
                  <a:lnTo>
                    <a:pt x="22985" y="2957"/>
                  </a:lnTo>
                  <a:lnTo>
                    <a:pt x="11033" y="11023"/>
                  </a:lnTo>
                  <a:lnTo>
                    <a:pt x="2962" y="22985"/>
                  </a:lnTo>
                  <a:lnTo>
                    <a:pt x="0" y="37630"/>
                  </a:lnTo>
                  <a:lnTo>
                    <a:pt x="0" y="372325"/>
                  </a:lnTo>
                  <a:lnTo>
                    <a:pt x="2962" y="386970"/>
                  </a:lnTo>
                  <a:lnTo>
                    <a:pt x="11033" y="398932"/>
                  </a:lnTo>
                  <a:lnTo>
                    <a:pt x="22985" y="406998"/>
                  </a:lnTo>
                  <a:lnTo>
                    <a:pt x="37592" y="409956"/>
                  </a:lnTo>
                  <a:lnTo>
                    <a:pt x="8830564" y="409956"/>
                  </a:lnTo>
                  <a:lnTo>
                    <a:pt x="8845170" y="406998"/>
                  </a:lnTo>
                  <a:lnTo>
                    <a:pt x="8857122" y="398932"/>
                  </a:lnTo>
                  <a:lnTo>
                    <a:pt x="8865193" y="386970"/>
                  </a:lnTo>
                  <a:lnTo>
                    <a:pt x="8868156" y="372325"/>
                  </a:lnTo>
                  <a:lnTo>
                    <a:pt x="8868156" y="37630"/>
                  </a:lnTo>
                  <a:lnTo>
                    <a:pt x="8865193" y="22985"/>
                  </a:lnTo>
                  <a:lnTo>
                    <a:pt x="8857122" y="11023"/>
                  </a:lnTo>
                  <a:lnTo>
                    <a:pt x="8845170" y="2957"/>
                  </a:lnTo>
                  <a:lnTo>
                    <a:pt x="8830564" y="0"/>
                  </a:lnTo>
                  <a:close/>
                </a:path>
              </a:pathLst>
            </a:custGeom>
            <a:solidFill>
              <a:srgbClr val="B1E6F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696974" y="6020562"/>
              <a:ext cx="8868410" cy="410209"/>
            </a:xfrm>
            <a:custGeom>
              <a:avLst/>
              <a:gdLst/>
              <a:ahLst/>
              <a:cxnLst/>
              <a:rect l="l" t="t" r="r" b="b"/>
              <a:pathLst>
                <a:path w="8868410" h="410210">
                  <a:moveTo>
                    <a:pt x="0" y="37630"/>
                  </a:moveTo>
                  <a:lnTo>
                    <a:pt x="2962" y="22985"/>
                  </a:lnTo>
                  <a:lnTo>
                    <a:pt x="11033" y="11023"/>
                  </a:lnTo>
                  <a:lnTo>
                    <a:pt x="22985" y="2957"/>
                  </a:lnTo>
                  <a:lnTo>
                    <a:pt x="37592" y="0"/>
                  </a:lnTo>
                  <a:lnTo>
                    <a:pt x="8830564" y="0"/>
                  </a:lnTo>
                  <a:lnTo>
                    <a:pt x="8845170" y="2957"/>
                  </a:lnTo>
                  <a:lnTo>
                    <a:pt x="8857122" y="11023"/>
                  </a:lnTo>
                  <a:lnTo>
                    <a:pt x="8865193" y="22985"/>
                  </a:lnTo>
                  <a:lnTo>
                    <a:pt x="8868156" y="37630"/>
                  </a:lnTo>
                  <a:lnTo>
                    <a:pt x="8868156" y="372325"/>
                  </a:lnTo>
                  <a:lnTo>
                    <a:pt x="8865193" y="386970"/>
                  </a:lnTo>
                  <a:lnTo>
                    <a:pt x="8857122" y="398932"/>
                  </a:lnTo>
                  <a:lnTo>
                    <a:pt x="8845170" y="406998"/>
                  </a:lnTo>
                  <a:lnTo>
                    <a:pt x="8830564" y="409956"/>
                  </a:lnTo>
                  <a:lnTo>
                    <a:pt x="37592" y="409956"/>
                  </a:lnTo>
                  <a:lnTo>
                    <a:pt x="22985" y="406998"/>
                  </a:lnTo>
                  <a:lnTo>
                    <a:pt x="11033" y="398932"/>
                  </a:lnTo>
                  <a:lnTo>
                    <a:pt x="2962" y="386970"/>
                  </a:lnTo>
                  <a:lnTo>
                    <a:pt x="0" y="372325"/>
                  </a:lnTo>
                  <a:lnTo>
                    <a:pt x="0" y="37630"/>
                  </a:lnTo>
                  <a:close/>
                </a:path>
              </a:pathLst>
            </a:custGeom>
            <a:ln w="28575">
              <a:solidFill>
                <a:srgbClr val="00506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txBox="1">
            <a:spLocks noGrp="1"/>
          </p:cNvSpPr>
          <p:nvPr>
            <p:ph type="title"/>
          </p:nvPr>
        </p:nvSpPr>
        <p:spPr>
          <a:prstGeom prst="rect">
            <a:avLst/>
          </a:prstGeom>
        </p:spPr>
        <p:txBody>
          <a:bodyPr vert="horz" wrap="square" lIns="0" tIns="12700" rIns="0" bIns="0" rtlCol="0">
            <a:spAutoFit/>
          </a:bodyPr>
          <a:lstStyle/>
          <a:p>
            <a:pPr marL="558165" marR="5080">
              <a:lnSpc>
                <a:spcPct val="100000"/>
              </a:lnSpc>
              <a:spcBef>
                <a:spcPts val="100"/>
              </a:spcBef>
            </a:pPr>
            <a:r>
              <a:rPr spc="-5" dirty="0"/>
              <a:t>Meeting our </a:t>
            </a:r>
            <a:r>
              <a:rPr spc="10" dirty="0"/>
              <a:t>energy </a:t>
            </a:r>
            <a:r>
              <a:rPr spc="-5" dirty="0"/>
              <a:t>and </a:t>
            </a:r>
            <a:r>
              <a:rPr spc="-15" dirty="0"/>
              <a:t>climate </a:t>
            </a:r>
            <a:r>
              <a:rPr spc="-10" dirty="0"/>
              <a:t>challenges </a:t>
            </a:r>
            <a:r>
              <a:rPr dirty="0"/>
              <a:t>will </a:t>
            </a:r>
            <a:r>
              <a:rPr spc="5" dirty="0"/>
              <a:t>require </a:t>
            </a:r>
            <a:r>
              <a:rPr dirty="0"/>
              <a:t>a </a:t>
            </a:r>
            <a:r>
              <a:rPr spc="-790" dirty="0"/>
              <a:t> </a:t>
            </a:r>
            <a:r>
              <a:rPr dirty="0"/>
              <a:t>transition</a:t>
            </a:r>
            <a:r>
              <a:rPr spc="-15" dirty="0"/>
              <a:t> </a:t>
            </a:r>
            <a:r>
              <a:rPr spc="-10" dirty="0"/>
              <a:t>of</a:t>
            </a:r>
            <a:r>
              <a:rPr spc="140" dirty="0"/>
              <a:t> </a:t>
            </a:r>
            <a:r>
              <a:rPr dirty="0"/>
              <a:t>our</a:t>
            </a:r>
            <a:r>
              <a:rPr spc="-5" dirty="0"/>
              <a:t> </a:t>
            </a:r>
            <a:r>
              <a:rPr spc="10" dirty="0"/>
              <a:t>energy </a:t>
            </a:r>
            <a:r>
              <a:rPr spc="-5" dirty="0"/>
              <a:t>systems</a:t>
            </a:r>
            <a:r>
              <a:rPr spc="-10" dirty="0"/>
              <a:t> </a:t>
            </a:r>
            <a:r>
              <a:rPr dirty="0"/>
              <a:t>across</a:t>
            </a:r>
            <a:r>
              <a:rPr spc="-15" dirty="0"/>
              <a:t> </a:t>
            </a:r>
            <a:r>
              <a:rPr spc="-10" dirty="0"/>
              <a:t>four</a:t>
            </a:r>
            <a:r>
              <a:rPr spc="30" dirty="0"/>
              <a:t> </a:t>
            </a:r>
            <a:r>
              <a:rPr spc="5" dirty="0"/>
              <a:t>“pillars”</a:t>
            </a:r>
          </a:p>
        </p:txBody>
      </p:sp>
      <p:grpSp>
        <p:nvGrpSpPr>
          <p:cNvPr id="8" name="object 8"/>
          <p:cNvGrpSpPr/>
          <p:nvPr/>
        </p:nvGrpSpPr>
        <p:grpSpPr>
          <a:xfrm>
            <a:off x="2147316" y="1027175"/>
            <a:ext cx="2002789" cy="1971039"/>
            <a:chOff x="2147316" y="1027175"/>
            <a:chExt cx="2002789" cy="1971039"/>
          </a:xfrm>
        </p:grpSpPr>
        <p:pic>
          <p:nvPicPr>
            <p:cNvPr id="9" name="object 9"/>
            <p:cNvPicPr/>
            <p:nvPr/>
          </p:nvPicPr>
          <p:blipFill>
            <a:blip r:embed="rId4" cstate="print"/>
            <a:stretch>
              <a:fillRect/>
            </a:stretch>
          </p:blipFill>
          <p:spPr>
            <a:xfrm>
              <a:off x="2147316" y="1027175"/>
              <a:ext cx="2002535" cy="1970532"/>
            </a:xfrm>
            <a:prstGeom prst="rect">
              <a:avLst/>
            </a:prstGeom>
          </p:spPr>
        </p:pic>
        <p:sp>
          <p:nvSpPr>
            <p:cNvPr id="10" name="object 10"/>
            <p:cNvSpPr/>
            <p:nvPr/>
          </p:nvSpPr>
          <p:spPr>
            <a:xfrm>
              <a:off x="2187702" y="1067561"/>
              <a:ext cx="1871980" cy="1839595"/>
            </a:xfrm>
            <a:custGeom>
              <a:avLst/>
              <a:gdLst/>
              <a:ahLst/>
              <a:cxnLst/>
              <a:rect l="l" t="t" r="r" b="b"/>
              <a:pathLst>
                <a:path w="1871979" h="1839595">
                  <a:moveTo>
                    <a:pt x="1564894" y="0"/>
                  </a:moveTo>
                  <a:lnTo>
                    <a:pt x="306578" y="0"/>
                  </a:lnTo>
                  <a:lnTo>
                    <a:pt x="256856" y="4013"/>
                  </a:lnTo>
                  <a:lnTo>
                    <a:pt x="209686" y="15632"/>
                  </a:lnTo>
                  <a:lnTo>
                    <a:pt x="165699" y="34224"/>
                  </a:lnTo>
                  <a:lnTo>
                    <a:pt x="125528" y="59159"/>
                  </a:lnTo>
                  <a:lnTo>
                    <a:pt x="89804" y="89804"/>
                  </a:lnTo>
                  <a:lnTo>
                    <a:pt x="59159" y="125528"/>
                  </a:lnTo>
                  <a:lnTo>
                    <a:pt x="34224" y="165699"/>
                  </a:lnTo>
                  <a:lnTo>
                    <a:pt x="15632" y="209686"/>
                  </a:lnTo>
                  <a:lnTo>
                    <a:pt x="4013" y="256856"/>
                  </a:lnTo>
                  <a:lnTo>
                    <a:pt x="0" y="306577"/>
                  </a:lnTo>
                  <a:lnTo>
                    <a:pt x="0" y="1532889"/>
                  </a:lnTo>
                  <a:lnTo>
                    <a:pt x="4013" y="1582611"/>
                  </a:lnTo>
                  <a:lnTo>
                    <a:pt x="15632" y="1629781"/>
                  </a:lnTo>
                  <a:lnTo>
                    <a:pt x="34224" y="1673768"/>
                  </a:lnTo>
                  <a:lnTo>
                    <a:pt x="59159" y="1713939"/>
                  </a:lnTo>
                  <a:lnTo>
                    <a:pt x="89804" y="1749663"/>
                  </a:lnTo>
                  <a:lnTo>
                    <a:pt x="125528" y="1780308"/>
                  </a:lnTo>
                  <a:lnTo>
                    <a:pt x="165699" y="1805243"/>
                  </a:lnTo>
                  <a:lnTo>
                    <a:pt x="209686" y="1823835"/>
                  </a:lnTo>
                  <a:lnTo>
                    <a:pt x="256856" y="1835454"/>
                  </a:lnTo>
                  <a:lnTo>
                    <a:pt x="306578" y="1839467"/>
                  </a:lnTo>
                  <a:lnTo>
                    <a:pt x="1564894" y="1839467"/>
                  </a:lnTo>
                  <a:lnTo>
                    <a:pt x="1614615" y="1835454"/>
                  </a:lnTo>
                  <a:lnTo>
                    <a:pt x="1661785" y="1823835"/>
                  </a:lnTo>
                  <a:lnTo>
                    <a:pt x="1705772" y="1805243"/>
                  </a:lnTo>
                  <a:lnTo>
                    <a:pt x="1745943" y="1780308"/>
                  </a:lnTo>
                  <a:lnTo>
                    <a:pt x="1781667" y="1749663"/>
                  </a:lnTo>
                  <a:lnTo>
                    <a:pt x="1812312" y="1713939"/>
                  </a:lnTo>
                  <a:lnTo>
                    <a:pt x="1837247" y="1673768"/>
                  </a:lnTo>
                  <a:lnTo>
                    <a:pt x="1855839" y="1629781"/>
                  </a:lnTo>
                  <a:lnTo>
                    <a:pt x="1867458" y="1582611"/>
                  </a:lnTo>
                  <a:lnTo>
                    <a:pt x="1871472" y="1532889"/>
                  </a:lnTo>
                  <a:lnTo>
                    <a:pt x="1871472" y="306577"/>
                  </a:lnTo>
                  <a:lnTo>
                    <a:pt x="1867458" y="256856"/>
                  </a:lnTo>
                  <a:lnTo>
                    <a:pt x="1855839" y="209686"/>
                  </a:lnTo>
                  <a:lnTo>
                    <a:pt x="1837247" y="165699"/>
                  </a:lnTo>
                  <a:lnTo>
                    <a:pt x="1812312" y="125528"/>
                  </a:lnTo>
                  <a:lnTo>
                    <a:pt x="1781667" y="89804"/>
                  </a:lnTo>
                  <a:lnTo>
                    <a:pt x="1745943" y="59159"/>
                  </a:lnTo>
                  <a:lnTo>
                    <a:pt x="1705772" y="34224"/>
                  </a:lnTo>
                  <a:lnTo>
                    <a:pt x="1661785" y="15632"/>
                  </a:lnTo>
                  <a:lnTo>
                    <a:pt x="1614615" y="4013"/>
                  </a:lnTo>
                  <a:lnTo>
                    <a:pt x="156489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2187702" y="1067561"/>
              <a:ext cx="1871980" cy="1839595"/>
            </a:xfrm>
            <a:custGeom>
              <a:avLst/>
              <a:gdLst/>
              <a:ahLst/>
              <a:cxnLst/>
              <a:rect l="l" t="t" r="r" b="b"/>
              <a:pathLst>
                <a:path w="1871979" h="1839595">
                  <a:moveTo>
                    <a:pt x="0" y="306577"/>
                  </a:moveTo>
                  <a:lnTo>
                    <a:pt x="4013" y="256856"/>
                  </a:lnTo>
                  <a:lnTo>
                    <a:pt x="15632" y="209686"/>
                  </a:lnTo>
                  <a:lnTo>
                    <a:pt x="34224" y="165699"/>
                  </a:lnTo>
                  <a:lnTo>
                    <a:pt x="59159" y="125528"/>
                  </a:lnTo>
                  <a:lnTo>
                    <a:pt x="89804" y="89804"/>
                  </a:lnTo>
                  <a:lnTo>
                    <a:pt x="125528" y="59159"/>
                  </a:lnTo>
                  <a:lnTo>
                    <a:pt x="165699" y="34224"/>
                  </a:lnTo>
                  <a:lnTo>
                    <a:pt x="209686" y="15632"/>
                  </a:lnTo>
                  <a:lnTo>
                    <a:pt x="256856" y="4013"/>
                  </a:lnTo>
                  <a:lnTo>
                    <a:pt x="306578" y="0"/>
                  </a:lnTo>
                  <a:lnTo>
                    <a:pt x="1564894" y="0"/>
                  </a:lnTo>
                  <a:lnTo>
                    <a:pt x="1614615" y="4013"/>
                  </a:lnTo>
                  <a:lnTo>
                    <a:pt x="1661785" y="15632"/>
                  </a:lnTo>
                  <a:lnTo>
                    <a:pt x="1705772" y="34224"/>
                  </a:lnTo>
                  <a:lnTo>
                    <a:pt x="1745943" y="59159"/>
                  </a:lnTo>
                  <a:lnTo>
                    <a:pt x="1781667" y="89804"/>
                  </a:lnTo>
                  <a:lnTo>
                    <a:pt x="1812312" y="125528"/>
                  </a:lnTo>
                  <a:lnTo>
                    <a:pt x="1837247" y="165699"/>
                  </a:lnTo>
                  <a:lnTo>
                    <a:pt x="1855839" y="209686"/>
                  </a:lnTo>
                  <a:lnTo>
                    <a:pt x="1867458" y="256856"/>
                  </a:lnTo>
                  <a:lnTo>
                    <a:pt x="1871472" y="306577"/>
                  </a:lnTo>
                  <a:lnTo>
                    <a:pt x="1871472" y="1532889"/>
                  </a:lnTo>
                  <a:lnTo>
                    <a:pt x="1867458" y="1582611"/>
                  </a:lnTo>
                  <a:lnTo>
                    <a:pt x="1855839" y="1629781"/>
                  </a:lnTo>
                  <a:lnTo>
                    <a:pt x="1837247" y="1673768"/>
                  </a:lnTo>
                  <a:lnTo>
                    <a:pt x="1812312" y="1713939"/>
                  </a:lnTo>
                  <a:lnTo>
                    <a:pt x="1781667" y="1749663"/>
                  </a:lnTo>
                  <a:lnTo>
                    <a:pt x="1745943" y="1780308"/>
                  </a:lnTo>
                  <a:lnTo>
                    <a:pt x="1705772" y="1805243"/>
                  </a:lnTo>
                  <a:lnTo>
                    <a:pt x="1661785" y="1823835"/>
                  </a:lnTo>
                  <a:lnTo>
                    <a:pt x="1614615" y="1835454"/>
                  </a:lnTo>
                  <a:lnTo>
                    <a:pt x="1564894" y="1839467"/>
                  </a:lnTo>
                  <a:lnTo>
                    <a:pt x="306578" y="1839467"/>
                  </a:lnTo>
                  <a:lnTo>
                    <a:pt x="256856" y="1835454"/>
                  </a:lnTo>
                  <a:lnTo>
                    <a:pt x="209686" y="1823835"/>
                  </a:lnTo>
                  <a:lnTo>
                    <a:pt x="165699" y="1805243"/>
                  </a:lnTo>
                  <a:lnTo>
                    <a:pt x="125528" y="1780308"/>
                  </a:lnTo>
                  <a:lnTo>
                    <a:pt x="89804" y="1749663"/>
                  </a:lnTo>
                  <a:lnTo>
                    <a:pt x="59159" y="1713939"/>
                  </a:lnTo>
                  <a:lnTo>
                    <a:pt x="34224" y="1673768"/>
                  </a:lnTo>
                  <a:lnTo>
                    <a:pt x="15632" y="1629781"/>
                  </a:lnTo>
                  <a:lnTo>
                    <a:pt x="4013" y="1582611"/>
                  </a:lnTo>
                  <a:lnTo>
                    <a:pt x="0" y="1532889"/>
                  </a:lnTo>
                  <a:lnTo>
                    <a:pt x="0" y="306577"/>
                  </a:lnTo>
                  <a:close/>
                </a:path>
              </a:pathLst>
            </a:custGeom>
            <a:ln w="28575">
              <a:solidFill>
                <a:srgbClr val="034E6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object 12"/>
          <p:cNvSpPr txBox="1"/>
          <p:nvPr/>
        </p:nvSpPr>
        <p:spPr>
          <a:xfrm>
            <a:off x="2496057" y="2034032"/>
            <a:ext cx="1250950" cy="848360"/>
          </a:xfrm>
          <a:prstGeom prst="rect">
            <a:avLst/>
          </a:prstGeom>
        </p:spPr>
        <p:txBody>
          <a:bodyPr vert="horz" wrap="square" lIns="0" tIns="12700" rIns="0" bIns="0" rtlCol="0">
            <a:spAutoFit/>
          </a:bodyPr>
          <a:lstStyle/>
          <a:p>
            <a:pPr marL="12700" marR="5080" lvl="0" indent="-1905" algn="ctr"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10" normalizeH="0" baseline="0" noProof="0" dirty="0">
                <a:ln>
                  <a:noFill/>
                </a:ln>
                <a:solidFill>
                  <a:srgbClr val="00506F"/>
                </a:solidFill>
                <a:effectLst/>
                <a:uLnTx/>
                <a:uFillTx/>
                <a:latin typeface="Calibri"/>
                <a:ea typeface="+mn-ea"/>
                <a:cs typeface="Calibri"/>
              </a:rPr>
              <a:t>Energy </a:t>
            </a:r>
            <a:r>
              <a:rPr kumimoji="0" sz="1800" b="1" i="0" u="none" strike="noStrike" kern="1200" cap="none" spc="-5" normalizeH="0" baseline="0" noProof="0" dirty="0">
                <a:ln>
                  <a:noFill/>
                </a:ln>
                <a:solidFill>
                  <a:srgbClr val="00506F"/>
                </a:solidFill>
                <a:effectLst/>
                <a:uLnTx/>
                <a:uFillTx/>
                <a:latin typeface="Calibri"/>
                <a:ea typeface="+mn-ea"/>
                <a:cs typeface="Calibri"/>
              </a:rPr>
              <a:t> efficiency </a:t>
            </a:r>
            <a:r>
              <a:rPr kumimoji="0" sz="1800" b="1" i="0" u="none" strike="noStrike" kern="1200" cap="none" spc="0" normalizeH="0" baseline="0" noProof="0" dirty="0">
                <a:ln>
                  <a:noFill/>
                </a:ln>
                <a:solidFill>
                  <a:srgbClr val="00506F"/>
                </a:solidFill>
                <a:effectLst/>
                <a:uLnTx/>
                <a:uFillTx/>
                <a:latin typeface="Calibri"/>
                <a:ea typeface="+mn-ea"/>
                <a:cs typeface="Calibri"/>
              </a:rPr>
              <a:t>&amp; </a:t>
            </a:r>
            <a:r>
              <a:rPr kumimoji="0" sz="1800" b="1" i="0" u="none" strike="noStrike" kern="1200" cap="none" spc="5" normalizeH="0" baseline="0" noProof="0" dirty="0">
                <a:ln>
                  <a:noFill/>
                </a:ln>
                <a:solidFill>
                  <a:srgbClr val="00506F"/>
                </a:solidFill>
                <a:effectLst/>
                <a:uLnTx/>
                <a:uFillTx/>
                <a:latin typeface="Calibri"/>
                <a:ea typeface="+mn-ea"/>
                <a:cs typeface="Calibri"/>
              </a:rPr>
              <a:t> </a:t>
            </a:r>
            <a:r>
              <a:rPr kumimoji="0" sz="1800" b="1" i="0" u="none" strike="noStrike" kern="1200" cap="none" spc="-10" normalizeH="0" baseline="0" noProof="0" dirty="0">
                <a:ln>
                  <a:noFill/>
                </a:ln>
                <a:solidFill>
                  <a:srgbClr val="00506F"/>
                </a:solidFill>
                <a:effectLst/>
                <a:uLnTx/>
                <a:uFillTx/>
                <a:latin typeface="Calibri"/>
                <a:ea typeface="+mn-ea"/>
                <a:cs typeface="Calibri"/>
              </a:rPr>
              <a:t>c</a:t>
            </a:r>
            <a:r>
              <a:rPr kumimoji="0" sz="1800" b="1" i="0" u="none" strike="noStrike" kern="1200" cap="none" spc="0" normalizeH="0" baseline="0" noProof="0" dirty="0">
                <a:ln>
                  <a:noFill/>
                </a:ln>
                <a:solidFill>
                  <a:srgbClr val="00506F"/>
                </a:solidFill>
                <a:effectLst/>
                <a:uLnTx/>
                <a:uFillTx/>
                <a:latin typeface="Calibri"/>
                <a:ea typeface="+mn-ea"/>
                <a:cs typeface="Calibri"/>
              </a:rPr>
              <a:t>o</a:t>
            </a:r>
            <a:r>
              <a:rPr kumimoji="0" sz="1800" b="1" i="0" u="none" strike="noStrike" kern="1200" cap="none" spc="5" normalizeH="0" baseline="0" noProof="0" dirty="0">
                <a:ln>
                  <a:noFill/>
                </a:ln>
                <a:solidFill>
                  <a:srgbClr val="00506F"/>
                </a:solidFill>
                <a:effectLst/>
                <a:uLnTx/>
                <a:uFillTx/>
                <a:latin typeface="Calibri"/>
                <a:ea typeface="+mn-ea"/>
                <a:cs typeface="Calibri"/>
              </a:rPr>
              <a:t>n</a:t>
            </a:r>
            <a:r>
              <a:rPr kumimoji="0" sz="1800" b="1" i="0" u="none" strike="noStrike" kern="1200" cap="none" spc="0" normalizeH="0" baseline="0" noProof="0" dirty="0">
                <a:ln>
                  <a:noFill/>
                </a:ln>
                <a:solidFill>
                  <a:srgbClr val="00506F"/>
                </a:solidFill>
                <a:effectLst/>
                <a:uLnTx/>
                <a:uFillTx/>
                <a:latin typeface="Calibri"/>
                <a:ea typeface="+mn-ea"/>
                <a:cs typeface="Calibri"/>
              </a:rPr>
              <a:t>s</a:t>
            </a:r>
            <a:r>
              <a:rPr kumimoji="0" sz="1800" b="1" i="0" u="none" strike="noStrike" kern="1200" cap="none" spc="5" normalizeH="0" baseline="0" noProof="0" dirty="0">
                <a:ln>
                  <a:noFill/>
                </a:ln>
                <a:solidFill>
                  <a:srgbClr val="00506F"/>
                </a:solidFill>
                <a:effectLst/>
                <a:uLnTx/>
                <a:uFillTx/>
                <a:latin typeface="Calibri"/>
                <a:ea typeface="+mn-ea"/>
                <a:cs typeface="Calibri"/>
              </a:rPr>
              <a:t>er</a:t>
            </a:r>
            <a:r>
              <a:rPr kumimoji="0" sz="1800" b="1" i="0" u="none" strike="noStrike" kern="1200" cap="none" spc="-25" normalizeH="0" baseline="0" noProof="0" dirty="0">
                <a:ln>
                  <a:noFill/>
                </a:ln>
                <a:solidFill>
                  <a:srgbClr val="00506F"/>
                </a:solidFill>
                <a:effectLst/>
                <a:uLnTx/>
                <a:uFillTx/>
                <a:latin typeface="Calibri"/>
                <a:ea typeface="+mn-ea"/>
                <a:cs typeface="Calibri"/>
              </a:rPr>
              <a:t>va</a:t>
            </a:r>
            <a:r>
              <a:rPr kumimoji="0" sz="1800" b="1" i="0" u="none" strike="noStrike" kern="1200" cap="none" spc="0" normalizeH="0" baseline="0" noProof="0" dirty="0">
                <a:ln>
                  <a:noFill/>
                </a:ln>
                <a:solidFill>
                  <a:srgbClr val="00506F"/>
                </a:solidFill>
                <a:effectLst/>
                <a:uLnTx/>
                <a:uFillTx/>
                <a:latin typeface="Calibri"/>
                <a:ea typeface="+mn-ea"/>
                <a:cs typeface="Calibri"/>
              </a:rPr>
              <a:t>ti</a:t>
            </a:r>
            <a:r>
              <a:rPr kumimoji="0" sz="1800" b="1" i="0" u="none" strike="noStrike" kern="1200" cap="none" spc="-10" normalizeH="0" baseline="0" noProof="0" dirty="0">
                <a:ln>
                  <a:noFill/>
                </a:ln>
                <a:solidFill>
                  <a:srgbClr val="00506F"/>
                </a:solidFill>
                <a:effectLst/>
                <a:uLnTx/>
                <a:uFillTx/>
                <a:latin typeface="Calibri"/>
                <a:ea typeface="+mn-ea"/>
                <a:cs typeface="Calibri"/>
              </a:rPr>
              <a:t>o</a:t>
            </a:r>
            <a:r>
              <a:rPr kumimoji="0" sz="1800" b="1" i="0" u="none" strike="noStrike" kern="1200" cap="none" spc="0" normalizeH="0" baseline="0" noProof="0" dirty="0">
                <a:ln>
                  <a:noFill/>
                </a:ln>
                <a:solidFill>
                  <a:srgbClr val="00506F"/>
                </a:solidFill>
                <a:effectLst/>
                <a:uLnTx/>
                <a:uFillTx/>
                <a:latin typeface="Calibri"/>
                <a:ea typeface="+mn-ea"/>
                <a:cs typeface="Calibri"/>
              </a:rPr>
              <a:t>n</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13" name="object 13"/>
          <p:cNvGrpSpPr/>
          <p:nvPr/>
        </p:nvGrpSpPr>
        <p:grpSpPr>
          <a:xfrm>
            <a:off x="2247900" y="1051559"/>
            <a:ext cx="5953125" cy="1932939"/>
            <a:chOff x="2247900" y="1051559"/>
            <a:chExt cx="5953125" cy="1932939"/>
          </a:xfrm>
        </p:grpSpPr>
        <p:pic>
          <p:nvPicPr>
            <p:cNvPr id="14" name="object 14"/>
            <p:cNvPicPr/>
            <p:nvPr/>
          </p:nvPicPr>
          <p:blipFill>
            <a:blip r:embed="rId5" cstate="print"/>
            <a:stretch>
              <a:fillRect/>
            </a:stretch>
          </p:blipFill>
          <p:spPr>
            <a:xfrm>
              <a:off x="2247900" y="1228343"/>
              <a:ext cx="842772" cy="763524"/>
            </a:xfrm>
            <a:prstGeom prst="rect">
              <a:avLst/>
            </a:prstGeom>
          </p:spPr>
        </p:pic>
        <p:pic>
          <p:nvPicPr>
            <p:cNvPr id="15" name="object 15"/>
            <p:cNvPicPr/>
            <p:nvPr/>
          </p:nvPicPr>
          <p:blipFill>
            <a:blip r:embed="rId6" cstate="print"/>
            <a:stretch>
              <a:fillRect/>
            </a:stretch>
          </p:blipFill>
          <p:spPr>
            <a:xfrm>
              <a:off x="3134867" y="1223771"/>
              <a:ext cx="841247" cy="765048"/>
            </a:xfrm>
            <a:prstGeom prst="rect">
              <a:avLst/>
            </a:prstGeom>
          </p:spPr>
        </p:pic>
        <p:pic>
          <p:nvPicPr>
            <p:cNvPr id="16" name="object 16"/>
            <p:cNvPicPr/>
            <p:nvPr/>
          </p:nvPicPr>
          <p:blipFill>
            <a:blip r:embed="rId7" cstate="print"/>
            <a:stretch>
              <a:fillRect/>
            </a:stretch>
          </p:blipFill>
          <p:spPr>
            <a:xfrm>
              <a:off x="6198108" y="1051559"/>
              <a:ext cx="2002535" cy="1932432"/>
            </a:xfrm>
            <a:prstGeom prst="rect">
              <a:avLst/>
            </a:prstGeom>
          </p:spPr>
        </p:pic>
        <p:sp>
          <p:nvSpPr>
            <p:cNvPr id="17" name="object 17"/>
            <p:cNvSpPr/>
            <p:nvPr/>
          </p:nvSpPr>
          <p:spPr>
            <a:xfrm>
              <a:off x="6238494" y="1091945"/>
              <a:ext cx="1871980" cy="1801495"/>
            </a:xfrm>
            <a:custGeom>
              <a:avLst/>
              <a:gdLst/>
              <a:ahLst/>
              <a:cxnLst/>
              <a:rect l="l" t="t" r="r" b="b"/>
              <a:pathLst>
                <a:path w="1871979" h="1801495">
                  <a:moveTo>
                    <a:pt x="1571244" y="0"/>
                  </a:moveTo>
                  <a:lnTo>
                    <a:pt x="300227" y="0"/>
                  </a:lnTo>
                  <a:lnTo>
                    <a:pt x="251517" y="3928"/>
                  </a:lnTo>
                  <a:lnTo>
                    <a:pt x="205313" y="15300"/>
                  </a:lnTo>
                  <a:lnTo>
                    <a:pt x="162233" y="33501"/>
                  </a:lnTo>
                  <a:lnTo>
                    <a:pt x="122895" y="57911"/>
                  </a:lnTo>
                  <a:lnTo>
                    <a:pt x="87915" y="87915"/>
                  </a:lnTo>
                  <a:lnTo>
                    <a:pt x="57912" y="122895"/>
                  </a:lnTo>
                  <a:lnTo>
                    <a:pt x="33501" y="162233"/>
                  </a:lnTo>
                  <a:lnTo>
                    <a:pt x="15300" y="205313"/>
                  </a:lnTo>
                  <a:lnTo>
                    <a:pt x="3928" y="251517"/>
                  </a:lnTo>
                  <a:lnTo>
                    <a:pt x="0" y="300227"/>
                  </a:lnTo>
                  <a:lnTo>
                    <a:pt x="0" y="1501139"/>
                  </a:lnTo>
                  <a:lnTo>
                    <a:pt x="3928" y="1549850"/>
                  </a:lnTo>
                  <a:lnTo>
                    <a:pt x="15300" y="1596054"/>
                  </a:lnTo>
                  <a:lnTo>
                    <a:pt x="33501" y="1639134"/>
                  </a:lnTo>
                  <a:lnTo>
                    <a:pt x="57911" y="1678472"/>
                  </a:lnTo>
                  <a:lnTo>
                    <a:pt x="87915" y="1713452"/>
                  </a:lnTo>
                  <a:lnTo>
                    <a:pt x="122895" y="1743455"/>
                  </a:lnTo>
                  <a:lnTo>
                    <a:pt x="162233" y="1767866"/>
                  </a:lnTo>
                  <a:lnTo>
                    <a:pt x="205313" y="1786067"/>
                  </a:lnTo>
                  <a:lnTo>
                    <a:pt x="251517" y="1797439"/>
                  </a:lnTo>
                  <a:lnTo>
                    <a:pt x="300227" y="1801367"/>
                  </a:lnTo>
                  <a:lnTo>
                    <a:pt x="1571244" y="1801367"/>
                  </a:lnTo>
                  <a:lnTo>
                    <a:pt x="1619954" y="1797439"/>
                  </a:lnTo>
                  <a:lnTo>
                    <a:pt x="1666158" y="1786067"/>
                  </a:lnTo>
                  <a:lnTo>
                    <a:pt x="1709238" y="1767866"/>
                  </a:lnTo>
                  <a:lnTo>
                    <a:pt x="1748576" y="1743456"/>
                  </a:lnTo>
                  <a:lnTo>
                    <a:pt x="1783556" y="1713452"/>
                  </a:lnTo>
                  <a:lnTo>
                    <a:pt x="1813560" y="1678472"/>
                  </a:lnTo>
                  <a:lnTo>
                    <a:pt x="1837970" y="1639134"/>
                  </a:lnTo>
                  <a:lnTo>
                    <a:pt x="1856171" y="1596054"/>
                  </a:lnTo>
                  <a:lnTo>
                    <a:pt x="1867543" y="1549850"/>
                  </a:lnTo>
                  <a:lnTo>
                    <a:pt x="1871472" y="1501139"/>
                  </a:lnTo>
                  <a:lnTo>
                    <a:pt x="1871472" y="300227"/>
                  </a:lnTo>
                  <a:lnTo>
                    <a:pt x="1867543" y="251517"/>
                  </a:lnTo>
                  <a:lnTo>
                    <a:pt x="1856171" y="205313"/>
                  </a:lnTo>
                  <a:lnTo>
                    <a:pt x="1837970" y="162233"/>
                  </a:lnTo>
                  <a:lnTo>
                    <a:pt x="1813560" y="122895"/>
                  </a:lnTo>
                  <a:lnTo>
                    <a:pt x="1783556" y="87915"/>
                  </a:lnTo>
                  <a:lnTo>
                    <a:pt x="1748576" y="57912"/>
                  </a:lnTo>
                  <a:lnTo>
                    <a:pt x="1709238" y="33501"/>
                  </a:lnTo>
                  <a:lnTo>
                    <a:pt x="1666158" y="15300"/>
                  </a:lnTo>
                  <a:lnTo>
                    <a:pt x="1619954" y="3928"/>
                  </a:lnTo>
                  <a:lnTo>
                    <a:pt x="157124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6238494" y="1091945"/>
              <a:ext cx="1871980" cy="1801495"/>
            </a:xfrm>
            <a:custGeom>
              <a:avLst/>
              <a:gdLst/>
              <a:ahLst/>
              <a:cxnLst/>
              <a:rect l="l" t="t" r="r" b="b"/>
              <a:pathLst>
                <a:path w="1871979" h="1801495">
                  <a:moveTo>
                    <a:pt x="0" y="300227"/>
                  </a:moveTo>
                  <a:lnTo>
                    <a:pt x="3928" y="251517"/>
                  </a:lnTo>
                  <a:lnTo>
                    <a:pt x="15300" y="205313"/>
                  </a:lnTo>
                  <a:lnTo>
                    <a:pt x="33501" y="162233"/>
                  </a:lnTo>
                  <a:lnTo>
                    <a:pt x="57912" y="122895"/>
                  </a:lnTo>
                  <a:lnTo>
                    <a:pt x="87915" y="87915"/>
                  </a:lnTo>
                  <a:lnTo>
                    <a:pt x="122895" y="57911"/>
                  </a:lnTo>
                  <a:lnTo>
                    <a:pt x="162233" y="33501"/>
                  </a:lnTo>
                  <a:lnTo>
                    <a:pt x="205313" y="15300"/>
                  </a:lnTo>
                  <a:lnTo>
                    <a:pt x="251517" y="3928"/>
                  </a:lnTo>
                  <a:lnTo>
                    <a:pt x="300227" y="0"/>
                  </a:lnTo>
                  <a:lnTo>
                    <a:pt x="1571244" y="0"/>
                  </a:lnTo>
                  <a:lnTo>
                    <a:pt x="1619954" y="3928"/>
                  </a:lnTo>
                  <a:lnTo>
                    <a:pt x="1666158" y="15300"/>
                  </a:lnTo>
                  <a:lnTo>
                    <a:pt x="1709238" y="33501"/>
                  </a:lnTo>
                  <a:lnTo>
                    <a:pt x="1748576" y="57912"/>
                  </a:lnTo>
                  <a:lnTo>
                    <a:pt x="1783556" y="87915"/>
                  </a:lnTo>
                  <a:lnTo>
                    <a:pt x="1813560" y="122895"/>
                  </a:lnTo>
                  <a:lnTo>
                    <a:pt x="1837970" y="162233"/>
                  </a:lnTo>
                  <a:lnTo>
                    <a:pt x="1856171" y="205313"/>
                  </a:lnTo>
                  <a:lnTo>
                    <a:pt x="1867543" y="251517"/>
                  </a:lnTo>
                  <a:lnTo>
                    <a:pt x="1871472" y="300227"/>
                  </a:lnTo>
                  <a:lnTo>
                    <a:pt x="1871472" y="1501139"/>
                  </a:lnTo>
                  <a:lnTo>
                    <a:pt x="1867543" y="1549850"/>
                  </a:lnTo>
                  <a:lnTo>
                    <a:pt x="1856171" y="1596054"/>
                  </a:lnTo>
                  <a:lnTo>
                    <a:pt x="1837970" y="1639134"/>
                  </a:lnTo>
                  <a:lnTo>
                    <a:pt x="1813560" y="1678472"/>
                  </a:lnTo>
                  <a:lnTo>
                    <a:pt x="1783556" y="1713452"/>
                  </a:lnTo>
                  <a:lnTo>
                    <a:pt x="1748576" y="1743456"/>
                  </a:lnTo>
                  <a:lnTo>
                    <a:pt x="1709238" y="1767866"/>
                  </a:lnTo>
                  <a:lnTo>
                    <a:pt x="1666158" y="1786067"/>
                  </a:lnTo>
                  <a:lnTo>
                    <a:pt x="1619954" y="1797439"/>
                  </a:lnTo>
                  <a:lnTo>
                    <a:pt x="1571244" y="1801367"/>
                  </a:lnTo>
                  <a:lnTo>
                    <a:pt x="300227" y="1801367"/>
                  </a:lnTo>
                  <a:lnTo>
                    <a:pt x="251517" y="1797439"/>
                  </a:lnTo>
                  <a:lnTo>
                    <a:pt x="205313" y="1786067"/>
                  </a:lnTo>
                  <a:lnTo>
                    <a:pt x="162233" y="1767866"/>
                  </a:lnTo>
                  <a:lnTo>
                    <a:pt x="122895" y="1743455"/>
                  </a:lnTo>
                  <a:lnTo>
                    <a:pt x="87915" y="1713452"/>
                  </a:lnTo>
                  <a:lnTo>
                    <a:pt x="57911" y="1678472"/>
                  </a:lnTo>
                  <a:lnTo>
                    <a:pt x="33501" y="1639134"/>
                  </a:lnTo>
                  <a:lnTo>
                    <a:pt x="15300" y="1596054"/>
                  </a:lnTo>
                  <a:lnTo>
                    <a:pt x="3928" y="1549850"/>
                  </a:lnTo>
                  <a:lnTo>
                    <a:pt x="0" y="1501139"/>
                  </a:lnTo>
                  <a:lnTo>
                    <a:pt x="0" y="300227"/>
                  </a:lnTo>
                  <a:close/>
                </a:path>
              </a:pathLst>
            </a:custGeom>
            <a:ln w="28575">
              <a:solidFill>
                <a:srgbClr val="034E6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object 19"/>
          <p:cNvSpPr txBox="1"/>
          <p:nvPr/>
        </p:nvSpPr>
        <p:spPr>
          <a:xfrm>
            <a:off x="6615810" y="2174240"/>
            <a:ext cx="1123315" cy="574040"/>
          </a:xfrm>
          <a:prstGeom prst="rect">
            <a:avLst/>
          </a:prstGeom>
        </p:spPr>
        <p:txBody>
          <a:bodyPr vert="horz" wrap="square" lIns="0" tIns="12700" rIns="0" bIns="0" rtlCol="0">
            <a:spAutoFit/>
          </a:bodyPr>
          <a:lstStyle/>
          <a:p>
            <a:pPr marL="93345" marR="5080" lvl="0" indent="-8128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srgbClr val="00506F"/>
                </a:solidFill>
                <a:effectLst/>
                <a:uLnTx/>
                <a:uFillTx/>
                <a:latin typeface="Calibri"/>
                <a:ea typeface="+mn-ea"/>
                <a:cs typeface="Calibri"/>
              </a:rPr>
              <a:t>Low</a:t>
            </a:r>
            <a:r>
              <a:rPr kumimoji="0" sz="1800" b="1" i="0" u="none" strike="noStrike" kern="1200" cap="none" spc="-80" normalizeH="0" baseline="0" noProof="0" dirty="0">
                <a:ln>
                  <a:noFill/>
                </a:ln>
                <a:solidFill>
                  <a:srgbClr val="00506F"/>
                </a:solidFill>
                <a:effectLst/>
                <a:uLnTx/>
                <a:uFillTx/>
                <a:latin typeface="Calibri"/>
                <a:ea typeface="+mn-ea"/>
                <a:cs typeface="Calibri"/>
              </a:rPr>
              <a:t> </a:t>
            </a:r>
            <a:r>
              <a:rPr kumimoji="0" sz="1800" b="1" i="0" u="none" strike="noStrike" kern="1200" cap="none" spc="-5" normalizeH="0" baseline="0" noProof="0" dirty="0">
                <a:ln>
                  <a:noFill/>
                </a:ln>
                <a:solidFill>
                  <a:srgbClr val="00506F"/>
                </a:solidFill>
                <a:effectLst/>
                <a:uLnTx/>
                <a:uFillTx/>
                <a:latin typeface="Calibri"/>
                <a:ea typeface="+mn-ea"/>
                <a:cs typeface="Calibri"/>
              </a:rPr>
              <a:t>carbon </a:t>
            </a:r>
            <a:r>
              <a:rPr kumimoji="0" sz="1800" b="1" i="0" u="none" strike="noStrike" kern="1200" cap="none" spc="-390" normalizeH="0" baseline="0" noProof="0" dirty="0">
                <a:ln>
                  <a:noFill/>
                </a:ln>
                <a:solidFill>
                  <a:srgbClr val="00506F"/>
                </a:solidFill>
                <a:effectLst/>
                <a:uLnTx/>
                <a:uFillTx/>
                <a:latin typeface="Calibri"/>
                <a:ea typeface="+mn-ea"/>
                <a:cs typeface="Calibri"/>
              </a:rPr>
              <a:t> </a:t>
            </a:r>
            <a:r>
              <a:rPr kumimoji="0" sz="1800" b="1" i="0" u="none" strike="noStrike" kern="1200" cap="none" spc="-5" normalizeH="0" baseline="0" noProof="0" dirty="0">
                <a:ln>
                  <a:noFill/>
                </a:ln>
                <a:solidFill>
                  <a:srgbClr val="00506F"/>
                </a:solidFill>
                <a:effectLst/>
                <a:uLnTx/>
                <a:uFillTx/>
                <a:latin typeface="Calibri"/>
                <a:ea typeface="+mn-ea"/>
                <a:cs typeface="Calibri"/>
              </a:rPr>
              <a:t>electricity</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20" name="object 20"/>
          <p:cNvGrpSpPr/>
          <p:nvPr/>
        </p:nvGrpSpPr>
        <p:grpSpPr>
          <a:xfrm>
            <a:off x="6326123" y="1051560"/>
            <a:ext cx="3900170" cy="1952625"/>
            <a:chOff x="6326123" y="1051560"/>
            <a:chExt cx="3900170" cy="1952625"/>
          </a:xfrm>
        </p:grpSpPr>
        <p:pic>
          <p:nvPicPr>
            <p:cNvPr id="21" name="object 21"/>
            <p:cNvPicPr/>
            <p:nvPr/>
          </p:nvPicPr>
          <p:blipFill>
            <a:blip r:embed="rId8" cstate="print"/>
            <a:stretch>
              <a:fillRect/>
            </a:stretch>
          </p:blipFill>
          <p:spPr>
            <a:xfrm>
              <a:off x="6326123" y="1243584"/>
              <a:ext cx="841248" cy="762000"/>
            </a:xfrm>
            <a:prstGeom prst="rect">
              <a:avLst/>
            </a:prstGeom>
          </p:spPr>
        </p:pic>
        <p:pic>
          <p:nvPicPr>
            <p:cNvPr id="22" name="object 22"/>
            <p:cNvPicPr/>
            <p:nvPr/>
          </p:nvPicPr>
          <p:blipFill>
            <a:blip r:embed="rId9" cstate="print"/>
            <a:stretch>
              <a:fillRect/>
            </a:stretch>
          </p:blipFill>
          <p:spPr>
            <a:xfrm>
              <a:off x="7194803" y="1242060"/>
              <a:ext cx="841248" cy="765048"/>
            </a:xfrm>
            <a:prstGeom prst="rect">
              <a:avLst/>
            </a:prstGeom>
          </p:spPr>
        </p:pic>
        <p:pic>
          <p:nvPicPr>
            <p:cNvPr id="23" name="object 23"/>
            <p:cNvPicPr/>
            <p:nvPr/>
          </p:nvPicPr>
          <p:blipFill>
            <a:blip r:embed="rId10" cstate="print"/>
            <a:stretch>
              <a:fillRect/>
            </a:stretch>
          </p:blipFill>
          <p:spPr>
            <a:xfrm>
              <a:off x="8223503" y="1051560"/>
              <a:ext cx="2002536" cy="1952244"/>
            </a:xfrm>
            <a:prstGeom prst="rect">
              <a:avLst/>
            </a:prstGeom>
          </p:spPr>
        </p:pic>
        <p:sp>
          <p:nvSpPr>
            <p:cNvPr id="24" name="object 24"/>
            <p:cNvSpPr/>
            <p:nvPr/>
          </p:nvSpPr>
          <p:spPr>
            <a:xfrm>
              <a:off x="8263889" y="1091946"/>
              <a:ext cx="1871980" cy="1821180"/>
            </a:xfrm>
            <a:custGeom>
              <a:avLst/>
              <a:gdLst/>
              <a:ahLst/>
              <a:cxnLst/>
              <a:rect l="l" t="t" r="r" b="b"/>
              <a:pathLst>
                <a:path w="1871979" h="1821180">
                  <a:moveTo>
                    <a:pt x="1567941" y="0"/>
                  </a:moveTo>
                  <a:lnTo>
                    <a:pt x="303529" y="0"/>
                  </a:lnTo>
                  <a:lnTo>
                    <a:pt x="254294" y="3972"/>
                  </a:lnTo>
                  <a:lnTo>
                    <a:pt x="207589" y="15473"/>
                  </a:lnTo>
                  <a:lnTo>
                    <a:pt x="164038" y="33878"/>
                  </a:lnTo>
                  <a:lnTo>
                    <a:pt x="124266" y="58562"/>
                  </a:lnTo>
                  <a:lnTo>
                    <a:pt x="88900" y="88900"/>
                  </a:lnTo>
                  <a:lnTo>
                    <a:pt x="58562" y="124266"/>
                  </a:lnTo>
                  <a:lnTo>
                    <a:pt x="33878" y="164038"/>
                  </a:lnTo>
                  <a:lnTo>
                    <a:pt x="15473" y="207589"/>
                  </a:lnTo>
                  <a:lnTo>
                    <a:pt x="3972" y="254294"/>
                  </a:lnTo>
                  <a:lnTo>
                    <a:pt x="0" y="303529"/>
                  </a:lnTo>
                  <a:lnTo>
                    <a:pt x="0" y="1517650"/>
                  </a:lnTo>
                  <a:lnTo>
                    <a:pt x="3972" y="1566885"/>
                  </a:lnTo>
                  <a:lnTo>
                    <a:pt x="15473" y="1613590"/>
                  </a:lnTo>
                  <a:lnTo>
                    <a:pt x="33878" y="1657141"/>
                  </a:lnTo>
                  <a:lnTo>
                    <a:pt x="58562" y="1696913"/>
                  </a:lnTo>
                  <a:lnTo>
                    <a:pt x="88899" y="1732279"/>
                  </a:lnTo>
                  <a:lnTo>
                    <a:pt x="124266" y="1762617"/>
                  </a:lnTo>
                  <a:lnTo>
                    <a:pt x="164038" y="1787301"/>
                  </a:lnTo>
                  <a:lnTo>
                    <a:pt x="207589" y="1805706"/>
                  </a:lnTo>
                  <a:lnTo>
                    <a:pt x="254294" y="1817207"/>
                  </a:lnTo>
                  <a:lnTo>
                    <a:pt x="303529" y="1821179"/>
                  </a:lnTo>
                  <a:lnTo>
                    <a:pt x="1567941" y="1821179"/>
                  </a:lnTo>
                  <a:lnTo>
                    <a:pt x="1617177" y="1817207"/>
                  </a:lnTo>
                  <a:lnTo>
                    <a:pt x="1663882" y="1805706"/>
                  </a:lnTo>
                  <a:lnTo>
                    <a:pt x="1707433" y="1787301"/>
                  </a:lnTo>
                  <a:lnTo>
                    <a:pt x="1747205" y="1762617"/>
                  </a:lnTo>
                  <a:lnTo>
                    <a:pt x="1782571" y="1732279"/>
                  </a:lnTo>
                  <a:lnTo>
                    <a:pt x="1812909" y="1696913"/>
                  </a:lnTo>
                  <a:lnTo>
                    <a:pt x="1837593" y="1657141"/>
                  </a:lnTo>
                  <a:lnTo>
                    <a:pt x="1855998" y="1613590"/>
                  </a:lnTo>
                  <a:lnTo>
                    <a:pt x="1867499" y="1566885"/>
                  </a:lnTo>
                  <a:lnTo>
                    <a:pt x="1871471" y="1517650"/>
                  </a:lnTo>
                  <a:lnTo>
                    <a:pt x="1871471" y="303529"/>
                  </a:lnTo>
                  <a:lnTo>
                    <a:pt x="1867499" y="254294"/>
                  </a:lnTo>
                  <a:lnTo>
                    <a:pt x="1855998" y="207589"/>
                  </a:lnTo>
                  <a:lnTo>
                    <a:pt x="1837593" y="164038"/>
                  </a:lnTo>
                  <a:lnTo>
                    <a:pt x="1812909" y="124266"/>
                  </a:lnTo>
                  <a:lnTo>
                    <a:pt x="1782572" y="88900"/>
                  </a:lnTo>
                  <a:lnTo>
                    <a:pt x="1747205" y="58562"/>
                  </a:lnTo>
                  <a:lnTo>
                    <a:pt x="1707433" y="33878"/>
                  </a:lnTo>
                  <a:lnTo>
                    <a:pt x="1663882" y="15473"/>
                  </a:lnTo>
                  <a:lnTo>
                    <a:pt x="1617177" y="3972"/>
                  </a:lnTo>
                  <a:lnTo>
                    <a:pt x="156794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8263889" y="1091946"/>
              <a:ext cx="1871980" cy="1821180"/>
            </a:xfrm>
            <a:custGeom>
              <a:avLst/>
              <a:gdLst/>
              <a:ahLst/>
              <a:cxnLst/>
              <a:rect l="l" t="t" r="r" b="b"/>
              <a:pathLst>
                <a:path w="1871979" h="1821180">
                  <a:moveTo>
                    <a:pt x="0" y="303529"/>
                  </a:moveTo>
                  <a:lnTo>
                    <a:pt x="3972" y="254294"/>
                  </a:lnTo>
                  <a:lnTo>
                    <a:pt x="15473" y="207589"/>
                  </a:lnTo>
                  <a:lnTo>
                    <a:pt x="33878" y="164038"/>
                  </a:lnTo>
                  <a:lnTo>
                    <a:pt x="58562" y="124266"/>
                  </a:lnTo>
                  <a:lnTo>
                    <a:pt x="88900" y="88900"/>
                  </a:lnTo>
                  <a:lnTo>
                    <a:pt x="124266" y="58562"/>
                  </a:lnTo>
                  <a:lnTo>
                    <a:pt x="164038" y="33878"/>
                  </a:lnTo>
                  <a:lnTo>
                    <a:pt x="207589" y="15473"/>
                  </a:lnTo>
                  <a:lnTo>
                    <a:pt x="254294" y="3972"/>
                  </a:lnTo>
                  <a:lnTo>
                    <a:pt x="303529" y="0"/>
                  </a:lnTo>
                  <a:lnTo>
                    <a:pt x="1567941" y="0"/>
                  </a:lnTo>
                  <a:lnTo>
                    <a:pt x="1617177" y="3972"/>
                  </a:lnTo>
                  <a:lnTo>
                    <a:pt x="1663882" y="15473"/>
                  </a:lnTo>
                  <a:lnTo>
                    <a:pt x="1707433" y="33878"/>
                  </a:lnTo>
                  <a:lnTo>
                    <a:pt x="1747205" y="58562"/>
                  </a:lnTo>
                  <a:lnTo>
                    <a:pt x="1782572" y="88900"/>
                  </a:lnTo>
                  <a:lnTo>
                    <a:pt x="1812909" y="124266"/>
                  </a:lnTo>
                  <a:lnTo>
                    <a:pt x="1837593" y="164038"/>
                  </a:lnTo>
                  <a:lnTo>
                    <a:pt x="1855998" y="207589"/>
                  </a:lnTo>
                  <a:lnTo>
                    <a:pt x="1867499" y="254294"/>
                  </a:lnTo>
                  <a:lnTo>
                    <a:pt x="1871471" y="303529"/>
                  </a:lnTo>
                  <a:lnTo>
                    <a:pt x="1871471" y="1517650"/>
                  </a:lnTo>
                  <a:lnTo>
                    <a:pt x="1867499" y="1566885"/>
                  </a:lnTo>
                  <a:lnTo>
                    <a:pt x="1855998" y="1613590"/>
                  </a:lnTo>
                  <a:lnTo>
                    <a:pt x="1837593" y="1657141"/>
                  </a:lnTo>
                  <a:lnTo>
                    <a:pt x="1812909" y="1696913"/>
                  </a:lnTo>
                  <a:lnTo>
                    <a:pt x="1782571" y="1732279"/>
                  </a:lnTo>
                  <a:lnTo>
                    <a:pt x="1747205" y="1762617"/>
                  </a:lnTo>
                  <a:lnTo>
                    <a:pt x="1707433" y="1787301"/>
                  </a:lnTo>
                  <a:lnTo>
                    <a:pt x="1663882" y="1805706"/>
                  </a:lnTo>
                  <a:lnTo>
                    <a:pt x="1617177" y="1817207"/>
                  </a:lnTo>
                  <a:lnTo>
                    <a:pt x="1567941" y="1821179"/>
                  </a:lnTo>
                  <a:lnTo>
                    <a:pt x="303529" y="1821179"/>
                  </a:lnTo>
                  <a:lnTo>
                    <a:pt x="254294" y="1817207"/>
                  </a:lnTo>
                  <a:lnTo>
                    <a:pt x="207589" y="1805706"/>
                  </a:lnTo>
                  <a:lnTo>
                    <a:pt x="164038" y="1787301"/>
                  </a:lnTo>
                  <a:lnTo>
                    <a:pt x="124266" y="1762617"/>
                  </a:lnTo>
                  <a:lnTo>
                    <a:pt x="88899" y="1732279"/>
                  </a:lnTo>
                  <a:lnTo>
                    <a:pt x="58562" y="1696913"/>
                  </a:lnTo>
                  <a:lnTo>
                    <a:pt x="33878" y="1657141"/>
                  </a:lnTo>
                  <a:lnTo>
                    <a:pt x="15473" y="1613590"/>
                  </a:lnTo>
                  <a:lnTo>
                    <a:pt x="3972" y="1566885"/>
                  </a:lnTo>
                  <a:lnTo>
                    <a:pt x="0" y="1517650"/>
                  </a:lnTo>
                  <a:lnTo>
                    <a:pt x="0" y="303529"/>
                  </a:lnTo>
                  <a:close/>
                </a:path>
              </a:pathLst>
            </a:custGeom>
            <a:ln w="28575">
              <a:solidFill>
                <a:srgbClr val="034E6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26" name="object 26"/>
            <p:cNvPicPr/>
            <p:nvPr/>
          </p:nvPicPr>
          <p:blipFill>
            <a:blip r:embed="rId11" cstate="print"/>
            <a:stretch>
              <a:fillRect/>
            </a:stretch>
          </p:blipFill>
          <p:spPr>
            <a:xfrm>
              <a:off x="8340851" y="1239012"/>
              <a:ext cx="841248" cy="768096"/>
            </a:xfrm>
            <a:prstGeom prst="rect">
              <a:avLst/>
            </a:prstGeom>
          </p:spPr>
        </p:pic>
        <p:pic>
          <p:nvPicPr>
            <p:cNvPr id="27" name="object 27"/>
            <p:cNvPicPr/>
            <p:nvPr/>
          </p:nvPicPr>
          <p:blipFill>
            <a:blip r:embed="rId12" cstate="print"/>
            <a:stretch>
              <a:fillRect/>
            </a:stretch>
          </p:blipFill>
          <p:spPr>
            <a:xfrm>
              <a:off x="9227819" y="1249680"/>
              <a:ext cx="841248" cy="762000"/>
            </a:xfrm>
            <a:prstGeom prst="rect">
              <a:avLst/>
            </a:prstGeom>
          </p:spPr>
        </p:pic>
      </p:grpSp>
      <p:sp>
        <p:nvSpPr>
          <p:cNvPr id="28" name="object 28"/>
          <p:cNvSpPr txBox="1"/>
          <p:nvPr/>
        </p:nvSpPr>
        <p:spPr>
          <a:xfrm>
            <a:off x="8649081" y="2168397"/>
            <a:ext cx="1123315" cy="574040"/>
          </a:xfrm>
          <a:prstGeom prst="rect">
            <a:avLst/>
          </a:prstGeom>
        </p:spPr>
        <p:txBody>
          <a:bodyPr vert="horz" wrap="square" lIns="0" tIns="12700" rIns="0" bIns="0" rtlCol="0">
            <a:spAutoFit/>
          </a:bodyPr>
          <a:lstStyle/>
          <a:p>
            <a:pPr marL="332740" marR="5080" lvl="0" indent="-32004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srgbClr val="00506F"/>
                </a:solidFill>
                <a:effectLst/>
                <a:uLnTx/>
                <a:uFillTx/>
                <a:latin typeface="Calibri"/>
                <a:ea typeface="+mn-ea"/>
                <a:cs typeface="Calibri"/>
              </a:rPr>
              <a:t>Low</a:t>
            </a:r>
            <a:r>
              <a:rPr kumimoji="0" sz="1800" b="1" i="0" u="none" strike="noStrike" kern="1200" cap="none" spc="-80" normalizeH="0" baseline="0" noProof="0" dirty="0">
                <a:ln>
                  <a:noFill/>
                </a:ln>
                <a:solidFill>
                  <a:srgbClr val="00506F"/>
                </a:solidFill>
                <a:effectLst/>
                <a:uLnTx/>
                <a:uFillTx/>
                <a:latin typeface="Calibri"/>
                <a:ea typeface="+mn-ea"/>
                <a:cs typeface="Calibri"/>
              </a:rPr>
              <a:t> </a:t>
            </a:r>
            <a:r>
              <a:rPr kumimoji="0" sz="1800" b="1" i="0" u="none" strike="noStrike" kern="1200" cap="none" spc="-5" normalizeH="0" baseline="0" noProof="0" dirty="0">
                <a:ln>
                  <a:noFill/>
                </a:ln>
                <a:solidFill>
                  <a:srgbClr val="00506F"/>
                </a:solidFill>
                <a:effectLst/>
                <a:uLnTx/>
                <a:uFillTx/>
                <a:latin typeface="Calibri"/>
                <a:ea typeface="+mn-ea"/>
                <a:cs typeface="Calibri"/>
              </a:rPr>
              <a:t>carbon </a:t>
            </a:r>
            <a:r>
              <a:rPr kumimoji="0" sz="1800" b="1" i="0" u="none" strike="noStrike" kern="1200" cap="none" spc="-390" normalizeH="0" baseline="0" noProof="0" dirty="0">
                <a:ln>
                  <a:noFill/>
                </a:ln>
                <a:solidFill>
                  <a:srgbClr val="00506F"/>
                </a:solidFill>
                <a:effectLst/>
                <a:uLnTx/>
                <a:uFillTx/>
                <a:latin typeface="Calibri"/>
                <a:ea typeface="+mn-ea"/>
                <a:cs typeface="Calibri"/>
              </a:rPr>
              <a:t> </a:t>
            </a:r>
            <a:r>
              <a:rPr kumimoji="0" sz="1800" b="1" i="0" u="none" strike="noStrike" kern="1200" cap="none" spc="-5" normalizeH="0" baseline="0" noProof="0" dirty="0">
                <a:ln>
                  <a:noFill/>
                </a:ln>
                <a:solidFill>
                  <a:srgbClr val="00506F"/>
                </a:solidFill>
                <a:effectLst/>
                <a:uLnTx/>
                <a:uFillTx/>
                <a:latin typeface="Calibri"/>
                <a:ea typeface="+mn-ea"/>
                <a:cs typeface="Calibri"/>
              </a:rPr>
              <a:t>fuels</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29" name="object 29"/>
          <p:cNvGrpSpPr/>
          <p:nvPr/>
        </p:nvGrpSpPr>
        <p:grpSpPr>
          <a:xfrm>
            <a:off x="4172711" y="1051559"/>
            <a:ext cx="2002789" cy="1946275"/>
            <a:chOff x="4172711" y="1051559"/>
            <a:chExt cx="2002789" cy="1946275"/>
          </a:xfrm>
        </p:grpSpPr>
        <p:pic>
          <p:nvPicPr>
            <p:cNvPr id="30" name="object 30"/>
            <p:cNvPicPr/>
            <p:nvPr/>
          </p:nvPicPr>
          <p:blipFill>
            <a:blip r:embed="rId13" cstate="print"/>
            <a:stretch>
              <a:fillRect/>
            </a:stretch>
          </p:blipFill>
          <p:spPr>
            <a:xfrm>
              <a:off x="4172711" y="1051559"/>
              <a:ext cx="2002535" cy="1946148"/>
            </a:xfrm>
            <a:prstGeom prst="rect">
              <a:avLst/>
            </a:prstGeom>
          </p:spPr>
        </p:pic>
        <p:sp>
          <p:nvSpPr>
            <p:cNvPr id="31" name="object 31"/>
            <p:cNvSpPr/>
            <p:nvPr/>
          </p:nvSpPr>
          <p:spPr>
            <a:xfrm>
              <a:off x="4213097" y="1091946"/>
              <a:ext cx="1871980" cy="1815464"/>
            </a:xfrm>
            <a:custGeom>
              <a:avLst/>
              <a:gdLst/>
              <a:ahLst/>
              <a:cxnLst/>
              <a:rect l="l" t="t" r="r" b="b"/>
              <a:pathLst>
                <a:path w="1871979" h="1815464">
                  <a:moveTo>
                    <a:pt x="1568957" y="0"/>
                  </a:moveTo>
                  <a:lnTo>
                    <a:pt x="302513" y="0"/>
                  </a:lnTo>
                  <a:lnTo>
                    <a:pt x="253430" y="3957"/>
                  </a:lnTo>
                  <a:lnTo>
                    <a:pt x="206873" y="15416"/>
                  </a:lnTo>
                  <a:lnTo>
                    <a:pt x="163465" y="33755"/>
                  </a:lnTo>
                  <a:lnTo>
                    <a:pt x="123828" y="58350"/>
                  </a:lnTo>
                  <a:lnTo>
                    <a:pt x="88582" y="88582"/>
                  </a:lnTo>
                  <a:lnTo>
                    <a:pt x="58350" y="123828"/>
                  </a:lnTo>
                  <a:lnTo>
                    <a:pt x="33755" y="163465"/>
                  </a:lnTo>
                  <a:lnTo>
                    <a:pt x="15416" y="206873"/>
                  </a:lnTo>
                  <a:lnTo>
                    <a:pt x="3957" y="253430"/>
                  </a:lnTo>
                  <a:lnTo>
                    <a:pt x="0" y="302513"/>
                  </a:lnTo>
                  <a:lnTo>
                    <a:pt x="0" y="1512569"/>
                  </a:lnTo>
                  <a:lnTo>
                    <a:pt x="3957" y="1561653"/>
                  </a:lnTo>
                  <a:lnTo>
                    <a:pt x="15416" y="1608210"/>
                  </a:lnTo>
                  <a:lnTo>
                    <a:pt x="33755" y="1651618"/>
                  </a:lnTo>
                  <a:lnTo>
                    <a:pt x="58350" y="1691255"/>
                  </a:lnTo>
                  <a:lnTo>
                    <a:pt x="88582" y="1726501"/>
                  </a:lnTo>
                  <a:lnTo>
                    <a:pt x="123828" y="1756733"/>
                  </a:lnTo>
                  <a:lnTo>
                    <a:pt x="163465" y="1781328"/>
                  </a:lnTo>
                  <a:lnTo>
                    <a:pt x="206873" y="1799667"/>
                  </a:lnTo>
                  <a:lnTo>
                    <a:pt x="253430" y="1811126"/>
                  </a:lnTo>
                  <a:lnTo>
                    <a:pt x="302513" y="1815083"/>
                  </a:lnTo>
                  <a:lnTo>
                    <a:pt x="1568957" y="1815083"/>
                  </a:lnTo>
                  <a:lnTo>
                    <a:pt x="1618041" y="1811126"/>
                  </a:lnTo>
                  <a:lnTo>
                    <a:pt x="1664598" y="1799667"/>
                  </a:lnTo>
                  <a:lnTo>
                    <a:pt x="1708006" y="1781328"/>
                  </a:lnTo>
                  <a:lnTo>
                    <a:pt x="1747643" y="1756733"/>
                  </a:lnTo>
                  <a:lnTo>
                    <a:pt x="1782889" y="1726501"/>
                  </a:lnTo>
                  <a:lnTo>
                    <a:pt x="1813121" y="1691255"/>
                  </a:lnTo>
                  <a:lnTo>
                    <a:pt x="1837716" y="1651618"/>
                  </a:lnTo>
                  <a:lnTo>
                    <a:pt x="1856055" y="1608210"/>
                  </a:lnTo>
                  <a:lnTo>
                    <a:pt x="1867514" y="1561653"/>
                  </a:lnTo>
                  <a:lnTo>
                    <a:pt x="1871472" y="1512569"/>
                  </a:lnTo>
                  <a:lnTo>
                    <a:pt x="1871472" y="302513"/>
                  </a:lnTo>
                  <a:lnTo>
                    <a:pt x="1867514" y="253430"/>
                  </a:lnTo>
                  <a:lnTo>
                    <a:pt x="1856055" y="206873"/>
                  </a:lnTo>
                  <a:lnTo>
                    <a:pt x="1837716" y="163465"/>
                  </a:lnTo>
                  <a:lnTo>
                    <a:pt x="1813121" y="123828"/>
                  </a:lnTo>
                  <a:lnTo>
                    <a:pt x="1782889" y="88582"/>
                  </a:lnTo>
                  <a:lnTo>
                    <a:pt x="1747643" y="58350"/>
                  </a:lnTo>
                  <a:lnTo>
                    <a:pt x="1708006" y="33755"/>
                  </a:lnTo>
                  <a:lnTo>
                    <a:pt x="1664598" y="15416"/>
                  </a:lnTo>
                  <a:lnTo>
                    <a:pt x="1618041" y="3957"/>
                  </a:lnTo>
                  <a:lnTo>
                    <a:pt x="1568957"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4213097" y="1091946"/>
              <a:ext cx="1871980" cy="1815464"/>
            </a:xfrm>
            <a:custGeom>
              <a:avLst/>
              <a:gdLst/>
              <a:ahLst/>
              <a:cxnLst/>
              <a:rect l="l" t="t" r="r" b="b"/>
              <a:pathLst>
                <a:path w="1871979" h="1815464">
                  <a:moveTo>
                    <a:pt x="0" y="302513"/>
                  </a:moveTo>
                  <a:lnTo>
                    <a:pt x="3957" y="253430"/>
                  </a:lnTo>
                  <a:lnTo>
                    <a:pt x="15416" y="206873"/>
                  </a:lnTo>
                  <a:lnTo>
                    <a:pt x="33755" y="163465"/>
                  </a:lnTo>
                  <a:lnTo>
                    <a:pt x="58350" y="123828"/>
                  </a:lnTo>
                  <a:lnTo>
                    <a:pt x="88582" y="88582"/>
                  </a:lnTo>
                  <a:lnTo>
                    <a:pt x="123828" y="58350"/>
                  </a:lnTo>
                  <a:lnTo>
                    <a:pt x="163465" y="33755"/>
                  </a:lnTo>
                  <a:lnTo>
                    <a:pt x="206873" y="15416"/>
                  </a:lnTo>
                  <a:lnTo>
                    <a:pt x="253430" y="3957"/>
                  </a:lnTo>
                  <a:lnTo>
                    <a:pt x="302513" y="0"/>
                  </a:lnTo>
                  <a:lnTo>
                    <a:pt x="1568957" y="0"/>
                  </a:lnTo>
                  <a:lnTo>
                    <a:pt x="1618041" y="3957"/>
                  </a:lnTo>
                  <a:lnTo>
                    <a:pt x="1664598" y="15416"/>
                  </a:lnTo>
                  <a:lnTo>
                    <a:pt x="1708006" y="33755"/>
                  </a:lnTo>
                  <a:lnTo>
                    <a:pt x="1747643" y="58350"/>
                  </a:lnTo>
                  <a:lnTo>
                    <a:pt x="1782889" y="88582"/>
                  </a:lnTo>
                  <a:lnTo>
                    <a:pt x="1813121" y="123828"/>
                  </a:lnTo>
                  <a:lnTo>
                    <a:pt x="1837716" y="163465"/>
                  </a:lnTo>
                  <a:lnTo>
                    <a:pt x="1856055" y="206873"/>
                  </a:lnTo>
                  <a:lnTo>
                    <a:pt x="1867514" y="253430"/>
                  </a:lnTo>
                  <a:lnTo>
                    <a:pt x="1871472" y="302513"/>
                  </a:lnTo>
                  <a:lnTo>
                    <a:pt x="1871472" y="1512569"/>
                  </a:lnTo>
                  <a:lnTo>
                    <a:pt x="1867514" y="1561653"/>
                  </a:lnTo>
                  <a:lnTo>
                    <a:pt x="1856055" y="1608210"/>
                  </a:lnTo>
                  <a:lnTo>
                    <a:pt x="1837716" y="1651618"/>
                  </a:lnTo>
                  <a:lnTo>
                    <a:pt x="1813121" y="1691255"/>
                  </a:lnTo>
                  <a:lnTo>
                    <a:pt x="1782889" y="1726501"/>
                  </a:lnTo>
                  <a:lnTo>
                    <a:pt x="1747643" y="1756733"/>
                  </a:lnTo>
                  <a:lnTo>
                    <a:pt x="1708006" y="1781328"/>
                  </a:lnTo>
                  <a:lnTo>
                    <a:pt x="1664598" y="1799667"/>
                  </a:lnTo>
                  <a:lnTo>
                    <a:pt x="1618041" y="1811126"/>
                  </a:lnTo>
                  <a:lnTo>
                    <a:pt x="1568957" y="1815083"/>
                  </a:lnTo>
                  <a:lnTo>
                    <a:pt x="302513" y="1815083"/>
                  </a:lnTo>
                  <a:lnTo>
                    <a:pt x="253430" y="1811126"/>
                  </a:lnTo>
                  <a:lnTo>
                    <a:pt x="206873" y="1799667"/>
                  </a:lnTo>
                  <a:lnTo>
                    <a:pt x="163465" y="1781328"/>
                  </a:lnTo>
                  <a:lnTo>
                    <a:pt x="123828" y="1756733"/>
                  </a:lnTo>
                  <a:lnTo>
                    <a:pt x="88582" y="1726501"/>
                  </a:lnTo>
                  <a:lnTo>
                    <a:pt x="58350" y="1691255"/>
                  </a:lnTo>
                  <a:lnTo>
                    <a:pt x="33755" y="1651618"/>
                  </a:lnTo>
                  <a:lnTo>
                    <a:pt x="15416" y="1608210"/>
                  </a:lnTo>
                  <a:lnTo>
                    <a:pt x="3957" y="1561653"/>
                  </a:lnTo>
                  <a:lnTo>
                    <a:pt x="0" y="1512569"/>
                  </a:lnTo>
                  <a:lnTo>
                    <a:pt x="0" y="302513"/>
                  </a:lnTo>
                  <a:close/>
                </a:path>
              </a:pathLst>
            </a:custGeom>
            <a:ln w="28575">
              <a:solidFill>
                <a:srgbClr val="034E6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3" name="object 33"/>
          <p:cNvSpPr txBox="1"/>
          <p:nvPr/>
        </p:nvSpPr>
        <p:spPr>
          <a:xfrm>
            <a:off x="4486147" y="2244090"/>
            <a:ext cx="133477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dirty="0">
                <a:ln>
                  <a:noFill/>
                </a:ln>
                <a:solidFill>
                  <a:srgbClr val="00506F"/>
                </a:solidFill>
                <a:effectLst/>
                <a:uLnTx/>
                <a:uFillTx/>
                <a:latin typeface="Calibri"/>
                <a:ea typeface="+mn-ea"/>
                <a:cs typeface="Calibri"/>
              </a:rPr>
              <a:t>Ele</a:t>
            </a:r>
            <a:r>
              <a:rPr kumimoji="0" sz="1800" b="1" i="0" u="none" strike="noStrike" kern="1200" cap="none" spc="-5" normalizeH="0" baseline="0" noProof="0" dirty="0">
                <a:ln>
                  <a:noFill/>
                </a:ln>
                <a:solidFill>
                  <a:srgbClr val="00506F"/>
                </a:solidFill>
                <a:effectLst/>
                <a:uLnTx/>
                <a:uFillTx/>
                <a:latin typeface="Calibri"/>
                <a:ea typeface="+mn-ea"/>
                <a:cs typeface="Calibri"/>
              </a:rPr>
              <a:t>ctrifi</a:t>
            </a:r>
            <a:r>
              <a:rPr kumimoji="0" sz="1800" b="1" i="0" u="none" strike="noStrike" kern="1200" cap="none" spc="-15" normalizeH="0" baseline="0" noProof="0" dirty="0">
                <a:ln>
                  <a:noFill/>
                </a:ln>
                <a:solidFill>
                  <a:srgbClr val="00506F"/>
                </a:solidFill>
                <a:effectLst/>
                <a:uLnTx/>
                <a:uFillTx/>
                <a:latin typeface="Calibri"/>
                <a:ea typeface="+mn-ea"/>
                <a:cs typeface="Calibri"/>
              </a:rPr>
              <a:t>ca</a:t>
            </a:r>
            <a:r>
              <a:rPr kumimoji="0" sz="1800" b="1" i="0" u="none" strike="noStrike" kern="1200" cap="none" spc="0" normalizeH="0" baseline="0" noProof="0" dirty="0">
                <a:ln>
                  <a:noFill/>
                </a:ln>
                <a:solidFill>
                  <a:srgbClr val="00506F"/>
                </a:solidFill>
                <a:effectLst/>
                <a:uLnTx/>
                <a:uFillTx/>
                <a:latin typeface="Calibri"/>
                <a:ea typeface="+mn-ea"/>
                <a:cs typeface="Calibri"/>
              </a:rPr>
              <a:t>ti</a:t>
            </a:r>
            <a:r>
              <a:rPr kumimoji="0" sz="1800" b="1" i="0" u="none" strike="noStrike" kern="1200" cap="none" spc="-10" normalizeH="0" baseline="0" noProof="0" dirty="0">
                <a:ln>
                  <a:noFill/>
                </a:ln>
                <a:solidFill>
                  <a:srgbClr val="00506F"/>
                </a:solidFill>
                <a:effectLst/>
                <a:uLnTx/>
                <a:uFillTx/>
                <a:latin typeface="Calibri"/>
                <a:ea typeface="+mn-ea"/>
                <a:cs typeface="Calibri"/>
              </a:rPr>
              <a:t>o</a:t>
            </a:r>
            <a:r>
              <a:rPr kumimoji="0" sz="1800" b="1" i="0" u="none" strike="noStrike" kern="1200" cap="none" spc="0" normalizeH="0" baseline="0" noProof="0" dirty="0">
                <a:ln>
                  <a:noFill/>
                </a:ln>
                <a:solidFill>
                  <a:srgbClr val="00506F"/>
                </a:solidFill>
                <a:effectLst/>
                <a:uLnTx/>
                <a:uFillTx/>
                <a:latin typeface="Calibri"/>
                <a:ea typeface="+mn-ea"/>
                <a:cs typeface="Calibri"/>
              </a:rPr>
              <a:t>n</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34" name="object 34"/>
          <p:cNvGrpSpPr/>
          <p:nvPr/>
        </p:nvGrpSpPr>
        <p:grpSpPr>
          <a:xfrm>
            <a:off x="4280915" y="1219200"/>
            <a:ext cx="1734820" cy="777240"/>
            <a:chOff x="4280915" y="1219200"/>
            <a:chExt cx="1734820" cy="777240"/>
          </a:xfrm>
        </p:grpSpPr>
        <p:pic>
          <p:nvPicPr>
            <p:cNvPr id="35" name="object 35"/>
            <p:cNvPicPr/>
            <p:nvPr/>
          </p:nvPicPr>
          <p:blipFill>
            <a:blip r:embed="rId14" cstate="print"/>
            <a:stretch>
              <a:fillRect/>
            </a:stretch>
          </p:blipFill>
          <p:spPr>
            <a:xfrm>
              <a:off x="4280915" y="1219200"/>
              <a:ext cx="841248" cy="765048"/>
            </a:xfrm>
            <a:prstGeom prst="rect">
              <a:avLst/>
            </a:prstGeom>
          </p:spPr>
        </p:pic>
        <p:pic>
          <p:nvPicPr>
            <p:cNvPr id="36" name="object 36"/>
            <p:cNvPicPr/>
            <p:nvPr/>
          </p:nvPicPr>
          <p:blipFill>
            <a:blip r:embed="rId15" cstate="print"/>
            <a:stretch>
              <a:fillRect/>
            </a:stretch>
          </p:blipFill>
          <p:spPr>
            <a:xfrm>
              <a:off x="5169407" y="1228344"/>
              <a:ext cx="845819" cy="768096"/>
            </a:xfrm>
            <a:prstGeom prst="rect">
              <a:avLst/>
            </a:prstGeom>
          </p:spPr>
        </p:pic>
      </p:grpSp>
      <p:grpSp>
        <p:nvGrpSpPr>
          <p:cNvPr id="37" name="object 37"/>
          <p:cNvGrpSpPr/>
          <p:nvPr/>
        </p:nvGrpSpPr>
        <p:grpSpPr>
          <a:xfrm>
            <a:off x="5166240" y="3798768"/>
            <a:ext cx="169545" cy="1703705"/>
            <a:chOff x="5166240" y="3798768"/>
            <a:chExt cx="169545" cy="1703705"/>
          </a:xfrm>
        </p:grpSpPr>
        <p:sp>
          <p:nvSpPr>
            <p:cNvPr id="38" name="object 38"/>
            <p:cNvSpPr/>
            <p:nvPr/>
          </p:nvSpPr>
          <p:spPr>
            <a:xfrm>
              <a:off x="5173301" y="4498482"/>
              <a:ext cx="155575" cy="996950"/>
            </a:xfrm>
            <a:custGeom>
              <a:avLst/>
              <a:gdLst/>
              <a:ahLst/>
              <a:cxnLst/>
              <a:rect l="l" t="t" r="r" b="b"/>
              <a:pathLst>
                <a:path w="155575" h="996950">
                  <a:moveTo>
                    <a:pt x="0" y="0"/>
                  </a:moveTo>
                  <a:lnTo>
                    <a:pt x="54934" y="8493"/>
                  </a:lnTo>
                  <a:lnTo>
                    <a:pt x="77670" y="469336"/>
                  </a:lnTo>
                  <a:lnTo>
                    <a:pt x="83769" y="480606"/>
                  </a:lnTo>
                  <a:lnTo>
                    <a:pt x="100406" y="489808"/>
                  </a:lnTo>
                  <a:lnTo>
                    <a:pt x="125093" y="496011"/>
                  </a:lnTo>
                  <a:lnTo>
                    <a:pt x="155340" y="498286"/>
                  </a:lnTo>
                  <a:lnTo>
                    <a:pt x="125093" y="500560"/>
                  </a:lnTo>
                  <a:lnTo>
                    <a:pt x="100406" y="506764"/>
                  </a:lnTo>
                  <a:lnTo>
                    <a:pt x="83769" y="515966"/>
                  </a:lnTo>
                  <a:lnTo>
                    <a:pt x="77670" y="527236"/>
                  </a:lnTo>
                  <a:lnTo>
                    <a:pt x="77670" y="967622"/>
                  </a:lnTo>
                  <a:lnTo>
                    <a:pt x="71571" y="978892"/>
                  </a:lnTo>
                  <a:lnTo>
                    <a:pt x="54934" y="988094"/>
                  </a:lnTo>
                  <a:lnTo>
                    <a:pt x="30247" y="994298"/>
                  </a:lnTo>
                  <a:lnTo>
                    <a:pt x="0" y="996572"/>
                  </a:lnTo>
                </a:path>
              </a:pathLst>
            </a:custGeom>
            <a:ln w="14122">
              <a:solidFill>
                <a:srgbClr val="40404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5173301" y="3805829"/>
              <a:ext cx="155575" cy="664845"/>
            </a:xfrm>
            <a:custGeom>
              <a:avLst/>
              <a:gdLst/>
              <a:ahLst/>
              <a:cxnLst/>
              <a:rect l="l" t="t" r="r" b="b"/>
              <a:pathLst>
                <a:path w="155575" h="664845">
                  <a:moveTo>
                    <a:pt x="0" y="0"/>
                  </a:moveTo>
                  <a:lnTo>
                    <a:pt x="54934" y="8493"/>
                  </a:lnTo>
                  <a:lnTo>
                    <a:pt x="77670" y="303259"/>
                  </a:lnTo>
                  <a:lnTo>
                    <a:pt x="83769" y="314499"/>
                  </a:lnTo>
                  <a:lnTo>
                    <a:pt x="100406" y="323697"/>
                  </a:lnTo>
                  <a:lnTo>
                    <a:pt x="125093" y="329910"/>
                  </a:lnTo>
                  <a:lnTo>
                    <a:pt x="155340" y="332190"/>
                  </a:lnTo>
                  <a:lnTo>
                    <a:pt x="125093" y="334471"/>
                  </a:lnTo>
                  <a:lnTo>
                    <a:pt x="100406" y="340684"/>
                  </a:lnTo>
                  <a:lnTo>
                    <a:pt x="83769" y="349882"/>
                  </a:lnTo>
                  <a:lnTo>
                    <a:pt x="77670" y="361122"/>
                  </a:lnTo>
                  <a:lnTo>
                    <a:pt x="77670" y="635450"/>
                  </a:lnTo>
                  <a:lnTo>
                    <a:pt x="71571" y="646690"/>
                  </a:lnTo>
                  <a:lnTo>
                    <a:pt x="54934" y="655888"/>
                  </a:lnTo>
                  <a:lnTo>
                    <a:pt x="30247" y="662100"/>
                  </a:lnTo>
                  <a:lnTo>
                    <a:pt x="0" y="664381"/>
                  </a:lnTo>
                </a:path>
              </a:pathLst>
            </a:custGeom>
            <a:ln w="14122">
              <a:solidFill>
                <a:srgbClr val="0FBA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0" name="object 40"/>
          <p:cNvSpPr txBox="1"/>
          <p:nvPr/>
        </p:nvSpPr>
        <p:spPr>
          <a:xfrm>
            <a:off x="5397084" y="4638077"/>
            <a:ext cx="173990" cy="864869"/>
          </a:xfrm>
          <a:prstGeom prst="rect">
            <a:avLst/>
          </a:prstGeom>
        </p:spPr>
        <p:txBody>
          <a:bodyPr vert="vert270" wrap="square" lIns="0" tIns="0" rIns="0" bIns="0" rtlCol="0">
            <a:spAutoFit/>
          </a:bodyPr>
          <a:lstStyle/>
          <a:p>
            <a:pPr marL="12700" marR="0" lvl="0" indent="0" algn="l" defTabSz="914400" rtl="0" eaLnBrk="1" fontAlgn="auto" latinLnBrk="0" hangingPunct="1">
              <a:lnSpc>
                <a:spcPts val="1205"/>
              </a:lnSpc>
              <a:spcBef>
                <a:spcPts val="0"/>
              </a:spcBef>
              <a:spcAft>
                <a:spcPts val="0"/>
              </a:spcAft>
              <a:buClrTx/>
              <a:buSzTx/>
              <a:buFontTx/>
              <a:buNone/>
              <a:tabLst/>
              <a:defRPr/>
            </a:pPr>
            <a:r>
              <a:rPr kumimoji="0" sz="1150" b="1" i="0" u="none" strike="noStrike" kern="1200" cap="none" spc="-5" normalizeH="0" baseline="0" noProof="0" dirty="0">
                <a:ln>
                  <a:noFill/>
                </a:ln>
                <a:solidFill>
                  <a:prstClr val="black"/>
                </a:solidFill>
                <a:effectLst/>
                <a:uLnTx/>
                <a:uFillTx/>
                <a:latin typeface="Calibri"/>
                <a:ea typeface="+mn-ea"/>
                <a:cs typeface="Calibri"/>
              </a:rPr>
              <a:t>Existing</a:t>
            </a:r>
            <a:r>
              <a:rPr kumimoji="0" sz="1150" b="1" i="0" u="none" strike="noStrike" kern="1200" cap="none" spc="85" normalizeH="0" baseline="0" noProof="0" dirty="0">
                <a:ln>
                  <a:noFill/>
                </a:ln>
                <a:solidFill>
                  <a:prstClr val="black"/>
                </a:solidFill>
                <a:effectLst/>
                <a:uLnTx/>
                <a:uFillTx/>
                <a:latin typeface="Calibri"/>
                <a:ea typeface="+mn-ea"/>
                <a:cs typeface="Calibri"/>
              </a:rPr>
              <a:t> </a:t>
            </a:r>
            <a:r>
              <a:rPr kumimoji="0" sz="1150" b="1" i="0" u="none" strike="noStrike" kern="1200" cap="none" spc="-5" normalizeH="0" baseline="0" noProof="0" dirty="0">
                <a:ln>
                  <a:noFill/>
                </a:ln>
                <a:solidFill>
                  <a:prstClr val="black"/>
                </a:solidFill>
                <a:effectLst/>
                <a:uLnTx/>
                <a:uFillTx/>
                <a:latin typeface="Calibri"/>
                <a:ea typeface="+mn-ea"/>
                <a:cs typeface="Calibri"/>
              </a:rPr>
              <a:t>loads</a:t>
            </a:r>
            <a:endParaRPr kumimoji="0" sz="1150" b="0" i="0" u="none" strike="noStrike" kern="1200" cap="none" spc="0" normalizeH="0" baseline="0" noProof="0">
              <a:ln>
                <a:noFill/>
              </a:ln>
              <a:solidFill>
                <a:prstClr val="black"/>
              </a:solidFill>
              <a:effectLst/>
              <a:uLnTx/>
              <a:uFillTx/>
              <a:latin typeface="Calibri"/>
              <a:ea typeface="+mn-ea"/>
              <a:cs typeface="Calibri"/>
            </a:endParaRPr>
          </a:p>
        </p:txBody>
      </p:sp>
      <p:sp>
        <p:nvSpPr>
          <p:cNvPr id="41" name="object 41"/>
          <p:cNvSpPr txBox="1"/>
          <p:nvPr/>
        </p:nvSpPr>
        <p:spPr>
          <a:xfrm>
            <a:off x="5401320" y="3632711"/>
            <a:ext cx="173990" cy="868680"/>
          </a:xfrm>
          <a:prstGeom prst="rect">
            <a:avLst/>
          </a:prstGeom>
        </p:spPr>
        <p:txBody>
          <a:bodyPr vert="vert270" wrap="square" lIns="0" tIns="0" rIns="0" bIns="0" rtlCol="0">
            <a:spAutoFit/>
          </a:bodyPr>
          <a:lstStyle/>
          <a:p>
            <a:pPr marL="12700" marR="0" lvl="0" indent="0" algn="l" defTabSz="914400" rtl="0" eaLnBrk="1" fontAlgn="auto" latinLnBrk="0" hangingPunct="1">
              <a:lnSpc>
                <a:spcPts val="1205"/>
              </a:lnSpc>
              <a:spcBef>
                <a:spcPts val="0"/>
              </a:spcBef>
              <a:spcAft>
                <a:spcPts val="0"/>
              </a:spcAft>
              <a:buClrTx/>
              <a:buSzTx/>
              <a:buFontTx/>
              <a:buNone/>
              <a:tabLst/>
              <a:defRPr/>
            </a:pPr>
            <a:r>
              <a:rPr kumimoji="0" sz="1150" b="1" i="0" u="none" strike="noStrike" kern="1200" cap="none" spc="-15" normalizeH="0" baseline="0" noProof="0" dirty="0">
                <a:ln>
                  <a:noFill/>
                </a:ln>
                <a:solidFill>
                  <a:srgbClr val="0FBAFF"/>
                </a:solidFill>
                <a:effectLst/>
                <a:uLnTx/>
                <a:uFillTx/>
                <a:latin typeface="Calibri"/>
                <a:ea typeface="+mn-ea"/>
                <a:cs typeface="Calibri"/>
              </a:rPr>
              <a:t>E</a:t>
            </a:r>
            <a:r>
              <a:rPr kumimoji="0" sz="1150" b="1" i="0" u="none" strike="noStrike" kern="1200" cap="none" spc="-10" normalizeH="0" baseline="0" noProof="0" dirty="0">
                <a:ln>
                  <a:noFill/>
                </a:ln>
                <a:solidFill>
                  <a:srgbClr val="0FBAFF"/>
                </a:solidFill>
                <a:effectLst/>
                <a:uLnTx/>
                <a:uFillTx/>
                <a:latin typeface="Calibri"/>
                <a:ea typeface="+mn-ea"/>
                <a:cs typeface="Calibri"/>
              </a:rPr>
              <a:t>l</a:t>
            </a:r>
            <a:r>
              <a:rPr kumimoji="0" sz="1150" b="1" i="0" u="none" strike="noStrike" kern="1200" cap="none" spc="20" normalizeH="0" baseline="0" noProof="0" dirty="0">
                <a:ln>
                  <a:noFill/>
                </a:ln>
                <a:solidFill>
                  <a:srgbClr val="0FBAFF"/>
                </a:solidFill>
                <a:effectLst/>
                <a:uLnTx/>
                <a:uFillTx/>
                <a:latin typeface="Calibri"/>
                <a:ea typeface="+mn-ea"/>
                <a:cs typeface="Calibri"/>
              </a:rPr>
              <a:t>e</a:t>
            </a:r>
            <a:r>
              <a:rPr kumimoji="0" sz="1150" b="1" i="0" u="none" strike="noStrike" kern="1200" cap="none" spc="10" normalizeH="0" baseline="0" noProof="0" dirty="0">
                <a:ln>
                  <a:noFill/>
                </a:ln>
                <a:solidFill>
                  <a:srgbClr val="0FBAFF"/>
                </a:solidFill>
                <a:effectLst/>
                <a:uLnTx/>
                <a:uFillTx/>
                <a:latin typeface="Calibri"/>
                <a:ea typeface="+mn-ea"/>
                <a:cs typeface="Calibri"/>
              </a:rPr>
              <a:t>c</a:t>
            </a:r>
            <a:r>
              <a:rPr kumimoji="0" sz="1150" b="1" i="0" u="none" strike="noStrike" kern="1200" cap="none" spc="-20" normalizeH="0" baseline="0" noProof="0" dirty="0">
                <a:ln>
                  <a:noFill/>
                </a:ln>
                <a:solidFill>
                  <a:srgbClr val="0FBAFF"/>
                </a:solidFill>
                <a:effectLst/>
                <a:uLnTx/>
                <a:uFillTx/>
                <a:latin typeface="Calibri"/>
                <a:ea typeface="+mn-ea"/>
                <a:cs typeface="Calibri"/>
              </a:rPr>
              <a:t>t</a:t>
            </a:r>
            <a:r>
              <a:rPr kumimoji="0" sz="1150" b="1" i="0" u="none" strike="noStrike" kern="1200" cap="none" spc="-30" normalizeH="0" baseline="0" noProof="0" dirty="0">
                <a:ln>
                  <a:noFill/>
                </a:ln>
                <a:solidFill>
                  <a:srgbClr val="0FBAFF"/>
                </a:solidFill>
                <a:effectLst/>
                <a:uLnTx/>
                <a:uFillTx/>
                <a:latin typeface="Calibri"/>
                <a:ea typeface="+mn-ea"/>
                <a:cs typeface="Calibri"/>
              </a:rPr>
              <a:t>r</a:t>
            </a:r>
            <a:r>
              <a:rPr kumimoji="0" sz="1150" b="1" i="0" u="none" strike="noStrike" kern="1200" cap="none" spc="-10" normalizeH="0" baseline="0" noProof="0" dirty="0">
                <a:ln>
                  <a:noFill/>
                </a:ln>
                <a:solidFill>
                  <a:srgbClr val="0FBAFF"/>
                </a:solidFill>
                <a:effectLst/>
                <a:uLnTx/>
                <a:uFillTx/>
                <a:latin typeface="Calibri"/>
                <a:ea typeface="+mn-ea"/>
                <a:cs typeface="Calibri"/>
              </a:rPr>
              <a:t>i</a:t>
            </a:r>
            <a:r>
              <a:rPr kumimoji="0" sz="1150" b="1" i="0" u="none" strike="noStrike" kern="1200" cap="none" spc="15" normalizeH="0" baseline="0" noProof="0" dirty="0">
                <a:ln>
                  <a:noFill/>
                </a:ln>
                <a:solidFill>
                  <a:srgbClr val="0FBAFF"/>
                </a:solidFill>
                <a:effectLst/>
                <a:uLnTx/>
                <a:uFillTx/>
                <a:latin typeface="Calibri"/>
                <a:ea typeface="+mn-ea"/>
                <a:cs typeface="Calibri"/>
              </a:rPr>
              <a:t>f</a:t>
            </a:r>
            <a:r>
              <a:rPr kumimoji="0" sz="1150" b="1" i="0" u="none" strike="noStrike" kern="1200" cap="none" spc="-10" normalizeH="0" baseline="0" noProof="0" dirty="0">
                <a:ln>
                  <a:noFill/>
                </a:ln>
                <a:solidFill>
                  <a:srgbClr val="0FBAFF"/>
                </a:solidFill>
                <a:effectLst/>
                <a:uLnTx/>
                <a:uFillTx/>
                <a:latin typeface="Calibri"/>
                <a:ea typeface="+mn-ea"/>
                <a:cs typeface="Calibri"/>
              </a:rPr>
              <a:t>i</a:t>
            </a:r>
            <a:r>
              <a:rPr kumimoji="0" sz="1150" b="1" i="0" u="none" strike="noStrike" kern="1200" cap="none" spc="10" normalizeH="0" baseline="0" noProof="0" dirty="0">
                <a:ln>
                  <a:noFill/>
                </a:ln>
                <a:solidFill>
                  <a:srgbClr val="0FBAFF"/>
                </a:solidFill>
                <a:effectLst/>
                <a:uLnTx/>
                <a:uFillTx/>
                <a:latin typeface="Calibri"/>
                <a:ea typeface="+mn-ea"/>
                <a:cs typeface="Calibri"/>
              </a:rPr>
              <a:t>c</a:t>
            </a:r>
            <a:r>
              <a:rPr kumimoji="0" sz="1150" b="1" i="0" u="none" strike="noStrike" kern="1200" cap="none" spc="-25" normalizeH="0" baseline="0" noProof="0" dirty="0">
                <a:ln>
                  <a:noFill/>
                </a:ln>
                <a:solidFill>
                  <a:srgbClr val="0FBAFF"/>
                </a:solidFill>
                <a:effectLst/>
                <a:uLnTx/>
                <a:uFillTx/>
                <a:latin typeface="Calibri"/>
                <a:ea typeface="+mn-ea"/>
                <a:cs typeface="Calibri"/>
              </a:rPr>
              <a:t>a</a:t>
            </a:r>
            <a:r>
              <a:rPr kumimoji="0" sz="1150" b="1" i="0" u="none" strike="noStrike" kern="1200" cap="none" spc="-20" normalizeH="0" baseline="0" noProof="0" dirty="0">
                <a:ln>
                  <a:noFill/>
                </a:ln>
                <a:solidFill>
                  <a:srgbClr val="0FBAFF"/>
                </a:solidFill>
                <a:effectLst/>
                <a:uLnTx/>
                <a:uFillTx/>
                <a:latin typeface="Calibri"/>
                <a:ea typeface="+mn-ea"/>
                <a:cs typeface="Calibri"/>
              </a:rPr>
              <a:t>t</a:t>
            </a:r>
            <a:r>
              <a:rPr kumimoji="0" sz="1150" b="1" i="0" u="none" strike="noStrike" kern="1200" cap="none" spc="-10" normalizeH="0" baseline="0" noProof="0" dirty="0">
                <a:ln>
                  <a:noFill/>
                </a:ln>
                <a:solidFill>
                  <a:srgbClr val="0FBAFF"/>
                </a:solidFill>
                <a:effectLst/>
                <a:uLnTx/>
                <a:uFillTx/>
                <a:latin typeface="Calibri"/>
                <a:ea typeface="+mn-ea"/>
                <a:cs typeface="Calibri"/>
              </a:rPr>
              <a:t>i</a:t>
            </a:r>
            <a:r>
              <a:rPr kumimoji="0" sz="1150" b="1" i="0" u="none" strike="noStrike" kern="1200" cap="none" spc="-20" normalizeH="0" baseline="0" noProof="0" dirty="0">
                <a:ln>
                  <a:noFill/>
                </a:ln>
                <a:solidFill>
                  <a:srgbClr val="0FBAFF"/>
                </a:solidFill>
                <a:effectLst/>
                <a:uLnTx/>
                <a:uFillTx/>
                <a:latin typeface="Calibri"/>
                <a:ea typeface="+mn-ea"/>
                <a:cs typeface="Calibri"/>
              </a:rPr>
              <a:t>o</a:t>
            </a:r>
            <a:r>
              <a:rPr kumimoji="0" sz="1150" b="1" i="0" u="none" strike="noStrike" kern="1200" cap="none" spc="0" normalizeH="0" baseline="0" noProof="0" dirty="0">
                <a:ln>
                  <a:noFill/>
                </a:ln>
                <a:solidFill>
                  <a:srgbClr val="0FBAFF"/>
                </a:solidFill>
                <a:effectLst/>
                <a:uLnTx/>
                <a:uFillTx/>
                <a:latin typeface="Calibri"/>
                <a:ea typeface="+mn-ea"/>
                <a:cs typeface="Calibri"/>
              </a:rPr>
              <a:t>n</a:t>
            </a:r>
            <a:endParaRPr kumimoji="0" sz="1150" b="0" i="0" u="none" strike="noStrike" kern="1200" cap="none" spc="0" normalizeH="0" baseline="0" noProof="0">
              <a:ln>
                <a:noFill/>
              </a:ln>
              <a:solidFill>
                <a:prstClr val="black"/>
              </a:solidFill>
              <a:effectLst/>
              <a:uLnTx/>
              <a:uFillTx/>
              <a:latin typeface="Calibri"/>
              <a:ea typeface="+mn-ea"/>
              <a:cs typeface="Calibri"/>
            </a:endParaRPr>
          </a:p>
        </p:txBody>
      </p:sp>
      <p:grpSp>
        <p:nvGrpSpPr>
          <p:cNvPr id="42" name="object 42"/>
          <p:cNvGrpSpPr/>
          <p:nvPr/>
        </p:nvGrpSpPr>
        <p:grpSpPr>
          <a:xfrm>
            <a:off x="2510472" y="3822603"/>
            <a:ext cx="488950" cy="626745"/>
            <a:chOff x="2510472" y="3822603"/>
            <a:chExt cx="488950" cy="626745"/>
          </a:xfrm>
        </p:grpSpPr>
        <p:sp>
          <p:nvSpPr>
            <p:cNvPr id="43" name="object 43"/>
            <p:cNvSpPr/>
            <p:nvPr/>
          </p:nvSpPr>
          <p:spPr>
            <a:xfrm>
              <a:off x="2536042" y="3837682"/>
              <a:ext cx="438150" cy="601345"/>
            </a:xfrm>
            <a:custGeom>
              <a:avLst/>
              <a:gdLst/>
              <a:ahLst/>
              <a:cxnLst/>
              <a:rect l="l" t="t" r="r" b="b"/>
              <a:pathLst>
                <a:path w="438150" h="601345">
                  <a:moveTo>
                    <a:pt x="218888" y="0"/>
                  </a:moveTo>
                  <a:lnTo>
                    <a:pt x="0" y="219104"/>
                  </a:lnTo>
                  <a:lnTo>
                    <a:pt x="109444" y="219104"/>
                  </a:lnTo>
                  <a:lnTo>
                    <a:pt x="109444" y="600770"/>
                  </a:lnTo>
                  <a:lnTo>
                    <a:pt x="328333" y="600770"/>
                  </a:lnTo>
                  <a:lnTo>
                    <a:pt x="328333" y="219104"/>
                  </a:lnTo>
                  <a:lnTo>
                    <a:pt x="437825" y="219104"/>
                  </a:lnTo>
                  <a:lnTo>
                    <a:pt x="218888" y="0"/>
                  </a:lnTo>
                  <a:close/>
                </a:path>
              </a:pathLst>
            </a:custGeom>
            <a:solidFill>
              <a:srgbClr val="0FBA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p:nvPr/>
          </p:nvSpPr>
          <p:spPr>
            <a:xfrm>
              <a:off x="2510472" y="3822603"/>
              <a:ext cx="488950" cy="626745"/>
            </a:xfrm>
            <a:custGeom>
              <a:avLst/>
              <a:gdLst/>
              <a:ahLst/>
              <a:cxnLst/>
              <a:rect l="l" t="t" r="r" b="b"/>
              <a:pathLst>
                <a:path w="488950" h="626745">
                  <a:moveTo>
                    <a:pt x="124423" y="234182"/>
                  </a:moveTo>
                  <a:lnTo>
                    <a:pt x="124423" y="626403"/>
                  </a:lnTo>
                  <a:lnTo>
                    <a:pt x="364494" y="626403"/>
                  </a:lnTo>
                  <a:lnTo>
                    <a:pt x="364494" y="615848"/>
                  </a:lnTo>
                  <a:lnTo>
                    <a:pt x="145605" y="615848"/>
                  </a:lnTo>
                  <a:lnTo>
                    <a:pt x="135014" y="605200"/>
                  </a:lnTo>
                  <a:lnTo>
                    <a:pt x="145605" y="605200"/>
                  </a:lnTo>
                  <a:lnTo>
                    <a:pt x="145605" y="244737"/>
                  </a:lnTo>
                  <a:lnTo>
                    <a:pt x="135014" y="244737"/>
                  </a:lnTo>
                  <a:lnTo>
                    <a:pt x="124423" y="234182"/>
                  </a:lnTo>
                  <a:close/>
                </a:path>
                <a:path w="488950" h="626745">
                  <a:moveTo>
                    <a:pt x="145605" y="605200"/>
                  </a:moveTo>
                  <a:lnTo>
                    <a:pt x="135014" y="605200"/>
                  </a:lnTo>
                  <a:lnTo>
                    <a:pt x="145605" y="615848"/>
                  </a:lnTo>
                  <a:lnTo>
                    <a:pt x="145605" y="605200"/>
                  </a:lnTo>
                  <a:close/>
                </a:path>
                <a:path w="488950" h="626745">
                  <a:moveTo>
                    <a:pt x="343312" y="605200"/>
                  </a:moveTo>
                  <a:lnTo>
                    <a:pt x="145605" y="605200"/>
                  </a:lnTo>
                  <a:lnTo>
                    <a:pt x="145605" y="615848"/>
                  </a:lnTo>
                  <a:lnTo>
                    <a:pt x="343312" y="615848"/>
                  </a:lnTo>
                  <a:lnTo>
                    <a:pt x="343312" y="605200"/>
                  </a:lnTo>
                  <a:close/>
                </a:path>
                <a:path w="488950" h="626745">
                  <a:moveTo>
                    <a:pt x="437787" y="223533"/>
                  </a:moveTo>
                  <a:lnTo>
                    <a:pt x="343312" y="223533"/>
                  </a:lnTo>
                  <a:lnTo>
                    <a:pt x="343312" y="615848"/>
                  </a:lnTo>
                  <a:lnTo>
                    <a:pt x="353903" y="605200"/>
                  </a:lnTo>
                  <a:lnTo>
                    <a:pt x="364494" y="605200"/>
                  </a:lnTo>
                  <a:lnTo>
                    <a:pt x="364494" y="244737"/>
                  </a:lnTo>
                  <a:lnTo>
                    <a:pt x="353903" y="244737"/>
                  </a:lnTo>
                  <a:lnTo>
                    <a:pt x="364494" y="234182"/>
                  </a:lnTo>
                  <a:lnTo>
                    <a:pt x="448425" y="234182"/>
                  </a:lnTo>
                  <a:lnTo>
                    <a:pt x="437787" y="223533"/>
                  </a:lnTo>
                  <a:close/>
                </a:path>
                <a:path w="488950" h="626745">
                  <a:moveTo>
                    <a:pt x="364494" y="605200"/>
                  </a:moveTo>
                  <a:lnTo>
                    <a:pt x="353903" y="605200"/>
                  </a:lnTo>
                  <a:lnTo>
                    <a:pt x="343312" y="615848"/>
                  </a:lnTo>
                  <a:lnTo>
                    <a:pt x="364494" y="615848"/>
                  </a:lnTo>
                  <a:lnTo>
                    <a:pt x="364494" y="605200"/>
                  </a:lnTo>
                  <a:close/>
                </a:path>
                <a:path w="488950" h="626745">
                  <a:moveTo>
                    <a:pt x="244458" y="0"/>
                  </a:moveTo>
                  <a:lnTo>
                    <a:pt x="0" y="244737"/>
                  </a:lnTo>
                  <a:lnTo>
                    <a:pt x="124423" y="244737"/>
                  </a:lnTo>
                  <a:lnTo>
                    <a:pt x="124423" y="241627"/>
                  </a:lnTo>
                  <a:lnTo>
                    <a:pt x="33064" y="241627"/>
                  </a:lnTo>
                  <a:lnTo>
                    <a:pt x="25570" y="223533"/>
                  </a:lnTo>
                  <a:lnTo>
                    <a:pt x="51140" y="223533"/>
                  </a:lnTo>
                  <a:lnTo>
                    <a:pt x="244463" y="30019"/>
                  </a:lnTo>
                  <a:lnTo>
                    <a:pt x="236974" y="22523"/>
                  </a:lnTo>
                  <a:lnTo>
                    <a:pt x="266955" y="22523"/>
                  </a:lnTo>
                  <a:lnTo>
                    <a:pt x="244458" y="0"/>
                  </a:lnTo>
                  <a:close/>
                </a:path>
                <a:path w="488950" h="626745">
                  <a:moveTo>
                    <a:pt x="145605" y="234182"/>
                  </a:moveTo>
                  <a:lnTo>
                    <a:pt x="124423" y="234182"/>
                  </a:lnTo>
                  <a:lnTo>
                    <a:pt x="135014" y="244737"/>
                  </a:lnTo>
                  <a:lnTo>
                    <a:pt x="145605" y="244737"/>
                  </a:lnTo>
                  <a:lnTo>
                    <a:pt x="145605" y="234182"/>
                  </a:lnTo>
                  <a:close/>
                </a:path>
                <a:path w="488950" h="626745">
                  <a:moveTo>
                    <a:pt x="364494" y="234182"/>
                  </a:moveTo>
                  <a:lnTo>
                    <a:pt x="353903" y="244737"/>
                  </a:lnTo>
                  <a:lnTo>
                    <a:pt x="364494" y="244737"/>
                  </a:lnTo>
                  <a:lnTo>
                    <a:pt x="364494" y="234182"/>
                  </a:lnTo>
                  <a:close/>
                </a:path>
                <a:path w="488950" h="626745">
                  <a:moveTo>
                    <a:pt x="448425" y="234182"/>
                  </a:moveTo>
                  <a:lnTo>
                    <a:pt x="364494" y="234182"/>
                  </a:lnTo>
                  <a:lnTo>
                    <a:pt x="364494" y="244737"/>
                  </a:lnTo>
                  <a:lnTo>
                    <a:pt x="488908" y="244737"/>
                  </a:lnTo>
                  <a:lnTo>
                    <a:pt x="485802" y="241627"/>
                  </a:lnTo>
                  <a:lnTo>
                    <a:pt x="455863" y="241627"/>
                  </a:lnTo>
                  <a:lnTo>
                    <a:pt x="448425" y="234182"/>
                  </a:lnTo>
                  <a:close/>
                </a:path>
                <a:path w="488950" h="626745">
                  <a:moveTo>
                    <a:pt x="51140" y="223533"/>
                  </a:moveTo>
                  <a:lnTo>
                    <a:pt x="25570" y="223533"/>
                  </a:lnTo>
                  <a:lnTo>
                    <a:pt x="33064" y="241627"/>
                  </a:lnTo>
                  <a:lnTo>
                    <a:pt x="51140" y="223533"/>
                  </a:lnTo>
                  <a:close/>
                </a:path>
                <a:path w="488950" h="626745">
                  <a:moveTo>
                    <a:pt x="145605" y="223533"/>
                  </a:moveTo>
                  <a:lnTo>
                    <a:pt x="51140" y="223533"/>
                  </a:lnTo>
                  <a:lnTo>
                    <a:pt x="33064" y="241627"/>
                  </a:lnTo>
                  <a:lnTo>
                    <a:pt x="124423" y="241627"/>
                  </a:lnTo>
                  <a:lnTo>
                    <a:pt x="124423" y="234182"/>
                  </a:lnTo>
                  <a:lnTo>
                    <a:pt x="145605" y="234182"/>
                  </a:lnTo>
                  <a:lnTo>
                    <a:pt x="145605" y="223533"/>
                  </a:lnTo>
                  <a:close/>
                </a:path>
                <a:path w="488950" h="626745">
                  <a:moveTo>
                    <a:pt x="266955" y="22523"/>
                  </a:moveTo>
                  <a:lnTo>
                    <a:pt x="251953" y="22523"/>
                  </a:lnTo>
                  <a:lnTo>
                    <a:pt x="244463" y="30019"/>
                  </a:lnTo>
                  <a:lnTo>
                    <a:pt x="455863" y="241627"/>
                  </a:lnTo>
                  <a:lnTo>
                    <a:pt x="463395" y="223533"/>
                  </a:lnTo>
                  <a:lnTo>
                    <a:pt x="467729" y="223533"/>
                  </a:lnTo>
                  <a:lnTo>
                    <a:pt x="266955" y="22523"/>
                  </a:lnTo>
                  <a:close/>
                </a:path>
                <a:path w="488950" h="626745">
                  <a:moveTo>
                    <a:pt x="467729" y="223533"/>
                  </a:moveTo>
                  <a:lnTo>
                    <a:pt x="463395" y="223533"/>
                  </a:lnTo>
                  <a:lnTo>
                    <a:pt x="455863" y="241627"/>
                  </a:lnTo>
                  <a:lnTo>
                    <a:pt x="485802" y="241627"/>
                  </a:lnTo>
                  <a:lnTo>
                    <a:pt x="467729" y="223533"/>
                  </a:lnTo>
                  <a:close/>
                </a:path>
                <a:path w="488950" h="626745">
                  <a:moveTo>
                    <a:pt x="251953" y="22523"/>
                  </a:moveTo>
                  <a:lnTo>
                    <a:pt x="236974" y="22523"/>
                  </a:lnTo>
                  <a:lnTo>
                    <a:pt x="244463" y="30019"/>
                  </a:lnTo>
                  <a:lnTo>
                    <a:pt x="251953" y="22523"/>
                  </a:lnTo>
                  <a:close/>
                </a:path>
              </a:pathLst>
            </a:custGeom>
            <a:solidFill>
              <a:srgbClr val="5FD2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5" name="object 45"/>
          <p:cNvSpPr txBox="1"/>
          <p:nvPr/>
        </p:nvSpPr>
        <p:spPr>
          <a:xfrm>
            <a:off x="2466854" y="3376877"/>
            <a:ext cx="2625725" cy="1247775"/>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tab pos="2612390" algn="l"/>
              </a:tabLst>
              <a:defRPr/>
            </a:pPr>
            <a:r>
              <a:rPr kumimoji="0" sz="2650" b="1" i="0" u="dash" strike="noStrike" kern="1200" cap="none" spc="165" normalizeH="0" baseline="0" noProof="0" dirty="0">
                <a:ln>
                  <a:noFill/>
                </a:ln>
                <a:solidFill>
                  <a:srgbClr val="0FBAFF"/>
                </a:solidFill>
                <a:effectLst/>
                <a:uLnTx/>
                <a:uFill>
                  <a:solidFill>
                    <a:srgbClr val="AEE8FF"/>
                  </a:solidFill>
                </a:uFill>
                <a:latin typeface="Calibri"/>
                <a:ea typeface="+mn-ea"/>
                <a:cs typeface="Calibri"/>
              </a:rPr>
              <a:t> </a:t>
            </a:r>
            <a:r>
              <a:rPr kumimoji="0" sz="2650" b="1" i="0" u="dash" strike="noStrike" kern="1200" cap="none" spc="0" normalizeH="0" baseline="0" noProof="0" dirty="0">
                <a:ln>
                  <a:noFill/>
                </a:ln>
                <a:solidFill>
                  <a:srgbClr val="0FBAFF"/>
                </a:solidFill>
                <a:effectLst/>
                <a:uLnTx/>
                <a:uFill>
                  <a:solidFill>
                    <a:srgbClr val="AEE8FF"/>
                  </a:solidFill>
                </a:uFill>
                <a:latin typeface="Calibri"/>
                <a:ea typeface="+mn-ea"/>
                <a:cs typeface="Calibri"/>
              </a:rPr>
              <a:t>+60%	</a:t>
            </a:r>
            <a:endParaRPr kumimoji="0" sz="2650" b="0" i="0" u="none" strike="noStrike" kern="1200" cap="none" spc="0" normalizeH="0" baseline="0" noProof="0">
              <a:ln>
                <a:noFill/>
              </a:ln>
              <a:solidFill>
                <a:prstClr val="black"/>
              </a:solidFill>
              <a:effectLst/>
              <a:uLnTx/>
              <a:uFillTx/>
              <a:latin typeface="Calibri"/>
              <a:ea typeface="+mn-ea"/>
              <a:cs typeface="Calibri"/>
            </a:endParaRPr>
          </a:p>
          <a:p>
            <a:pPr marL="0" marR="51435" lvl="0" indent="0" algn="r" defTabSz="914400" rtl="0" eaLnBrk="1" fontAlgn="auto" latinLnBrk="0" hangingPunct="1">
              <a:lnSpc>
                <a:spcPct val="100000"/>
              </a:lnSpc>
              <a:spcBef>
                <a:spcPts val="1955"/>
              </a:spcBef>
              <a:spcAft>
                <a:spcPts val="0"/>
              </a:spcAft>
              <a:buClrTx/>
              <a:buSzTx/>
              <a:buFontTx/>
              <a:buNone/>
              <a:tabLst/>
              <a:defRPr/>
            </a:pPr>
            <a:r>
              <a:rPr kumimoji="0" sz="1050" b="1" i="0" u="none" strike="noStrike" kern="1200" cap="none" spc="-5" normalizeH="0" baseline="0" noProof="0" dirty="0">
                <a:ln>
                  <a:noFill/>
                </a:ln>
                <a:solidFill>
                  <a:prstClr val="black"/>
                </a:solidFill>
                <a:effectLst/>
                <a:uLnTx/>
                <a:uFillTx/>
                <a:latin typeface="Calibri"/>
                <a:ea typeface="+mn-ea"/>
                <a:cs typeface="Calibri"/>
              </a:rPr>
              <a:t>Transportation</a:t>
            </a:r>
            <a:endParaRPr kumimoji="0" sz="105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a:ea typeface="+mn-ea"/>
              <a:cs typeface="Calibri"/>
            </a:endParaRPr>
          </a:p>
          <a:p>
            <a:pPr marL="0" marR="53340" lvl="0" indent="0" algn="r" defTabSz="914400" rtl="0" eaLnBrk="1" fontAlgn="auto" latinLnBrk="0" hangingPunct="1">
              <a:lnSpc>
                <a:spcPct val="100000"/>
              </a:lnSpc>
              <a:spcBef>
                <a:spcPts val="715"/>
              </a:spcBef>
              <a:spcAft>
                <a:spcPts val="0"/>
              </a:spcAft>
              <a:buClrTx/>
              <a:buSzTx/>
              <a:buFontTx/>
              <a:buNone/>
              <a:tabLst/>
              <a:defRPr/>
            </a:pPr>
            <a:r>
              <a:rPr kumimoji="0" sz="1050" b="1" i="0" u="none" strike="noStrike" kern="1200" cap="none" spc="10" normalizeH="0" baseline="0" noProof="0" dirty="0">
                <a:ln>
                  <a:noFill/>
                </a:ln>
                <a:solidFill>
                  <a:prstClr val="black"/>
                </a:solidFill>
                <a:effectLst/>
                <a:uLnTx/>
                <a:uFillTx/>
                <a:latin typeface="Calibri"/>
                <a:ea typeface="+mn-ea"/>
                <a:cs typeface="Calibri"/>
              </a:rPr>
              <a:t>Other</a:t>
            </a:r>
            <a:endParaRPr kumimoji="0" sz="1050" b="0" i="0" u="none" strike="noStrike" kern="1200" cap="none" spc="0" normalizeH="0" baseline="0" noProof="0">
              <a:ln>
                <a:noFill/>
              </a:ln>
              <a:solidFill>
                <a:prstClr val="black"/>
              </a:solidFill>
              <a:effectLst/>
              <a:uLnTx/>
              <a:uFillTx/>
              <a:latin typeface="Calibri"/>
              <a:ea typeface="+mn-ea"/>
              <a:cs typeface="Calibri"/>
            </a:endParaRPr>
          </a:p>
        </p:txBody>
      </p:sp>
      <p:sp>
        <p:nvSpPr>
          <p:cNvPr id="46" name="object 46"/>
          <p:cNvSpPr txBox="1"/>
          <p:nvPr/>
        </p:nvSpPr>
        <p:spPr>
          <a:xfrm>
            <a:off x="1831594" y="3069463"/>
            <a:ext cx="4110990" cy="23939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1" i="0" u="none" strike="noStrike" kern="1200" cap="none" spc="-5" normalizeH="0" baseline="0" noProof="0" dirty="0">
                <a:ln>
                  <a:noFill/>
                </a:ln>
                <a:solidFill>
                  <a:srgbClr val="034E6D"/>
                </a:solidFill>
                <a:effectLst/>
                <a:uLnTx/>
                <a:uFillTx/>
                <a:latin typeface="Calibri"/>
                <a:ea typeface="+mn-ea"/>
                <a:cs typeface="Calibri"/>
              </a:rPr>
              <a:t>California</a:t>
            </a:r>
            <a:r>
              <a:rPr kumimoji="0" sz="1400" b="1" i="0" u="none" strike="noStrike" kern="1200" cap="none" spc="-40" normalizeH="0" baseline="0" noProof="0" dirty="0">
                <a:ln>
                  <a:noFill/>
                </a:ln>
                <a:solidFill>
                  <a:srgbClr val="034E6D"/>
                </a:solidFill>
                <a:effectLst/>
                <a:uLnTx/>
                <a:uFillTx/>
                <a:latin typeface="Calibri"/>
                <a:ea typeface="+mn-ea"/>
                <a:cs typeface="Calibri"/>
              </a:rPr>
              <a:t> </a:t>
            </a:r>
            <a:r>
              <a:rPr kumimoji="0" sz="1400" b="1" i="0" u="none" strike="noStrike" kern="1200" cap="none" spc="0" normalizeH="0" baseline="0" noProof="0" dirty="0">
                <a:ln>
                  <a:noFill/>
                </a:ln>
                <a:solidFill>
                  <a:srgbClr val="034E6D"/>
                </a:solidFill>
                <a:effectLst/>
                <a:uLnTx/>
                <a:uFillTx/>
                <a:latin typeface="Calibri"/>
                <a:ea typeface="+mn-ea"/>
                <a:cs typeface="Calibri"/>
              </a:rPr>
              <a:t>Electric</a:t>
            </a:r>
            <a:r>
              <a:rPr kumimoji="0" sz="1400" b="1" i="0" u="none" strike="noStrike" kern="1200" cap="none" spc="-10" normalizeH="0" baseline="0" noProof="0" dirty="0">
                <a:ln>
                  <a:noFill/>
                </a:ln>
                <a:solidFill>
                  <a:srgbClr val="034E6D"/>
                </a:solidFill>
                <a:effectLst/>
                <a:uLnTx/>
                <a:uFillTx/>
                <a:latin typeface="Calibri"/>
                <a:ea typeface="+mn-ea"/>
                <a:cs typeface="Calibri"/>
              </a:rPr>
              <a:t> </a:t>
            </a:r>
            <a:r>
              <a:rPr kumimoji="0" sz="1400" b="1" i="0" u="none" strike="noStrike" kern="1200" cap="none" spc="-5" normalizeH="0" baseline="0" noProof="0" dirty="0">
                <a:ln>
                  <a:noFill/>
                </a:ln>
                <a:solidFill>
                  <a:srgbClr val="034E6D"/>
                </a:solidFill>
                <a:effectLst/>
                <a:uLnTx/>
                <a:uFillTx/>
                <a:latin typeface="Calibri"/>
                <a:ea typeface="+mn-ea"/>
                <a:cs typeface="Calibri"/>
              </a:rPr>
              <a:t>Loads</a:t>
            </a:r>
            <a:r>
              <a:rPr kumimoji="0" sz="1400" b="1" i="0" u="none" strike="noStrike" kern="1200" cap="none" spc="-20" normalizeH="0" baseline="0" noProof="0" dirty="0">
                <a:ln>
                  <a:noFill/>
                </a:ln>
                <a:solidFill>
                  <a:srgbClr val="034E6D"/>
                </a:solidFill>
                <a:effectLst/>
                <a:uLnTx/>
                <a:uFillTx/>
                <a:latin typeface="Calibri"/>
                <a:ea typeface="+mn-ea"/>
                <a:cs typeface="Calibri"/>
              </a:rPr>
              <a:t> </a:t>
            </a:r>
            <a:r>
              <a:rPr kumimoji="0" sz="1400" b="1" i="0" u="none" strike="noStrike" kern="1200" cap="none" spc="0" normalizeH="0" baseline="0" noProof="0" dirty="0">
                <a:ln>
                  <a:noFill/>
                </a:ln>
                <a:solidFill>
                  <a:srgbClr val="034E6D"/>
                </a:solidFill>
                <a:effectLst/>
                <a:uLnTx/>
                <a:uFillTx/>
                <a:latin typeface="Calibri"/>
                <a:ea typeface="+mn-ea"/>
                <a:cs typeface="Calibri"/>
              </a:rPr>
              <a:t>under</a:t>
            </a:r>
            <a:r>
              <a:rPr kumimoji="0" sz="1400" b="1" i="0" u="none" strike="noStrike" kern="1200" cap="none" spc="-20" normalizeH="0" baseline="0" noProof="0" dirty="0">
                <a:ln>
                  <a:noFill/>
                </a:ln>
                <a:solidFill>
                  <a:srgbClr val="034E6D"/>
                </a:solidFill>
                <a:effectLst/>
                <a:uLnTx/>
                <a:uFillTx/>
                <a:latin typeface="Calibri"/>
                <a:ea typeface="+mn-ea"/>
                <a:cs typeface="Calibri"/>
              </a:rPr>
              <a:t> </a:t>
            </a:r>
            <a:r>
              <a:rPr kumimoji="0" sz="1400" b="1" i="0" u="none" strike="noStrike" kern="1200" cap="none" spc="-5" normalizeH="0" baseline="0" noProof="0" dirty="0">
                <a:ln>
                  <a:noFill/>
                </a:ln>
                <a:solidFill>
                  <a:srgbClr val="034E6D"/>
                </a:solidFill>
                <a:effectLst/>
                <a:uLnTx/>
                <a:uFillTx/>
                <a:latin typeface="Calibri"/>
                <a:ea typeface="+mn-ea"/>
                <a:cs typeface="Calibri"/>
              </a:rPr>
              <a:t>Deep</a:t>
            </a:r>
            <a:r>
              <a:rPr kumimoji="0" sz="1400" b="1" i="0" u="none" strike="noStrike" kern="1200" cap="none" spc="-25" normalizeH="0" baseline="0" noProof="0" dirty="0">
                <a:ln>
                  <a:noFill/>
                </a:ln>
                <a:solidFill>
                  <a:srgbClr val="034E6D"/>
                </a:solidFill>
                <a:effectLst/>
                <a:uLnTx/>
                <a:uFillTx/>
                <a:latin typeface="Calibri"/>
                <a:ea typeface="+mn-ea"/>
                <a:cs typeface="Calibri"/>
              </a:rPr>
              <a:t> </a:t>
            </a:r>
            <a:r>
              <a:rPr kumimoji="0" sz="1400" b="1" i="0" u="none" strike="noStrike" kern="1200" cap="none" spc="0" normalizeH="0" baseline="0" noProof="0" dirty="0">
                <a:ln>
                  <a:noFill/>
                </a:ln>
                <a:solidFill>
                  <a:srgbClr val="034E6D"/>
                </a:solidFill>
                <a:effectLst/>
                <a:uLnTx/>
                <a:uFillTx/>
                <a:latin typeface="Calibri"/>
                <a:ea typeface="+mn-ea"/>
                <a:cs typeface="Calibri"/>
              </a:rPr>
              <a:t>Carbon</a:t>
            </a:r>
            <a:r>
              <a:rPr kumimoji="0" sz="1400" b="1" i="0" u="none" strike="noStrike" kern="1200" cap="none" spc="-35" normalizeH="0" baseline="0" noProof="0" dirty="0">
                <a:ln>
                  <a:noFill/>
                </a:ln>
                <a:solidFill>
                  <a:srgbClr val="034E6D"/>
                </a:solidFill>
                <a:effectLst/>
                <a:uLnTx/>
                <a:uFillTx/>
                <a:latin typeface="Calibri"/>
                <a:ea typeface="+mn-ea"/>
                <a:cs typeface="Calibri"/>
              </a:rPr>
              <a:t> </a:t>
            </a:r>
            <a:r>
              <a:rPr kumimoji="0" sz="1400" b="1" i="0" u="none" strike="noStrike" kern="1200" cap="none" spc="-5" normalizeH="0" baseline="0" noProof="0" dirty="0">
                <a:ln>
                  <a:noFill/>
                </a:ln>
                <a:solidFill>
                  <a:srgbClr val="034E6D"/>
                </a:solidFill>
                <a:effectLst/>
                <a:uLnTx/>
                <a:uFillTx/>
                <a:latin typeface="Calibri"/>
                <a:ea typeface="+mn-ea"/>
                <a:cs typeface="Calibri"/>
              </a:rPr>
              <a:t>Reductions</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47" name="object 47"/>
          <p:cNvGrpSpPr/>
          <p:nvPr/>
        </p:nvGrpSpPr>
        <p:grpSpPr>
          <a:xfrm>
            <a:off x="6373367" y="3304032"/>
            <a:ext cx="4058920" cy="2620010"/>
            <a:chOff x="6373367" y="3304032"/>
            <a:chExt cx="4058920" cy="2620010"/>
          </a:xfrm>
        </p:grpSpPr>
        <p:pic>
          <p:nvPicPr>
            <p:cNvPr id="48" name="object 48"/>
            <p:cNvPicPr/>
            <p:nvPr/>
          </p:nvPicPr>
          <p:blipFill>
            <a:blip r:embed="rId16" cstate="print"/>
            <a:stretch>
              <a:fillRect/>
            </a:stretch>
          </p:blipFill>
          <p:spPr>
            <a:xfrm>
              <a:off x="9182100" y="3499104"/>
              <a:ext cx="1249679" cy="2221992"/>
            </a:xfrm>
            <a:prstGeom prst="rect">
              <a:avLst/>
            </a:prstGeom>
          </p:spPr>
        </p:pic>
        <p:pic>
          <p:nvPicPr>
            <p:cNvPr id="49" name="object 49"/>
            <p:cNvPicPr/>
            <p:nvPr/>
          </p:nvPicPr>
          <p:blipFill>
            <a:blip r:embed="rId17" cstate="print"/>
            <a:stretch>
              <a:fillRect/>
            </a:stretch>
          </p:blipFill>
          <p:spPr>
            <a:xfrm>
              <a:off x="6373367" y="3304032"/>
              <a:ext cx="2854451" cy="2619756"/>
            </a:xfrm>
            <a:prstGeom prst="rect">
              <a:avLst/>
            </a:prstGeom>
          </p:spPr>
        </p:pic>
      </p:grpSp>
      <p:sp>
        <p:nvSpPr>
          <p:cNvPr id="50" name="object 50"/>
          <p:cNvSpPr txBox="1"/>
          <p:nvPr/>
        </p:nvSpPr>
        <p:spPr>
          <a:xfrm>
            <a:off x="6094603" y="3069463"/>
            <a:ext cx="4431030" cy="23939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1" i="0" u="none" strike="noStrike" kern="1200" cap="none" spc="-5" normalizeH="0" baseline="0" noProof="0" dirty="0">
                <a:ln>
                  <a:noFill/>
                </a:ln>
                <a:solidFill>
                  <a:srgbClr val="034E6D"/>
                </a:solidFill>
                <a:effectLst/>
                <a:uLnTx/>
                <a:uFillTx/>
                <a:latin typeface="Calibri"/>
                <a:ea typeface="+mn-ea"/>
                <a:cs typeface="Calibri"/>
              </a:rPr>
              <a:t>California</a:t>
            </a:r>
            <a:r>
              <a:rPr kumimoji="0" sz="1400" b="1" i="0" u="none" strike="noStrike" kern="1200" cap="none" spc="-40" normalizeH="0" baseline="0" noProof="0" dirty="0">
                <a:ln>
                  <a:noFill/>
                </a:ln>
                <a:solidFill>
                  <a:srgbClr val="034E6D"/>
                </a:solidFill>
                <a:effectLst/>
                <a:uLnTx/>
                <a:uFillTx/>
                <a:latin typeface="Calibri"/>
                <a:ea typeface="+mn-ea"/>
                <a:cs typeface="Calibri"/>
              </a:rPr>
              <a:t> </a:t>
            </a:r>
            <a:r>
              <a:rPr kumimoji="0" sz="1400" b="1" i="0" u="none" strike="noStrike" kern="1200" cap="none" spc="0" normalizeH="0" baseline="0" noProof="0" dirty="0">
                <a:ln>
                  <a:noFill/>
                </a:ln>
                <a:solidFill>
                  <a:srgbClr val="034E6D"/>
                </a:solidFill>
                <a:effectLst/>
                <a:uLnTx/>
                <a:uFillTx/>
                <a:latin typeface="Calibri"/>
                <a:ea typeface="+mn-ea"/>
                <a:cs typeface="Calibri"/>
              </a:rPr>
              <a:t>Electric</a:t>
            </a:r>
            <a:r>
              <a:rPr kumimoji="0" sz="1400" b="1" i="0" u="none" strike="noStrike" kern="1200" cap="none" spc="-15" normalizeH="0" baseline="0" noProof="0" dirty="0">
                <a:ln>
                  <a:noFill/>
                </a:ln>
                <a:solidFill>
                  <a:srgbClr val="034E6D"/>
                </a:solidFill>
                <a:effectLst/>
                <a:uLnTx/>
                <a:uFillTx/>
                <a:latin typeface="Calibri"/>
                <a:ea typeface="+mn-ea"/>
                <a:cs typeface="Calibri"/>
              </a:rPr>
              <a:t> </a:t>
            </a:r>
            <a:r>
              <a:rPr kumimoji="0" sz="1400" b="1" i="0" u="none" strike="noStrike" kern="1200" cap="none" spc="-5" normalizeH="0" baseline="0" noProof="0" dirty="0">
                <a:ln>
                  <a:noFill/>
                </a:ln>
                <a:solidFill>
                  <a:srgbClr val="034E6D"/>
                </a:solidFill>
                <a:effectLst/>
                <a:uLnTx/>
                <a:uFillTx/>
                <a:latin typeface="Calibri"/>
                <a:ea typeface="+mn-ea"/>
                <a:cs typeface="Calibri"/>
              </a:rPr>
              <a:t>Resources</a:t>
            </a:r>
            <a:r>
              <a:rPr kumimoji="0" sz="1400" b="1" i="0" u="none" strike="noStrike" kern="1200" cap="none" spc="-20" normalizeH="0" baseline="0" noProof="0" dirty="0">
                <a:ln>
                  <a:noFill/>
                </a:ln>
                <a:solidFill>
                  <a:srgbClr val="034E6D"/>
                </a:solidFill>
                <a:effectLst/>
                <a:uLnTx/>
                <a:uFillTx/>
                <a:latin typeface="Calibri"/>
                <a:ea typeface="+mn-ea"/>
                <a:cs typeface="Calibri"/>
              </a:rPr>
              <a:t> </a:t>
            </a:r>
            <a:r>
              <a:rPr kumimoji="0" sz="1400" b="1" i="0" u="none" strike="noStrike" kern="1200" cap="none" spc="0" normalizeH="0" baseline="0" noProof="0" dirty="0">
                <a:ln>
                  <a:noFill/>
                </a:ln>
                <a:solidFill>
                  <a:srgbClr val="034E6D"/>
                </a:solidFill>
                <a:effectLst/>
                <a:uLnTx/>
                <a:uFillTx/>
                <a:latin typeface="Calibri"/>
                <a:ea typeface="+mn-ea"/>
                <a:cs typeface="Calibri"/>
              </a:rPr>
              <a:t>under</a:t>
            </a:r>
            <a:r>
              <a:rPr kumimoji="0" sz="1400" b="1" i="0" u="none" strike="noStrike" kern="1200" cap="none" spc="-35" normalizeH="0" baseline="0" noProof="0" dirty="0">
                <a:ln>
                  <a:noFill/>
                </a:ln>
                <a:solidFill>
                  <a:srgbClr val="034E6D"/>
                </a:solidFill>
                <a:effectLst/>
                <a:uLnTx/>
                <a:uFillTx/>
                <a:latin typeface="Calibri"/>
                <a:ea typeface="+mn-ea"/>
                <a:cs typeface="Calibri"/>
              </a:rPr>
              <a:t> </a:t>
            </a:r>
            <a:r>
              <a:rPr kumimoji="0" sz="1400" b="1" i="0" u="none" strike="noStrike" kern="1200" cap="none" spc="-5" normalizeH="0" baseline="0" noProof="0" dirty="0">
                <a:ln>
                  <a:noFill/>
                </a:ln>
                <a:solidFill>
                  <a:srgbClr val="034E6D"/>
                </a:solidFill>
                <a:effectLst/>
                <a:uLnTx/>
                <a:uFillTx/>
                <a:latin typeface="Calibri"/>
                <a:ea typeface="+mn-ea"/>
                <a:cs typeface="Calibri"/>
              </a:rPr>
              <a:t>Deep</a:t>
            </a:r>
            <a:r>
              <a:rPr kumimoji="0" sz="1400" b="1" i="0" u="none" strike="noStrike" kern="1200" cap="none" spc="-25" normalizeH="0" baseline="0" noProof="0" dirty="0">
                <a:ln>
                  <a:noFill/>
                </a:ln>
                <a:solidFill>
                  <a:srgbClr val="034E6D"/>
                </a:solidFill>
                <a:effectLst/>
                <a:uLnTx/>
                <a:uFillTx/>
                <a:latin typeface="Calibri"/>
                <a:ea typeface="+mn-ea"/>
                <a:cs typeface="Calibri"/>
              </a:rPr>
              <a:t> </a:t>
            </a:r>
            <a:r>
              <a:rPr kumimoji="0" sz="1400" b="1" i="0" u="none" strike="noStrike" kern="1200" cap="none" spc="0" normalizeH="0" baseline="0" noProof="0" dirty="0">
                <a:ln>
                  <a:noFill/>
                </a:ln>
                <a:solidFill>
                  <a:srgbClr val="034E6D"/>
                </a:solidFill>
                <a:effectLst/>
                <a:uLnTx/>
                <a:uFillTx/>
                <a:latin typeface="Calibri"/>
                <a:ea typeface="+mn-ea"/>
                <a:cs typeface="Calibri"/>
              </a:rPr>
              <a:t>Carbon</a:t>
            </a:r>
            <a:r>
              <a:rPr kumimoji="0" sz="1400" b="1" i="0" u="none" strike="noStrike" kern="1200" cap="none" spc="-40" normalizeH="0" baseline="0" noProof="0" dirty="0">
                <a:ln>
                  <a:noFill/>
                </a:ln>
                <a:solidFill>
                  <a:srgbClr val="034E6D"/>
                </a:solidFill>
                <a:effectLst/>
                <a:uLnTx/>
                <a:uFillTx/>
                <a:latin typeface="Calibri"/>
                <a:ea typeface="+mn-ea"/>
                <a:cs typeface="Calibri"/>
              </a:rPr>
              <a:t> </a:t>
            </a:r>
            <a:r>
              <a:rPr kumimoji="0" sz="1400" b="1" i="0" u="none" strike="noStrike" kern="1200" cap="none" spc="-5" normalizeH="0" baseline="0" noProof="0" dirty="0">
                <a:ln>
                  <a:noFill/>
                </a:ln>
                <a:solidFill>
                  <a:srgbClr val="034E6D"/>
                </a:solidFill>
                <a:effectLst/>
                <a:uLnTx/>
                <a:uFillTx/>
                <a:latin typeface="Calibri"/>
                <a:ea typeface="+mn-ea"/>
                <a:cs typeface="Calibri"/>
              </a:rPr>
              <a:t>Reductions</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52" name="object 52"/>
          <p:cNvSpPr txBox="1"/>
          <p:nvPr/>
        </p:nvSpPr>
        <p:spPr>
          <a:xfrm>
            <a:off x="11654663" y="6625345"/>
            <a:ext cx="173990" cy="196215"/>
          </a:xfrm>
          <a:prstGeom prst="rect">
            <a:avLst/>
          </a:prstGeom>
        </p:spPr>
        <p:txBody>
          <a:bodyPr vert="horz" wrap="square" lIns="0" tIns="0" rIns="0" bIns="0" rtlCol="0">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sz="1200" b="1" i="0" u="none" strike="noStrike" kern="1200" cap="none" spc="-5" normalizeH="0" baseline="0" noProof="0" dirty="0">
                <a:ln>
                  <a:noFill/>
                </a:ln>
                <a:solidFill>
                  <a:srgbClr val="034E6D"/>
                </a:solidFill>
                <a:effectLst/>
                <a:uLnTx/>
                <a:uFillTx/>
                <a:latin typeface="Arial"/>
                <a:ea typeface="+mn-ea"/>
                <a:cs typeface="Arial"/>
              </a:rPr>
              <a:pPr marL="38100" marR="0" lvl="0" indent="0" algn="l" defTabSz="914400" rtl="0" eaLnBrk="1" fontAlgn="auto" latinLnBrk="0" hangingPunct="1">
                <a:lnSpc>
                  <a:spcPts val="1425"/>
                </a:lnSpc>
                <a:spcBef>
                  <a:spcPts val="0"/>
                </a:spcBef>
                <a:spcAft>
                  <a:spcPts val="0"/>
                </a:spcAft>
                <a:buClrTx/>
                <a:buSzTx/>
                <a:buFontTx/>
                <a:buNone/>
                <a:tabLst/>
                <a:defRPr/>
              </a:pPr>
              <a:t>9</a:t>
            </a:fld>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51" name="object 51"/>
          <p:cNvSpPr txBox="1"/>
          <p:nvPr/>
        </p:nvSpPr>
        <p:spPr>
          <a:xfrm>
            <a:off x="1852929" y="6044285"/>
            <a:ext cx="8556625" cy="33083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1" i="1" u="none" strike="noStrike" kern="1200" cap="none" spc="-5" normalizeH="0" baseline="0" noProof="0" dirty="0">
                <a:ln>
                  <a:noFill/>
                </a:ln>
                <a:solidFill>
                  <a:srgbClr val="00506F"/>
                </a:solidFill>
                <a:effectLst/>
                <a:uLnTx/>
                <a:uFillTx/>
                <a:latin typeface="Calibri"/>
                <a:ea typeface="+mn-ea"/>
                <a:cs typeface="Calibri"/>
              </a:rPr>
              <a:t>Electricity</a:t>
            </a:r>
            <a:r>
              <a:rPr kumimoji="0" sz="2000" b="1" i="1" u="none" strike="noStrike" kern="1200" cap="none" spc="-50" normalizeH="0" baseline="0" noProof="0" dirty="0">
                <a:ln>
                  <a:noFill/>
                </a:ln>
                <a:solidFill>
                  <a:srgbClr val="00506F"/>
                </a:solidFill>
                <a:effectLst/>
                <a:uLnTx/>
                <a:uFillTx/>
                <a:latin typeface="Calibri"/>
                <a:ea typeface="+mn-ea"/>
                <a:cs typeface="Calibri"/>
              </a:rPr>
              <a:t> </a:t>
            </a:r>
            <a:r>
              <a:rPr kumimoji="0" sz="2000" b="1" i="1" u="none" strike="noStrike" kern="1200" cap="none" spc="-5" normalizeH="0" baseline="0" noProof="0" dirty="0">
                <a:ln>
                  <a:noFill/>
                </a:ln>
                <a:solidFill>
                  <a:srgbClr val="00506F"/>
                </a:solidFill>
                <a:effectLst/>
                <a:uLnTx/>
                <a:uFillTx/>
                <a:latin typeface="Calibri"/>
                <a:ea typeface="+mn-ea"/>
                <a:cs typeface="Calibri"/>
              </a:rPr>
              <a:t>sector</a:t>
            </a:r>
            <a:r>
              <a:rPr kumimoji="0" sz="2000" b="1" i="1" u="none" strike="noStrike" kern="1200" cap="none" spc="-15" normalizeH="0" baseline="0" noProof="0" dirty="0">
                <a:ln>
                  <a:noFill/>
                </a:ln>
                <a:solidFill>
                  <a:srgbClr val="00506F"/>
                </a:solidFill>
                <a:effectLst/>
                <a:uLnTx/>
                <a:uFillTx/>
                <a:latin typeface="Calibri"/>
                <a:ea typeface="+mn-ea"/>
                <a:cs typeface="Calibri"/>
              </a:rPr>
              <a:t> </a:t>
            </a:r>
            <a:r>
              <a:rPr kumimoji="0" sz="2000" b="1" i="1" u="none" strike="noStrike" kern="1200" cap="none" spc="0" normalizeH="0" baseline="0" noProof="0" dirty="0">
                <a:ln>
                  <a:noFill/>
                </a:ln>
                <a:solidFill>
                  <a:srgbClr val="00506F"/>
                </a:solidFill>
                <a:effectLst/>
                <a:uLnTx/>
                <a:uFillTx/>
                <a:latin typeface="Calibri"/>
                <a:ea typeface="+mn-ea"/>
                <a:cs typeface="Calibri"/>
              </a:rPr>
              <a:t>plays</a:t>
            </a:r>
            <a:r>
              <a:rPr kumimoji="0" sz="2000" b="1" i="1" u="none" strike="noStrike" kern="1200" cap="none" spc="-25" normalizeH="0" baseline="0" noProof="0" dirty="0">
                <a:ln>
                  <a:noFill/>
                </a:ln>
                <a:solidFill>
                  <a:srgbClr val="00506F"/>
                </a:solidFill>
                <a:effectLst/>
                <a:uLnTx/>
                <a:uFillTx/>
                <a:latin typeface="Calibri"/>
                <a:ea typeface="+mn-ea"/>
                <a:cs typeface="Calibri"/>
              </a:rPr>
              <a:t> </a:t>
            </a:r>
            <a:r>
              <a:rPr kumimoji="0" sz="2000" b="1" i="1" u="none" strike="noStrike" kern="1200" cap="none" spc="0" normalizeH="0" baseline="0" noProof="0" dirty="0">
                <a:ln>
                  <a:noFill/>
                </a:ln>
                <a:solidFill>
                  <a:srgbClr val="00506F"/>
                </a:solidFill>
                <a:effectLst/>
                <a:uLnTx/>
                <a:uFillTx/>
                <a:latin typeface="Calibri"/>
                <a:ea typeface="+mn-ea"/>
                <a:cs typeface="Calibri"/>
              </a:rPr>
              <a:t>a</a:t>
            </a:r>
            <a:r>
              <a:rPr kumimoji="0" sz="2000" b="1" i="1" u="none" strike="noStrike" kern="1200" cap="none" spc="-5" normalizeH="0" baseline="0" noProof="0" dirty="0">
                <a:ln>
                  <a:noFill/>
                </a:ln>
                <a:solidFill>
                  <a:srgbClr val="00506F"/>
                </a:solidFill>
                <a:effectLst/>
                <a:uLnTx/>
                <a:uFillTx/>
                <a:latin typeface="Calibri"/>
                <a:ea typeface="+mn-ea"/>
                <a:cs typeface="Calibri"/>
              </a:rPr>
              <a:t> </a:t>
            </a:r>
            <a:r>
              <a:rPr kumimoji="0" sz="2000" b="1" i="1" u="none" strike="noStrike" kern="1200" cap="none" spc="-25" normalizeH="0" baseline="0" noProof="0" dirty="0">
                <a:ln>
                  <a:noFill/>
                </a:ln>
                <a:solidFill>
                  <a:srgbClr val="00506F"/>
                </a:solidFill>
                <a:effectLst/>
                <a:uLnTx/>
                <a:uFillTx/>
                <a:latin typeface="Calibri"/>
                <a:ea typeface="+mn-ea"/>
                <a:cs typeface="Calibri"/>
              </a:rPr>
              <a:t>key</a:t>
            </a:r>
            <a:r>
              <a:rPr kumimoji="0" sz="2000" b="1" i="1" u="none" strike="noStrike" kern="1200" cap="none" spc="0" normalizeH="0" baseline="0" noProof="0" dirty="0">
                <a:ln>
                  <a:noFill/>
                </a:ln>
                <a:solidFill>
                  <a:srgbClr val="00506F"/>
                </a:solidFill>
                <a:effectLst/>
                <a:uLnTx/>
                <a:uFillTx/>
                <a:latin typeface="Calibri"/>
                <a:ea typeface="+mn-ea"/>
                <a:cs typeface="Calibri"/>
              </a:rPr>
              <a:t> </a:t>
            </a:r>
            <a:r>
              <a:rPr kumimoji="0" sz="2000" b="1" i="1" u="none" strike="noStrike" kern="1200" cap="none" spc="-5" normalizeH="0" baseline="0" noProof="0" dirty="0">
                <a:ln>
                  <a:noFill/>
                </a:ln>
                <a:solidFill>
                  <a:srgbClr val="00506F"/>
                </a:solidFill>
                <a:effectLst/>
                <a:uLnTx/>
                <a:uFillTx/>
                <a:latin typeface="Calibri"/>
                <a:ea typeface="+mn-ea"/>
                <a:cs typeface="Calibri"/>
              </a:rPr>
              <a:t>role</a:t>
            </a:r>
            <a:r>
              <a:rPr kumimoji="0" sz="2000" b="1" i="1" u="none" strike="noStrike" kern="1200" cap="none" spc="-15" normalizeH="0" baseline="0" noProof="0" dirty="0">
                <a:ln>
                  <a:noFill/>
                </a:ln>
                <a:solidFill>
                  <a:srgbClr val="00506F"/>
                </a:solidFill>
                <a:effectLst/>
                <a:uLnTx/>
                <a:uFillTx/>
                <a:latin typeface="Calibri"/>
                <a:ea typeface="+mn-ea"/>
                <a:cs typeface="Calibri"/>
              </a:rPr>
              <a:t> </a:t>
            </a:r>
            <a:r>
              <a:rPr kumimoji="0" sz="2000" b="1" i="1" u="none" strike="noStrike" kern="1200" cap="none" spc="0" normalizeH="0" baseline="0" noProof="0" dirty="0">
                <a:ln>
                  <a:noFill/>
                </a:ln>
                <a:solidFill>
                  <a:srgbClr val="00506F"/>
                </a:solidFill>
                <a:effectLst/>
                <a:uLnTx/>
                <a:uFillTx/>
                <a:latin typeface="Calibri"/>
                <a:ea typeface="+mn-ea"/>
                <a:cs typeface="Calibri"/>
              </a:rPr>
              <a:t>in</a:t>
            </a:r>
            <a:r>
              <a:rPr kumimoji="0" sz="2000" b="1" i="1" u="none" strike="noStrike" kern="1200" cap="none" spc="-5" normalizeH="0" baseline="0" noProof="0" dirty="0">
                <a:ln>
                  <a:noFill/>
                </a:ln>
                <a:solidFill>
                  <a:srgbClr val="00506F"/>
                </a:solidFill>
                <a:effectLst/>
                <a:uLnTx/>
                <a:uFillTx/>
                <a:latin typeface="Calibri"/>
                <a:ea typeface="+mn-ea"/>
                <a:cs typeface="Calibri"/>
              </a:rPr>
              <a:t> meeting</a:t>
            </a:r>
            <a:r>
              <a:rPr kumimoji="0" sz="2000" b="1" i="1" u="none" strike="noStrike" kern="1200" cap="none" spc="-25" normalizeH="0" baseline="0" noProof="0" dirty="0">
                <a:ln>
                  <a:noFill/>
                </a:ln>
                <a:solidFill>
                  <a:srgbClr val="00506F"/>
                </a:solidFill>
                <a:effectLst/>
                <a:uLnTx/>
                <a:uFillTx/>
                <a:latin typeface="Calibri"/>
                <a:ea typeface="+mn-ea"/>
                <a:cs typeface="Calibri"/>
              </a:rPr>
              <a:t> </a:t>
            </a:r>
            <a:r>
              <a:rPr kumimoji="0" sz="2000" b="1" i="1" u="none" strike="noStrike" kern="1200" cap="none" spc="-10" normalizeH="0" baseline="0" noProof="0" dirty="0">
                <a:ln>
                  <a:noFill/>
                </a:ln>
                <a:solidFill>
                  <a:srgbClr val="00506F"/>
                </a:solidFill>
                <a:effectLst/>
                <a:uLnTx/>
                <a:uFillTx/>
                <a:latin typeface="Calibri"/>
                <a:ea typeface="+mn-ea"/>
                <a:cs typeface="Calibri"/>
              </a:rPr>
              <a:t>societal</a:t>
            </a:r>
            <a:r>
              <a:rPr kumimoji="0" sz="2000" b="1" i="1" u="none" strike="noStrike" kern="1200" cap="none" spc="-30" normalizeH="0" baseline="0" noProof="0" dirty="0">
                <a:ln>
                  <a:noFill/>
                </a:ln>
                <a:solidFill>
                  <a:srgbClr val="00506F"/>
                </a:solidFill>
                <a:effectLst/>
                <a:uLnTx/>
                <a:uFillTx/>
                <a:latin typeface="Calibri"/>
                <a:ea typeface="+mn-ea"/>
                <a:cs typeface="Calibri"/>
              </a:rPr>
              <a:t> </a:t>
            </a:r>
            <a:r>
              <a:rPr kumimoji="0" sz="2000" b="1" i="1" u="none" strike="noStrike" kern="1200" cap="none" spc="0" normalizeH="0" baseline="0" noProof="0" dirty="0">
                <a:ln>
                  <a:noFill/>
                </a:ln>
                <a:solidFill>
                  <a:srgbClr val="00506F"/>
                </a:solidFill>
                <a:effectLst/>
                <a:uLnTx/>
                <a:uFillTx/>
                <a:latin typeface="Calibri"/>
                <a:ea typeface="+mn-ea"/>
                <a:cs typeface="Calibri"/>
              </a:rPr>
              <a:t>carbon</a:t>
            </a:r>
            <a:r>
              <a:rPr kumimoji="0" sz="2000" b="1" i="1" u="none" strike="noStrike" kern="1200" cap="none" spc="-40" normalizeH="0" baseline="0" noProof="0" dirty="0">
                <a:ln>
                  <a:noFill/>
                </a:ln>
                <a:solidFill>
                  <a:srgbClr val="00506F"/>
                </a:solidFill>
                <a:effectLst/>
                <a:uLnTx/>
                <a:uFillTx/>
                <a:latin typeface="Calibri"/>
                <a:ea typeface="+mn-ea"/>
                <a:cs typeface="Calibri"/>
              </a:rPr>
              <a:t> </a:t>
            </a:r>
            <a:r>
              <a:rPr kumimoji="0" sz="2000" b="1" i="1" u="none" strike="noStrike" kern="1200" cap="none" spc="0" normalizeH="0" baseline="0" noProof="0" dirty="0">
                <a:ln>
                  <a:noFill/>
                </a:ln>
                <a:solidFill>
                  <a:srgbClr val="00506F"/>
                </a:solidFill>
                <a:effectLst/>
                <a:uLnTx/>
                <a:uFillTx/>
                <a:latin typeface="Calibri"/>
                <a:ea typeface="+mn-ea"/>
                <a:cs typeface="Calibri"/>
              </a:rPr>
              <a:t>goals</a:t>
            </a:r>
            <a:r>
              <a:rPr kumimoji="0" sz="2000" b="1" i="1" u="none" strike="noStrike" kern="1200" cap="none" spc="-30" normalizeH="0" baseline="0" noProof="0" dirty="0">
                <a:ln>
                  <a:noFill/>
                </a:ln>
                <a:solidFill>
                  <a:srgbClr val="00506F"/>
                </a:solidFill>
                <a:effectLst/>
                <a:uLnTx/>
                <a:uFillTx/>
                <a:latin typeface="Calibri"/>
                <a:ea typeface="+mn-ea"/>
                <a:cs typeface="Calibri"/>
              </a:rPr>
              <a:t> </a:t>
            </a:r>
            <a:r>
              <a:rPr kumimoji="0" sz="2000" b="1" i="1" u="none" strike="noStrike" kern="1200" cap="none" spc="0" normalizeH="0" baseline="0" noProof="0" dirty="0">
                <a:ln>
                  <a:noFill/>
                </a:ln>
                <a:solidFill>
                  <a:srgbClr val="00506F"/>
                </a:solidFill>
                <a:effectLst/>
                <a:uLnTx/>
                <a:uFillTx/>
                <a:latin typeface="Calibri"/>
                <a:ea typeface="+mn-ea"/>
                <a:cs typeface="Calibri"/>
              </a:rPr>
              <a:t>in</a:t>
            </a:r>
            <a:r>
              <a:rPr kumimoji="0" sz="2000" b="1" i="1" u="none" strike="noStrike" kern="1200" cap="none" spc="-5" normalizeH="0" baseline="0" noProof="0" dirty="0">
                <a:ln>
                  <a:noFill/>
                </a:ln>
                <a:solidFill>
                  <a:srgbClr val="00506F"/>
                </a:solidFill>
                <a:effectLst/>
                <a:uLnTx/>
                <a:uFillTx/>
                <a:latin typeface="Calibri"/>
                <a:ea typeface="+mn-ea"/>
                <a:cs typeface="Calibri"/>
              </a:rPr>
              <a:t> </a:t>
            </a:r>
            <a:r>
              <a:rPr kumimoji="0" sz="2000" b="1" i="1" u="none" strike="noStrike" kern="1200" cap="none" spc="0" normalizeH="0" baseline="0" noProof="0" dirty="0">
                <a:ln>
                  <a:noFill/>
                </a:ln>
                <a:solidFill>
                  <a:srgbClr val="00506F"/>
                </a:solidFill>
                <a:effectLst/>
                <a:uLnTx/>
                <a:uFillTx/>
                <a:latin typeface="Calibri"/>
                <a:ea typeface="+mn-ea"/>
                <a:cs typeface="Calibri"/>
              </a:rPr>
              <a:t>all</a:t>
            </a:r>
            <a:r>
              <a:rPr kumimoji="0" sz="2000" b="1" i="1" u="none" strike="noStrike" kern="1200" cap="none" spc="-20" normalizeH="0" baseline="0" noProof="0" dirty="0">
                <a:ln>
                  <a:noFill/>
                </a:ln>
                <a:solidFill>
                  <a:srgbClr val="00506F"/>
                </a:solidFill>
                <a:effectLst/>
                <a:uLnTx/>
                <a:uFillTx/>
                <a:latin typeface="Calibri"/>
                <a:ea typeface="+mn-ea"/>
                <a:cs typeface="Calibri"/>
              </a:rPr>
              <a:t> </a:t>
            </a:r>
            <a:r>
              <a:rPr kumimoji="0" sz="2000" b="1" i="1" u="none" strike="noStrike" kern="1200" cap="none" spc="-5" normalizeH="0" baseline="0" noProof="0" dirty="0">
                <a:ln>
                  <a:noFill/>
                </a:ln>
                <a:solidFill>
                  <a:srgbClr val="00506F"/>
                </a:solidFill>
                <a:effectLst/>
                <a:uLnTx/>
                <a:uFillTx/>
                <a:latin typeface="Calibri"/>
                <a:ea typeface="+mn-ea"/>
                <a:cs typeface="Calibri"/>
              </a:rPr>
              <a:t>scenarios!</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1696</Words>
  <Application>Microsoft Office PowerPoint</Application>
  <PresentationFormat>Widescreen</PresentationFormat>
  <Paragraphs>196</Paragraphs>
  <Slides>26</Slides>
  <Notes>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Arial</vt:lpstr>
      <vt:lpstr>Arial Black</vt:lpstr>
      <vt:lpstr>Calibri</vt:lpstr>
      <vt:lpstr>Calibri Light</vt:lpstr>
      <vt:lpstr>Century Gothic</vt:lpstr>
      <vt:lpstr>Helvetica</vt:lpstr>
      <vt:lpstr>Rockwell</vt:lpstr>
      <vt:lpstr>Times New Roman</vt:lpstr>
      <vt:lpstr>Wingdings</vt:lpstr>
      <vt:lpstr>Wingdings 2</vt:lpstr>
      <vt:lpstr>Office Theme</vt:lpstr>
      <vt:lpstr>1_Office Theme</vt:lpstr>
      <vt:lpstr>PowerPoint Presentation</vt:lpstr>
      <vt:lpstr>PowerPoint Presentation</vt:lpstr>
      <vt:lpstr>PowerPoint Presentation</vt:lpstr>
      <vt:lpstr>Climate Change and the Energy Transition:  Our Energy Infrastructure at a Crossroads</vt:lpstr>
      <vt:lpstr>Themes</vt:lpstr>
      <vt:lpstr>The climate is transforming: key findings about possible  climate futures from the 2021 IPCC report</vt:lpstr>
      <vt:lpstr>Climate impacts are happening close to home: extreme  heat, drought, fires</vt:lpstr>
      <vt:lpstr>The policy landscape is transforming: clean energy goals  are multiplying</vt:lpstr>
      <vt:lpstr>Meeting our energy and climate challenges will require a  transition of our energy systems across four “pillars”</vt:lpstr>
      <vt:lpstr>Climate change is posing multiple challenges to our  Energy Infrastructure</vt:lpstr>
      <vt:lpstr>Electric sector “low-hanging fruit” is to rapidly scale up clean generating resources</vt:lpstr>
      <vt:lpstr>Maintaining reliable and affordable electricity will require  continuing to invest in fossil fuel infrastructure</vt:lpstr>
      <vt:lpstr>Transportation sector “low-hanging fruit” is electrification  of light- and medium-duty vehicles</vt:lpstr>
      <vt:lpstr>Building sector: managed transition toward electrification  and lower-carbon fuels</vt:lpstr>
      <vt:lpstr>Themes</vt:lpstr>
      <vt:lpstr>Thank You!</vt:lpstr>
      <vt:lpstr>PowerPoint Presentation</vt:lpstr>
      <vt:lpstr>Company overview</vt:lpstr>
      <vt:lpstr>MDU Resources Group</vt:lpstr>
      <vt:lpstr>Customers by State</vt:lpstr>
      <vt:lpstr>Electric Generation Fleet</vt:lpstr>
      <vt:lpstr>PNWER</vt:lpstr>
      <vt:lpstr>Role of Our System Today</vt:lpstr>
      <vt:lpstr>The Future of the Gas System</vt:lpstr>
      <vt:lpstr>Gas System: Flexible, Long-Duration Renewable Storage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Tara Edens</dc:creator>
  <cp:lastModifiedBy>Tara Edens</cp:lastModifiedBy>
  <cp:revision>2</cp:revision>
  <dcterms:created xsi:type="dcterms:W3CDTF">2021-08-17T04:46:11Z</dcterms:created>
  <dcterms:modified xsi:type="dcterms:W3CDTF">2021-08-17T04:57:54Z</dcterms:modified>
</cp:coreProperties>
</file>