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721" r:id="rId6"/>
    <p:sldId id="636" r:id="rId7"/>
    <p:sldId id="708" r:id="rId8"/>
    <p:sldId id="718" r:id="rId9"/>
    <p:sldId id="722" r:id="rId10"/>
    <p:sldId id="275" r:id="rId11"/>
    <p:sldId id="276" r:id="rId12"/>
    <p:sldId id="277" r:id="rId13"/>
    <p:sldId id="278" r:id="rId14"/>
    <p:sldId id="280" r:id="rId15"/>
    <p:sldId id="270" r:id="rId16"/>
    <p:sldId id="273" r:id="rId17"/>
    <p:sldId id="446" r:id="rId18"/>
    <p:sldId id="392" r:id="rId19"/>
    <p:sldId id="451" r:id="rId20"/>
    <p:sldId id="448" r:id="rId21"/>
    <p:sldId id="449" r:id="rId22"/>
    <p:sldId id="452" r:id="rId23"/>
    <p:sldId id="441" r:id="rId24"/>
    <p:sldId id="41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Users\dankirschner\Desktop\Demand%20Spreadsheet%20(thru%202020).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dankirschner\Documents\Outlook%20Project\2019%20Outlook\2019%20Summary%20Data%20and%20Chart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oleObject" Target="file:///\\server2016\Company\NRFs\NRF%202021\Reports%202021\Peak%20January%202021.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074074074074098E-2"/>
          <c:y val="6.1031509780789597E-2"/>
          <c:w val="0.90518518518518498"/>
          <c:h val="0.84717174640326665"/>
        </c:manualLayout>
      </c:layout>
      <c:barChart>
        <c:barDir val="col"/>
        <c:grouping val="stacked"/>
        <c:varyColors val="0"/>
        <c:ser>
          <c:idx val="1"/>
          <c:order val="0"/>
          <c:tx>
            <c:v>Residential</c:v>
          </c:tx>
          <c:spPr>
            <a:gradFill rotWithShape="0">
              <a:gsLst>
                <a:gs pos="0">
                  <a:srgbClr val="B0DCB0"/>
                </a:gs>
                <a:gs pos="50000">
                  <a:srgbClr val="CCFFCC"/>
                </a:gs>
                <a:gs pos="100000">
                  <a:srgbClr val="B0DCB0"/>
                </a:gs>
              </a:gsLst>
              <a:lin ang="0" scaled="1"/>
            </a:gradFill>
            <a:ln w="12700">
              <a:solidFill>
                <a:srgbClr val="000000"/>
              </a:solidFill>
              <a:prstDash val="solid"/>
            </a:ln>
          </c:spPr>
          <c:invertIfNegative val="0"/>
          <c:dPt>
            <c:idx val="14"/>
            <c:invertIfNegative val="0"/>
            <c:bubble3D val="0"/>
            <c:spPr>
              <a:gradFill rotWithShape="0">
                <a:gsLst>
                  <a:gs pos="0">
                    <a:srgbClr val="B0DCB0"/>
                  </a:gs>
                  <a:gs pos="50000">
                    <a:srgbClr val="CCFFCC"/>
                  </a:gs>
                  <a:gs pos="100000">
                    <a:srgbClr val="B0DCB0"/>
                  </a:gs>
                </a:gsLst>
                <a:lin ang="0" scaled="1"/>
              </a:gradFill>
              <a:ln w="12700">
                <a:solidFill>
                  <a:srgbClr val="000000"/>
                </a:solidFill>
                <a:prstDash val="solid"/>
              </a:ln>
              <a:scene3d>
                <a:camera prst="orthographicFront"/>
                <a:lightRig rig="threePt" dir="t"/>
              </a:scene3d>
              <a:sp3d/>
            </c:spPr>
            <c:extLst>
              <c:ext xmlns:c16="http://schemas.microsoft.com/office/drawing/2014/chart" uri="{C3380CC4-5D6E-409C-BE32-E72D297353CC}">
                <c16:uniqueId val="{00000001-B618-5A4C-9DDF-B69BDACF7673}"/>
              </c:ext>
            </c:extLst>
          </c:dPt>
          <c:dPt>
            <c:idx val="20"/>
            <c:invertIfNegative val="0"/>
            <c:bubble3D val="0"/>
            <c:extLst>
              <c:ext xmlns:c16="http://schemas.microsoft.com/office/drawing/2014/chart" uri="{C3380CC4-5D6E-409C-BE32-E72D297353CC}">
                <c16:uniqueId val="{00000002-B618-5A4C-9DDF-B69BDACF7673}"/>
              </c:ext>
            </c:extLst>
          </c:dPt>
          <c:dPt>
            <c:idx val="21"/>
            <c:invertIfNegative val="0"/>
            <c:bubble3D val="0"/>
            <c:spPr>
              <a:gradFill rotWithShape="0">
                <a:gsLst>
                  <a:gs pos="0">
                    <a:srgbClr val="B0DCB0"/>
                  </a:gs>
                  <a:gs pos="50000">
                    <a:srgbClr val="CCFFCC"/>
                  </a:gs>
                  <a:gs pos="100000">
                    <a:srgbClr val="B0DCB0"/>
                  </a:gs>
                </a:gsLst>
                <a:lin ang="0" scaled="1"/>
              </a:gradFill>
              <a:ln w="25400">
                <a:solidFill>
                  <a:srgbClr val="000000"/>
                </a:solidFill>
                <a:prstDash val="sysDash"/>
              </a:ln>
            </c:spPr>
            <c:extLst>
              <c:ext xmlns:c16="http://schemas.microsoft.com/office/drawing/2014/chart" uri="{C3380CC4-5D6E-409C-BE32-E72D297353CC}">
                <c16:uniqueId val="{00000004-B618-5A4C-9DDF-B69BDACF7673}"/>
              </c:ext>
            </c:extLst>
          </c:dPt>
          <c:cat>
            <c:numRef>
              <c:f>'Gas Deliveries'!$A$29:$A$48</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'Gas Deliveries'!$B$29:$B$48</c:f>
              <c:numCache>
                <c:formatCode>#,##0</c:formatCode>
                <c:ptCount val="20"/>
                <c:pt idx="0">
                  <c:v>220987.04250480002</c:v>
                </c:pt>
                <c:pt idx="1">
                  <c:v>214923.3679788</c:v>
                </c:pt>
                <c:pt idx="2">
                  <c:v>205434.64949799998</c:v>
                </c:pt>
                <c:pt idx="3">
                  <c:v>205770.58150999999</c:v>
                </c:pt>
                <c:pt idx="4">
                  <c:v>217835.83803799999</c:v>
                </c:pt>
                <c:pt idx="5">
                  <c:v>222897.8459136</c:v>
                </c:pt>
                <c:pt idx="6">
                  <c:v>232860.16</c:v>
                </c:pt>
                <c:pt idx="7">
                  <c:v>244015.2</c:v>
                </c:pt>
                <c:pt idx="8">
                  <c:v>241839.52000000002</c:v>
                </c:pt>
                <c:pt idx="9">
                  <c:v>228199.92</c:v>
                </c:pt>
                <c:pt idx="10">
                  <c:v>246684.88</c:v>
                </c:pt>
                <c:pt idx="11">
                  <c:v>233589.2</c:v>
                </c:pt>
                <c:pt idx="12">
                  <c:v>244400</c:v>
                </c:pt>
                <c:pt idx="13">
                  <c:v>232935.04000000001</c:v>
                </c:pt>
                <c:pt idx="14">
                  <c:v>221268.32</c:v>
                </c:pt>
                <c:pt idx="15">
                  <c:v>221106.08000000002</c:v>
                </c:pt>
                <c:pt idx="16">
                  <c:v>253156.80000000002</c:v>
                </c:pt>
                <c:pt idx="17">
                  <c:v>237319.68000000002</c:v>
                </c:pt>
                <c:pt idx="18">
                  <c:v>250044.08000000002</c:v>
                </c:pt>
                <c:pt idx="19">
                  <c:v>242469.76000000001</c:v>
                </c:pt>
              </c:numCache>
            </c:numRef>
          </c:val>
          <c:extLst>
            <c:ext xmlns:c16="http://schemas.microsoft.com/office/drawing/2014/chart" uri="{C3380CC4-5D6E-409C-BE32-E72D297353CC}">
              <c16:uniqueId val="{00000005-B618-5A4C-9DDF-B69BDACF7673}"/>
            </c:ext>
          </c:extLst>
        </c:ser>
        <c:ser>
          <c:idx val="4"/>
          <c:order val="1"/>
          <c:tx>
            <c:v>Commercial</c:v>
          </c:tx>
          <c:spPr>
            <a:gradFill rotWithShape="0">
              <a:gsLst>
                <a:gs pos="0">
                  <a:srgbClr val="585884"/>
                </a:gs>
                <a:gs pos="50000">
                  <a:srgbClr val="666699"/>
                </a:gs>
                <a:gs pos="100000">
                  <a:srgbClr val="585884"/>
                </a:gs>
              </a:gsLst>
              <a:lin ang="0" scaled="1"/>
            </a:gradFill>
            <a:ln w="12700">
              <a:solidFill>
                <a:srgbClr val="000000"/>
              </a:solidFill>
              <a:prstDash val="solid"/>
            </a:ln>
          </c:spPr>
          <c:invertIfNegative val="0"/>
          <c:dPt>
            <c:idx val="14"/>
            <c:invertIfNegative val="0"/>
            <c:bubble3D val="0"/>
            <c:spPr>
              <a:gradFill rotWithShape="0">
                <a:gsLst>
                  <a:gs pos="0">
                    <a:srgbClr val="585884"/>
                  </a:gs>
                  <a:gs pos="50000">
                    <a:srgbClr val="666699"/>
                  </a:gs>
                  <a:gs pos="100000">
                    <a:srgbClr val="585884"/>
                  </a:gs>
                </a:gsLst>
                <a:lin ang="0" scaled="1"/>
              </a:gradFill>
              <a:ln w="12700">
                <a:solidFill>
                  <a:srgbClr val="000000"/>
                </a:solidFill>
                <a:prstDash val="solid"/>
              </a:ln>
              <a:scene3d>
                <a:camera prst="orthographicFront"/>
                <a:lightRig rig="threePt" dir="t"/>
              </a:scene3d>
              <a:sp3d/>
            </c:spPr>
            <c:extLst>
              <c:ext xmlns:c16="http://schemas.microsoft.com/office/drawing/2014/chart" uri="{C3380CC4-5D6E-409C-BE32-E72D297353CC}">
                <c16:uniqueId val="{00000007-B618-5A4C-9DDF-B69BDACF7673}"/>
              </c:ext>
            </c:extLst>
          </c:dPt>
          <c:dPt>
            <c:idx val="20"/>
            <c:invertIfNegative val="0"/>
            <c:bubble3D val="0"/>
            <c:extLst>
              <c:ext xmlns:c16="http://schemas.microsoft.com/office/drawing/2014/chart" uri="{C3380CC4-5D6E-409C-BE32-E72D297353CC}">
                <c16:uniqueId val="{00000008-B618-5A4C-9DDF-B69BDACF7673}"/>
              </c:ext>
            </c:extLst>
          </c:dPt>
          <c:dPt>
            <c:idx val="21"/>
            <c:invertIfNegative val="0"/>
            <c:bubble3D val="0"/>
            <c:spPr>
              <a:gradFill rotWithShape="0">
                <a:gsLst>
                  <a:gs pos="0">
                    <a:srgbClr val="585884"/>
                  </a:gs>
                  <a:gs pos="50000">
                    <a:srgbClr val="666699"/>
                  </a:gs>
                  <a:gs pos="100000">
                    <a:srgbClr val="585884"/>
                  </a:gs>
                </a:gsLst>
                <a:lin ang="0" scaled="1"/>
              </a:gradFill>
              <a:ln w="25400">
                <a:solidFill>
                  <a:srgbClr val="000000"/>
                </a:solidFill>
                <a:prstDash val="sysDash"/>
              </a:ln>
            </c:spPr>
            <c:extLst>
              <c:ext xmlns:c16="http://schemas.microsoft.com/office/drawing/2014/chart" uri="{C3380CC4-5D6E-409C-BE32-E72D297353CC}">
                <c16:uniqueId val="{0000000A-B618-5A4C-9DDF-B69BDACF7673}"/>
              </c:ext>
            </c:extLst>
          </c:dPt>
          <c:cat>
            <c:numRef>
              <c:f>'Gas Deliveries'!$A$29:$A$48</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'Gas Deliveries'!$H$29:$H$48</c:f>
              <c:numCache>
                <c:formatCode>#,##0</c:formatCode>
                <c:ptCount val="20"/>
                <c:pt idx="0">
                  <c:v>151840.234234</c:v>
                </c:pt>
                <c:pt idx="1">
                  <c:v>141479.9492184</c:v>
                </c:pt>
                <c:pt idx="2">
                  <c:v>136392.90296840001</c:v>
                </c:pt>
                <c:pt idx="3">
                  <c:v>136949.59038800001</c:v>
                </c:pt>
                <c:pt idx="4">
                  <c:v>140754.59807760001</c:v>
                </c:pt>
                <c:pt idx="5">
                  <c:v>142307.43460440001</c:v>
                </c:pt>
                <c:pt idx="6">
                  <c:v>151274.23999999999</c:v>
                </c:pt>
                <c:pt idx="7">
                  <c:v>157216.80000000002</c:v>
                </c:pt>
                <c:pt idx="8">
                  <c:v>154715.6</c:v>
                </c:pt>
                <c:pt idx="9">
                  <c:v>147384.64000000001</c:v>
                </c:pt>
                <c:pt idx="10">
                  <c:v>158717.52000000002</c:v>
                </c:pt>
                <c:pt idx="11">
                  <c:v>152739.6</c:v>
                </c:pt>
                <c:pt idx="12">
                  <c:v>160158.96</c:v>
                </c:pt>
                <c:pt idx="13">
                  <c:v>155989.6</c:v>
                </c:pt>
                <c:pt idx="14">
                  <c:v>149038.24</c:v>
                </c:pt>
                <c:pt idx="15">
                  <c:v>141759.28</c:v>
                </c:pt>
                <c:pt idx="16">
                  <c:v>165143.67999999999</c:v>
                </c:pt>
                <c:pt idx="17">
                  <c:v>155523.68</c:v>
                </c:pt>
                <c:pt idx="18">
                  <c:v>168320.88</c:v>
                </c:pt>
                <c:pt idx="19">
                  <c:v>158029.04</c:v>
                </c:pt>
              </c:numCache>
            </c:numRef>
          </c:val>
          <c:extLst>
            <c:ext xmlns:c16="http://schemas.microsoft.com/office/drawing/2014/chart" uri="{C3380CC4-5D6E-409C-BE32-E72D297353CC}">
              <c16:uniqueId val="{0000000B-B618-5A4C-9DDF-B69BDACF7673}"/>
            </c:ext>
          </c:extLst>
        </c:ser>
        <c:ser>
          <c:idx val="7"/>
          <c:order val="2"/>
          <c:tx>
            <c:v>Industrial</c:v>
          </c:tx>
          <c:spPr>
            <a:gradFill rotWithShape="0">
              <a:gsLst>
                <a:gs pos="0">
                  <a:srgbClr val="74274E"/>
                </a:gs>
                <a:gs pos="50000">
                  <a:srgbClr val="993366"/>
                </a:gs>
                <a:gs pos="100000">
                  <a:srgbClr val="74274E"/>
                </a:gs>
              </a:gsLst>
              <a:lin ang="0" scaled="1"/>
            </a:gradFill>
            <a:ln w="12700">
              <a:solidFill>
                <a:srgbClr val="000000"/>
              </a:solidFill>
              <a:prstDash val="solid"/>
            </a:ln>
          </c:spPr>
          <c:invertIfNegative val="0"/>
          <c:dPt>
            <c:idx val="14"/>
            <c:invertIfNegative val="0"/>
            <c:bubble3D val="0"/>
            <c:spPr>
              <a:gradFill rotWithShape="0">
                <a:gsLst>
                  <a:gs pos="0">
                    <a:srgbClr val="74274E"/>
                  </a:gs>
                  <a:gs pos="50000">
                    <a:srgbClr val="993366"/>
                  </a:gs>
                  <a:gs pos="100000">
                    <a:srgbClr val="74274E"/>
                  </a:gs>
                </a:gsLst>
                <a:lin ang="0" scaled="1"/>
              </a:gradFill>
              <a:ln w="12700">
                <a:solidFill>
                  <a:srgbClr val="000000"/>
                </a:solidFill>
                <a:prstDash val="solid"/>
              </a:ln>
              <a:scene3d>
                <a:camera prst="orthographicFront"/>
                <a:lightRig rig="threePt" dir="t"/>
              </a:scene3d>
              <a:sp3d/>
            </c:spPr>
            <c:extLst>
              <c:ext xmlns:c16="http://schemas.microsoft.com/office/drawing/2014/chart" uri="{C3380CC4-5D6E-409C-BE32-E72D297353CC}">
                <c16:uniqueId val="{0000000D-B618-5A4C-9DDF-B69BDACF7673}"/>
              </c:ext>
            </c:extLst>
          </c:dPt>
          <c:dPt>
            <c:idx val="20"/>
            <c:invertIfNegative val="0"/>
            <c:bubble3D val="0"/>
            <c:extLst>
              <c:ext xmlns:c16="http://schemas.microsoft.com/office/drawing/2014/chart" uri="{C3380CC4-5D6E-409C-BE32-E72D297353CC}">
                <c16:uniqueId val="{0000000E-B618-5A4C-9DDF-B69BDACF7673}"/>
              </c:ext>
            </c:extLst>
          </c:dPt>
          <c:dPt>
            <c:idx val="21"/>
            <c:invertIfNegative val="0"/>
            <c:bubble3D val="0"/>
            <c:spPr>
              <a:gradFill rotWithShape="0">
                <a:gsLst>
                  <a:gs pos="0">
                    <a:srgbClr val="74274E"/>
                  </a:gs>
                  <a:gs pos="50000">
                    <a:srgbClr val="993366"/>
                  </a:gs>
                  <a:gs pos="100000">
                    <a:srgbClr val="74274E"/>
                  </a:gs>
                </a:gsLst>
                <a:lin ang="0" scaled="1"/>
              </a:gradFill>
              <a:ln w="25400">
                <a:solidFill>
                  <a:srgbClr val="000000"/>
                </a:solidFill>
                <a:prstDash val="sysDash"/>
              </a:ln>
            </c:spPr>
            <c:extLst>
              <c:ext xmlns:c16="http://schemas.microsoft.com/office/drawing/2014/chart" uri="{C3380CC4-5D6E-409C-BE32-E72D297353CC}">
                <c16:uniqueId val="{00000010-B618-5A4C-9DDF-B69BDACF7673}"/>
              </c:ext>
            </c:extLst>
          </c:dPt>
          <c:cat>
            <c:numRef>
              <c:f>'Gas Deliveries'!$A$29:$A$48</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'Gas Deliveries'!$N$29:$N$48</c:f>
              <c:numCache>
                <c:formatCode>#,##0</c:formatCode>
                <c:ptCount val="20"/>
                <c:pt idx="0">
                  <c:v>368352.56878680002</c:v>
                </c:pt>
                <c:pt idx="1">
                  <c:v>317317.22890399996</c:v>
                </c:pt>
                <c:pt idx="2">
                  <c:v>300646.94404159999</c:v>
                </c:pt>
                <c:pt idx="3">
                  <c:v>311490.78806039999</c:v>
                </c:pt>
                <c:pt idx="4">
                  <c:v>305302.29798119998</c:v>
                </c:pt>
                <c:pt idx="5">
                  <c:v>306478.66256799997</c:v>
                </c:pt>
                <c:pt idx="6">
                  <c:v>302092.96000000002</c:v>
                </c:pt>
                <c:pt idx="7">
                  <c:v>306163.52</c:v>
                </c:pt>
                <c:pt idx="8">
                  <c:v>289517.28000000003</c:v>
                </c:pt>
                <c:pt idx="9">
                  <c:v>286920.40000000002</c:v>
                </c:pt>
                <c:pt idx="10">
                  <c:v>294264.88</c:v>
                </c:pt>
                <c:pt idx="11">
                  <c:v>300704.56</c:v>
                </c:pt>
                <c:pt idx="12">
                  <c:v>299828.88</c:v>
                </c:pt>
                <c:pt idx="13">
                  <c:v>297607.44</c:v>
                </c:pt>
                <c:pt idx="14">
                  <c:v>293998.64</c:v>
                </c:pt>
                <c:pt idx="15">
                  <c:v>248978.08000000002</c:v>
                </c:pt>
                <c:pt idx="16">
                  <c:v>258356.80000000002</c:v>
                </c:pt>
                <c:pt idx="17">
                  <c:v>244345.92</c:v>
                </c:pt>
                <c:pt idx="18">
                  <c:v>265751.2</c:v>
                </c:pt>
                <c:pt idx="19">
                  <c:v>256728.16</c:v>
                </c:pt>
              </c:numCache>
            </c:numRef>
          </c:val>
          <c:extLst>
            <c:ext xmlns:c16="http://schemas.microsoft.com/office/drawing/2014/chart" uri="{C3380CC4-5D6E-409C-BE32-E72D297353CC}">
              <c16:uniqueId val="{00000011-B618-5A4C-9DDF-B69BDACF7673}"/>
            </c:ext>
          </c:extLst>
        </c:ser>
        <c:ser>
          <c:idx val="0"/>
          <c:order val="3"/>
          <c:tx>
            <c:v>Generation</c:v>
          </c:tx>
          <c:spPr>
            <a:gradFill rotWithShape="0">
              <a:gsLst>
                <a:gs pos="0">
                  <a:srgbClr val="C2C274"/>
                </a:gs>
                <a:gs pos="50000">
                  <a:srgbClr val="FFFF99"/>
                </a:gs>
                <a:gs pos="100000">
                  <a:srgbClr val="C2C274"/>
                </a:gs>
              </a:gsLst>
              <a:lin ang="0" scaled="1"/>
            </a:gradFill>
            <a:ln w="12700">
              <a:solidFill>
                <a:srgbClr val="000000"/>
              </a:solidFill>
              <a:prstDash val="solid"/>
            </a:ln>
          </c:spPr>
          <c:invertIfNegative val="0"/>
          <c:dPt>
            <c:idx val="14"/>
            <c:invertIfNegative val="0"/>
            <c:bubble3D val="0"/>
            <c:spPr>
              <a:gradFill rotWithShape="0">
                <a:gsLst>
                  <a:gs pos="0">
                    <a:srgbClr val="C2C274"/>
                  </a:gs>
                  <a:gs pos="50000">
                    <a:srgbClr val="FFFF99"/>
                  </a:gs>
                  <a:gs pos="100000">
                    <a:srgbClr val="C2C274"/>
                  </a:gs>
                </a:gsLst>
                <a:lin ang="0" scaled="1"/>
              </a:gradFill>
              <a:ln w="12700">
                <a:solidFill>
                  <a:srgbClr val="000000"/>
                </a:solidFill>
                <a:prstDash val="solid"/>
              </a:ln>
              <a:scene3d>
                <a:camera prst="orthographicFront"/>
                <a:lightRig rig="threePt" dir="t"/>
              </a:scene3d>
              <a:sp3d/>
            </c:spPr>
            <c:extLst>
              <c:ext xmlns:c16="http://schemas.microsoft.com/office/drawing/2014/chart" uri="{C3380CC4-5D6E-409C-BE32-E72D297353CC}">
                <c16:uniqueId val="{00000013-B618-5A4C-9DDF-B69BDACF7673}"/>
              </c:ext>
            </c:extLst>
          </c:dPt>
          <c:dPt>
            <c:idx val="20"/>
            <c:invertIfNegative val="0"/>
            <c:bubble3D val="0"/>
            <c:extLst>
              <c:ext xmlns:c16="http://schemas.microsoft.com/office/drawing/2014/chart" uri="{C3380CC4-5D6E-409C-BE32-E72D297353CC}">
                <c16:uniqueId val="{00000014-B618-5A4C-9DDF-B69BDACF7673}"/>
              </c:ext>
            </c:extLst>
          </c:dPt>
          <c:dPt>
            <c:idx val="21"/>
            <c:invertIfNegative val="0"/>
            <c:bubble3D val="0"/>
            <c:spPr>
              <a:gradFill rotWithShape="0">
                <a:gsLst>
                  <a:gs pos="0">
                    <a:srgbClr val="C2C274"/>
                  </a:gs>
                  <a:gs pos="50000">
                    <a:srgbClr val="FFFF99"/>
                  </a:gs>
                  <a:gs pos="100000">
                    <a:srgbClr val="C2C274"/>
                  </a:gs>
                </a:gsLst>
                <a:lin ang="0" scaled="1"/>
              </a:gradFill>
              <a:ln w="25400">
                <a:solidFill>
                  <a:srgbClr val="000000"/>
                </a:solidFill>
                <a:prstDash val="sysDash"/>
              </a:ln>
            </c:spPr>
            <c:extLst>
              <c:ext xmlns:c16="http://schemas.microsoft.com/office/drawing/2014/chart" uri="{C3380CC4-5D6E-409C-BE32-E72D297353CC}">
                <c16:uniqueId val="{00000016-B618-5A4C-9DDF-B69BDACF7673}"/>
              </c:ext>
            </c:extLst>
          </c:dPt>
          <c:cat>
            <c:numRef>
              <c:f>'Gas Deliveries'!$A$29:$A$48</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'Gas Deliveries'!$T$29:$T$48</c:f>
              <c:numCache>
                <c:formatCode>#,##0</c:formatCode>
                <c:ptCount val="20"/>
                <c:pt idx="0">
                  <c:v>231402.50371680001</c:v>
                </c:pt>
                <c:pt idx="1">
                  <c:v>115143.92246240001</c:v>
                </c:pt>
                <c:pt idx="2">
                  <c:v>161158.06229120001</c:v>
                </c:pt>
                <c:pt idx="3">
                  <c:v>188815.0879056</c:v>
                </c:pt>
                <c:pt idx="4">
                  <c:v>200491.45168000003</c:v>
                </c:pt>
                <c:pt idx="5">
                  <c:v>176324.72</c:v>
                </c:pt>
                <c:pt idx="6">
                  <c:v>198199.14217270858</c:v>
                </c:pt>
                <c:pt idx="7">
                  <c:v>238282.95083462293</c:v>
                </c:pt>
                <c:pt idx="8">
                  <c:v>244218.92855035601</c:v>
                </c:pt>
                <c:pt idx="9">
                  <c:v>230305.8388410327</c:v>
                </c:pt>
                <c:pt idx="10">
                  <c:v>125237.84</c:v>
                </c:pt>
                <c:pt idx="11">
                  <c:v>152442.16</c:v>
                </c:pt>
                <c:pt idx="12">
                  <c:v>233175.28</c:v>
                </c:pt>
                <c:pt idx="13">
                  <c:v>210447.12000000002</c:v>
                </c:pt>
                <c:pt idx="14">
                  <c:v>256052.16</c:v>
                </c:pt>
                <c:pt idx="15">
                  <c:v>227147.44</c:v>
                </c:pt>
                <c:pt idx="16">
                  <c:v>218994.88</c:v>
                </c:pt>
                <c:pt idx="17">
                  <c:v>239806.32</c:v>
                </c:pt>
                <c:pt idx="18">
                  <c:v>306334.08000000002</c:v>
                </c:pt>
                <c:pt idx="19">
                  <c:v>275046.72000000003</c:v>
                </c:pt>
              </c:numCache>
            </c:numRef>
          </c:val>
          <c:extLst>
            <c:ext xmlns:c16="http://schemas.microsoft.com/office/drawing/2014/chart" uri="{C3380CC4-5D6E-409C-BE32-E72D297353CC}">
              <c16:uniqueId val="{00000017-B618-5A4C-9DDF-B69BDACF7673}"/>
            </c:ext>
          </c:extLst>
        </c:ser>
        <c:dLbls>
          <c:showLegendKey val="0"/>
          <c:showVal val="0"/>
          <c:showCatName val="0"/>
          <c:showSerName val="0"/>
          <c:showPercent val="0"/>
          <c:showBubbleSize val="0"/>
        </c:dLbls>
        <c:gapWidth val="30"/>
        <c:overlap val="100"/>
        <c:axId val="-1433356352"/>
        <c:axId val="1385251088"/>
      </c:barChart>
      <c:lineChart>
        <c:grouping val="standard"/>
        <c:varyColors val="0"/>
        <c:ser>
          <c:idx val="2"/>
          <c:order val="4"/>
          <c:tx>
            <c:v>Electricity Consumption</c:v>
          </c:tx>
          <c:spPr>
            <a:ln w="44450">
              <a:solidFill>
                <a:schemeClr val="accent6">
                  <a:lumMod val="75000"/>
                </a:schemeClr>
              </a:solidFill>
            </a:ln>
          </c:spPr>
          <c:marker>
            <c:symbol val="none"/>
          </c:marker>
          <c:val>
            <c:numRef>
              <c:f>'Electric Consumption'!$J$16:$J$35</c:f>
              <c:numCache>
                <c:formatCode>#,##0</c:formatCode>
                <c:ptCount val="20"/>
                <c:pt idx="0">
                  <c:v>708967.86870799994</c:v>
                </c:pt>
                <c:pt idx="1">
                  <c:v>699946.456458</c:v>
                </c:pt>
                <c:pt idx="2">
                  <c:v>699750.33865199995</c:v>
                </c:pt>
                <c:pt idx="3">
                  <c:v>714461.94545799994</c:v>
                </c:pt>
                <c:pt idx="4">
                  <c:v>742022.38462599996</c:v>
                </c:pt>
                <c:pt idx="5">
                  <c:v>764500.02378299995</c:v>
                </c:pt>
                <c:pt idx="6">
                  <c:v>775420.03332499997</c:v>
                </c:pt>
                <c:pt idx="7">
                  <c:v>790418.1034599999</c:v>
                </c:pt>
                <c:pt idx="8">
                  <c:v>782643.83212699997</c:v>
                </c:pt>
                <c:pt idx="9">
                  <c:v>773482.47663799999</c:v>
                </c:pt>
                <c:pt idx="10">
                  <c:v>781054.05672699993</c:v>
                </c:pt>
                <c:pt idx="11">
                  <c:v>782023.89480699995</c:v>
                </c:pt>
                <c:pt idx="12">
                  <c:v>783190.60837899998</c:v>
                </c:pt>
                <c:pt idx="13">
                  <c:v>774490.093215</c:v>
                </c:pt>
                <c:pt idx="14">
                  <c:v>777060.42351499991</c:v>
                </c:pt>
                <c:pt idx="15">
                  <c:v>762065.75272799993</c:v>
                </c:pt>
                <c:pt idx="16">
                  <c:v>790386.74140299996</c:v>
                </c:pt>
                <c:pt idx="17">
                  <c:v>788014.60060000001</c:v>
                </c:pt>
                <c:pt idx="18">
                  <c:v>780680.50387699995</c:v>
                </c:pt>
                <c:pt idx="19">
                  <c:v>760656.63765699998</c:v>
                </c:pt>
              </c:numCache>
            </c:numRef>
          </c:val>
          <c:smooth val="0"/>
          <c:extLst>
            <c:ext xmlns:c16="http://schemas.microsoft.com/office/drawing/2014/chart" uri="{C3380CC4-5D6E-409C-BE32-E72D297353CC}">
              <c16:uniqueId val="{00000018-B618-5A4C-9DDF-B69BDACF7673}"/>
            </c:ext>
          </c:extLst>
        </c:ser>
        <c:dLbls>
          <c:showLegendKey val="0"/>
          <c:showVal val="0"/>
          <c:showCatName val="0"/>
          <c:showSerName val="0"/>
          <c:showPercent val="0"/>
          <c:showBubbleSize val="0"/>
        </c:dLbls>
        <c:marker val="1"/>
        <c:smooth val="0"/>
        <c:axId val="-1433356352"/>
        <c:axId val="1385251088"/>
      </c:lineChart>
      <c:catAx>
        <c:axId val="-1433356352"/>
        <c:scaling>
          <c:orientation val="minMax"/>
        </c:scaling>
        <c:delete val="0"/>
        <c:axPos val="b"/>
        <c:numFmt formatCode="General" sourceLinked="1"/>
        <c:majorTickMark val="out"/>
        <c:minorTickMark val="none"/>
        <c:tickLblPos val="nextTo"/>
        <c:spPr>
          <a:ln w="3175">
            <a:solidFill>
              <a:srgbClr val="000000"/>
            </a:solidFill>
            <a:prstDash val="solid"/>
          </a:ln>
        </c:spPr>
        <c:txPr>
          <a:bodyPr rot="-2100000" vert="horz"/>
          <a:lstStyle/>
          <a:p>
            <a:pPr>
              <a:defRPr sz="1125" b="0" i="0" u="none" strike="noStrike" baseline="0">
                <a:solidFill>
                  <a:srgbClr val="000000"/>
                </a:solidFill>
                <a:latin typeface="Arial"/>
                <a:ea typeface="Arial"/>
                <a:cs typeface="Arial"/>
              </a:defRPr>
            </a:pPr>
            <a:endParaRPr lang="en-US"/>
          </a:p>
        </c:txPr>
        <c:crossAx val="1385251088"/>
        <c:crossesAt val="0"/>
        <c:auto val="1"/>
        <c:lblAlgn val="ctr"/>
        <c:lblOffset val="100"/>
        <c:tickLblSkip val="1"/>
        <c:tickMarkSkip val="1"/>
        <c:noMultiLvlLbl val="0"/>
      </c:catAx>
      <c:valAx>
        <c:axId val="1385251088"/>
        <c:scaling>
          <c:orientation val="minMax"/>
          <c:max val="1000000"/>
          <c:min val="0"/>
        </c:scaling>
        <c:delete val="0"/>
        <c:axPos val="l"/>
        <c:majorGridlines>
          <c:spPr>
            <a:ln w="3175">
              <a:solidFill>
                <a:srgbClr val="000000"/>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Million Dth</a:t>
                </a:r>
              </a:p>
            </c:rich>
          </c:tx>
          <c:layout>
            <c:manualLayout>
              <c:xMode val="edge"/>
              <c:yMode val="edge"/>
              <c:x val="4.35718868474774E-3"/>
              <c:y val="0.45287959103151298"/>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1433356352"/>
        <c:crossesAt val="1"/>
        <c:crossBetween val="between"/>
        <c:majorUnit val="100000"/>
        <c:dispUnits>
          <c:builtInUnit val="thousands"/>
        </c:dispUnits>
      </c:valAx>
      <c:spPr>
        <a:solidFill>
          <a:schemeClr val="bg1">
            <a:lumMod val="95000"/>
          </a:schemeClr>
        </a:solidFill>
        <a:ln w="25400">
          <a:noFill/>
        </a:ln>
      </c:spPr>
    </c:plotArea>
    <c:legend>
      <c:legendPos val="t"/>
      <c:layout>
        <c:manualLayout>
          <c:xMode val="edge"/>
          <c:yMode val="edge"/>
          <c:x val="0.10172889505615078"/>
          <c:y val="6.6914823248063297E-3"/>
          <c:w val="0.81191279112651904"/>
          <c:h val="4.3383727882156893E-2"/>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975"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578710994458994E-2"/>
          <c:y val="9.8104918257766793E-2"/>
          <c:w val="0.88210778652668398"/>
          <c:h val="0.79269980958262598"/>
        </c:manualLayout>
      </c:layout>
      <c:barChart>
        <c:barDir val="col"/>
        <c:grouping val="clustered"/>
        <c:varyColors val="0"/>
        <c:ser>
          <c:idx val="1"/>
          <c:order val="3"/>
          <c:tx>
            <c:v>Peak Day</c:v>
          </c:tx>
          <c:spPr>
            <a:solidFill>
              <a:schemeClr val="accent3">
                <a:lumMod val="75000"/>
              </a:schemeClr>
            </a:solidFill>
          </c:spPr>
          <c:invertIfNegative val="0"/>
          <c:val>
            <c:numRef>
              <c:f>'Peak Days'!$J$10:$U$10</c:f>
              <c:numCache>
                <c:formatCode>#,##0</c:formatCode>
                <c:ptCount val="12"/>
                <c:pt idx="1">
                  <c:v>6560040.88146393</c:v>
                </c:pt>
                <c:pt idx="2">
                  <c:v>6645570.1427931804</c:v>
                </c:pt>
                <c:pt idx="3">
                  <c:v>6684598.663839817</c:v>
                </c:pt>
                <c:pt idx="4">
                  <c:v>6731339.8230275903</c:v>
                </c:pt>
                <c:pt idx="5">
                  <c:v>6839108.7584125623</c:v>
                </c:pt>
                <c:pt idx="6">
                  <c:v>6875175.8137863511</c:v>
                </c:pt>
                <c:pt idx="7">
                  <c:v>6917369.0317097306</c:v>
                </c:pt>
                <c:pt idx="8">
                  <c:v>6960278.4317648374</c:v>
                </c:pt>
                <c:pt idx="9">
                  <c:v>7027471.1289643012</c:v>
                </c:pt>
                <c:pt idx="10">
                  <c:v>7068406.6236233078</c:v>
                </c:pt>
              </c:numCache>
            </c:numRef>
          </c:val>
          <c:extLst>
            <c:ext xmlns:c16="http://schemas.microsoft.com/office/drawing/2014/chart" uri="{C3380CC4-5D6E-409C-BE32-E72D297353CC}">
              <c16:uniqueId val="{00000000-8324-2643-9D46-CEFA97DBA886}"/>
            </c:ext>
          </c:extLst>
        </c:ser>
        <c:ser>
          <c:idx val="0"/>
          <c:order val="4"/>
          <c:tx>
            <c:v>Avg Jan Day</c:v>
          </c:tx>
          <c:spPr>
            <a:solidFill>
              <a:schemeClr val="accent3"/>
            </a:solidFill>
          </c:spPr>
          <c:invertIfNegative val="0"/>
          <c:val>
            <c:numRef>
              <c:f>'Winter-Summer Avg Daily'!$B$12:$M$12</c:f>
              <c:numCache>
                <c:formatCode>_(* #,##0_);_(* \(#,##0\);_(* "-"??_);_(@_)</c:formatCode>
                <c:ptCount val="12"/>
                <c:pt idx="1">
                  <c:v>3762889.5504850042</c:v>
                </c:pt>
                <c:pt idx="2">
                  <c:v>3800688.8731764625</c:v>
                </c:pt>
                <c:pt idx="3">
                  <c:v>3876069.2586999317</c:v>
                </c:pt>
                <c:pt idx="4">
                  <c:v>3904088.4563102792</c:v>
                </c:pt>
                <c:pt idx="5">
                  <c:v>3968948.7098208955</c:v>
                </c:pt>
                <c:pt idx="6">
                  <c:v>4010028.6450208523</c:v>
                </c:pt>
                <c:pt idx="7">
                  <c:v>4052613.7569445246</c:v>
                </c:pt>
                <c:pt idx="8">
                  <c:v>4089018.752727882</c:v>
                </c:pt>
                <c:pt idx="9">
                  <c:v>4174226.4455833607</c:v>
                </c:pt>
                <c:pt idx="10">
                  <c:v>4203343.0357089536</c:v>
                </c:pt>
              </c:numCache>
            </c:numRef>
          </c:val>
          <c:extLst>
            <c:ext xmlns:c16="http://schemas.microsoft.com/office/drawing/2014/chart" uri="{C3380CC4-5D6E-409C-BE32-E72D297353CC}">
              <c16:uniqueId val="{00000001-8324-2643-9D46-CEFA97DBA886}"/>
            </c:ext>
          </c:extLst>
        </c:ser>
        <c:ser>
          <c:idx val="2"/>
          <c:order val="5"/>
          <c:tx>
            <c:v>Avg May Day</c:v>
          </c:tx>
          <c:spPr>
            <a:solidFill>
              <a:schemeClr val="accent3">
                <a:lumMod val="60000"/>
                <a:lumOff val="40000"/>
              </a:schemeClr>
            </a:solidFill>
          </c:spPr>
          <c:invertIfNegative val="0"/>
          <c:val>
            <c:numRef>
              <c:f>'Winter-Summer Avg Daily'!$B$21:$M$21</c:f>
              <c:numCache>
                <c:formatCode>_(* #,##0_);_(* \(#,##0\);_(* "-"??_);_(@_)</c:formatCode>
                <c:ptCount val="12"/>
                <c:pt idx="1">
                  <c:v>1592083.8711941161</c:v>
                </c:pt>
                <c:pt idx="2">
                  <c:v>1601929.2159965236</c:v>
                </c:pt>
                <c:pt idx="3">
                  <c:v>1612335.6165589343</c:v>
                </c:pt>
                <c:pt idx="4">
                  <c:v>1626921.0062582244</c:v>
                </c:pt>
                <c:pt idx="5">
                  <c:v>1619443.6601442553</c:v>
                </c:pt>
                <c:pt idx="6">
                  <c:v>1634926.2705475006</c:v>
                </c:pt>
                <c:pt idx="7">
                  <c:v>1633969.8163432095</c:v>
                </c:pt>
                <c:pt idx="8">
                  <c:v>1644762.5161947652</c:v>
                </c:pt>
                <c:pt idx="9">
                  <c:v>1679606.0206846527</c:v>
                </c:pt>
                <c:pt idx="10">
                  <c:v>1671392.216246888</c:v>
                </c:pt>
              </c:numCache>
            </c:numRef>
          </c:val>
          <c:extLst>
            <c:ext xmlns:c16="http://schemas.microsoft.com/office/drawing/2014/chart" uri="{C3380CC4-5D6E-409C-BE32-E72D297353CC}">
              <c16:uniqueId val="{00000002-8324-2643-9D46-CEFA97DBA886}"/>
            </c:ext>
          </c:extLst>
        </c:ser>
        <c:dLbls>
          <c:showLegendKey val="0"/>
          <c:showVal val="0"/>
          <c:showCatName val="0"/>
          <c:showSerName val="0"/>
          <c:showPercent val="0"/>
          <c:showBubbleSize val="0"/>
        </c:dLbls>
        <c:gapWidth val="25"/>
        <c:axId val="644524288"/>
        <c:axId val="644819824"/>
      </c:barChart>
      <c:lineChart>
        <c:grouping val="stacked"/>
        <c:varyColors val="0"/>
        <c:ser>
          <c:idx val="3"/>
          <c:order val="0"/>
          <c:tx>
            <c:v>Pipeline</c:v>
          </c:tx>
          <c:spPr>
            <a:ln w="50800"/>
          </c:spPr>
          <c:marker>
            <c:symbol val="none"/>
          </c:marker>
          <c:cat>
            <c:strRef>
              <c:f>'Annual Demand'!$J$152:$U$152</c:f>
              <c:strCache>
                <c:ptCount val="11"/>
                <c:pt idx="1">
                  <c:v>2019/20</c:v>
                </c:pt>
                <c:pt idx="2">
                  <c:v>2020/21</c:v>
                </c:pt>
                <c:pt idx="3">
                  <c:v>2021/22</c:v>
                </c:pt>
                <c:pt idx="4">
                  <c:v>2022/23</c:v>
                </c:pt>
                <c:pt idx="5">
                  <c:v>2023/24</c:v>
                </c:pt>
                <c:pt idx="6">
                  <c:v>2024/25</c:v>
                </c:pt>
                <c:pt idx="7">
                  <c:v>2025/26</c:v>
                </c:pt>
                <c:pt idx="8">
                  <c:v>2026/27</c:v>
                </c:pt>
                <c:pt idx="9">
                  <c:v>2027/28</c:v>
                </c:pt>
                <c:pt idx="10">
                  <c:v>2028/2029</c:v>
                </c:pt>
              </c:strCache>
            </c:strRef>
          </c:cat>
          <c:val>
            <c:numRef>
              <c:f>'2019 Capacities'!$I$2:$T$2</c:f>
              <c:numCache>
                <c:formatCode>_(* #,##0_);_(* \(#,##0\);_(* "-"??_);_(@_)</c:formatCode>
                <c:ptCount val="12"/>
                <c:pt idx="0">
                  <c:v>4043323.8424045737</c:v>
                </c:pt>
                <c:pt idx="1">
                  <c:v>4043323.8424045737</c:v>
                </c:pt>
                <c:pt idx="2">
                  <c:v>4146323.8424045737</c:v>
                </c:pt>
                <c:pt idx="3">
                  <c:v>4146323.8424045737</c:v>
                </c:pt>
                <c:pt idx="4">
                  <c:v>4146323.8424045737</c:v>
                </c:pt>
                <c:pt idx="5">
                  <c:v>4146323.8424045737</c:v>
                </c:pt>
                <c:pt idx="6">
                  <c:v>4146323.8424045737</c:v>
                </c:pt>
                <c:pt idx="7">
                  <c:v>4146323.8424045737</c:v>
                </c:pt>
                <c:pt idx="8">
                  <c:v>4146323.8424045737</c:v>
                </c:pt>
                <c:pt idx="9">
                  <c:v>4146323.8424045737</c:v>
                </c:pt>
                <c:pt idx="10">
                  <c:v>4146323.8424045737</c:v>
                </c:pt>
                <c:pt idx="11">
                  <c:v>4146323.8424045737</c:v>
                </c:pt>
              </c:numCache>
            </c:numRef>
          </c:val>
          <c:smooth val="0"/>
          <c:extLst>
            <c:ext xmlns:c16="http://schemas.microsoft.com/office/drawing/2014/chart" uri="{C3380CC4-5D6E-409C-BE32-E72D297353CC}">
              <c16:uniqueId val="{00000003-8324-2643-9D46-CEFA97DBA886}"/>
            </c:ext>
          </c:extLst>
        </c:ser>
        <c:ser>
          <c:idx val="4"/>
          <c:order val="1"/>
          <c:tx>
            <c:v>Underground Storage</c:v>
          </c:tx>
          <c:spPr>
            <a:ln w="50800">
              <a:solidFill>
                <a:schemeClr val="accent1">
                  <a:lumMod val="75000"/>
                </a:schemeClr>
              </a:solidFill>
            </a:ln>
          </c:spPr>
          <c:marker>
            <c:symbol val="none"/>
          </c:marker>
          <c:cat>
            <c:strRef>
              <c:f>'Annual Demand'!$J$152:$U$152</c:f>
              <c:strCache>
                <c:ptCount val="11"/>
                <c:pt idx="1">
                  <c:v>2019/20</c:v>
                </c:pt>
                <c:pt idx="2">
                  <c:v>2020/21</c:v>
                </c:pt>
                <c:pt idx="3">
                  <c:v>2021/22</c:v>
                </c:pt>
                <c:pt idx="4">
                  <c:v>2022/23</c:v>
                </c:pt>
                <c:pt idx="5">
                  <c:v>2023/24</c:v>
                </c:pt>
                <c:pt idx="6">
                  <c:v>2024/25</c:v>
                </c:pt>
                <c:pt idx="7">
                  <c:v>2025/26</c:v>
                </c:pt>
                <c:pt idx="8">
                  <c:v>2026/27</c:v>
                </c:pt>
                <c:pt idx="9">
                  <c:v>2027/28</c:v>
                </c:pt>
                <c:pt idx="10">
                  <c:v>2028/2029</c:v>
                </c:pt>
              </c:strCache>
            </c:strRef>
          </c:cat>
          <c:val>
            <c:numRef>
              <c:f>'2019 Capacities'!$I$3:$T$3</c:f>
              <c:numCache>
                <c:formatCode>_(* #,##0_);_(* \(#,##0\);_(* "-"??_);_(@_)</c:formatCode>
                <c:ptCount val="12"/>
                <c:pt idx="0">
                  <c:v>1872000</c:v>
                </c:pt>
                <c:pt idx="1">
                  <c:v>1872000</c:v>
                </c:pt>
                <c:pt idx="2">
                  <c:v>1872000</c:v>
                </c:pt>
                <c:pt idx="3">
                  <c:v>1872000</c:v>
                </c:pt>
                <c:pt idx="4">
                  <c:v>1872000</c:v>
                </c:pt>
                <c:pt idx="5">
                  <c:v>1872000</c:v>
                </c:pt>
                <c:pt idx="6">
                  <c:v>1872000</c:v>
                </c:pt>
                <c:pt idx="7">
                  <c:v>1872000</c:v>
                </c:pt>
                <c:pt idx="8">
                  <c:v>1872000</c:v>
                </c:pt>
                <c:pt idx="9">
                  <c:v>1872000</c:v>
                </c:pt>
                <c:pt idx="10">
                  <c:v>1872000</c:v>
                </c:pt>
                <c:pt idx="11">
                  <c:v>1872000</c:v>
                </c:pt>
              </c:numCache>
            </c:numRef>
          </c:val>
          <c:smooth val="0"/>
          <c:extLst>
            <c:ext xmlns:c16="http://schemas.microsoft.com/office/drawing/2014/chart" uri="{C3380CC4-5D6E-409C-BE32-E72D297353CC}">
              <c16:uniqueId val="{00000004-8324-2643-9D46-CEFA97DBA886}"/>
            </c:ext>
          </c:extLst>
        </c:ser>
        <c:ser>
          <c:idx val="5"/>
          <c:order val="2"/>
          <c:tx>
            <c:v>Peak LNG</c:v>
          </c:tx>
          <c:spPr>
            <a:ln w="50800"/>
          </c:spPr>
          <c:marker>
            <c:symbol val="none"/>
          </c:marker>
          <c:cat>
            <c:strRef>
              <c:f>'Annual Demand'!$J$152:$U$152</c:f>
              <c:strCache>
                <c:ptCount val="11"/>
                <c:pt idx="1">
                  <c:v>2019/20</c:v>
                </c:pt>
                <c:pt idx="2">
                  <c:v>2020/21</c:v>
                </c:pt>
                <c:pt idx="3">
                  <c:v>2021/22</c:v>
                </c:pt>
                <c:pt idx="4">
                  <c:v>2022/23</c:v>
                </c:pt>
                <c:pt idx="5">
                  <c:v>2023/24</c:v>
                </c:pt>
                <c:pt idx="6">
                  <c:v>2024/25</c:v>
                </c:pt>
                <c:pt idx="7">
                  <c:v>2025/26</c:v>
                </c:pt>
                <c:pt idx="8">
                  <c:v>2026/27</c:v>
                </c:pt>
                <c:pt idx="9">
                  <c:v>2027/28</c:v>
                </c:pt>
                <c:pt idx="10">
                  <c:v>2028/2029</c:v>
                </c:pt>
              </c:strCache>
            </c:strRef>
          </c:cat>
          <c:val>
            <c:numRef>
              <c:f>'2019 Capacities'!$I$4:$T$4</c:f>
              <c:numCache>
                <c:formatCode>_(* #,##0_);_(* \(#,##0\);_(* "-"??_);_(@_)</c:formatCode>
                <c:ptCount val="12"/>
                <c:pt idx="0">
                  <c:v>873468</c:v>
                </c:pt>
                <c:pt idx="1">
                  <c:v>873468</c:v>
                </c:pt>
                <c:pt idx="2">
                  <c:v>942468</c:v>
                </c:pt>
                <c:pt idx="3">
                  <c:v>942468</c:v>
                </c:pt>
                <c:pt idx="4">
                  <c:v>942468</c:v>
                </c:pt>
                <c:pt idx="5">
                  <c:v>972468</c:v>
                </c:pt>
                <c:pt idx="6">
                  <c:v>972468</c:v>
                </c:pt>
                <c:pt idx="7">
                  <c:v>972468</c:v>
                </c:pt>
                <c:pt idx="8">
                  <c:v>972468</c:v>
                </c:pt>
                <c:pt idx="9">
                  <c:v>972468</c:v>
                </c:pt>
                <c:pt idx="10">
                  <c:v>988468</c:v>
                </c:pt>
                <c:pt idx="11">
                  <c:v>988468</c:v>
                </c:pt>
              </c:numCache>
            </c:numRef>
          </c:val>
          <c:smooth val="0"/>
          <c:extLst>
            <c:ext xmlns:c16="http://schemas.microsoft.com/office/drawing/2014/chart" uri="{C3380CC4-5D6E-409C-BE32-E72D297353CC}">
              <c16:uniqueId val="{00000005-8324-2643-9D46-CEFA97DBA886}"/>
            </c:ext>
          </c:extLst>
        </c:ser>
        <c:dLbls>
          <c:showLegendKey val="0"/>
          <c:showVal val="0"/>
          <c:showCatName val="0"/>
          <c:showSerName val="0"/>
          <c:showPercent val="0"/>
          <c:showBubbleSize val="0"/>
        </c:dLbls>
        <c:marker val="1"/>
        <c:smooth val="0"/>
        <c:axId val="644524288"/>
        <c:axId val="644819824"/>
      </c:lineChart>
      <c:catAx>
        <c:axId val="644524288"/>
        <c:scaling>
          <c:orientation val="minMax"/>
        </c:scaling>
        <c:delete val="0"/>
        <c:axPos val="b"/>
        <c:title>
          <c:tx>
            <c:rich>
              <a:bodyPr/>
              <a:lstStyle/>
              <a:p>
                <a:pPr>
                  <a:defRPr sz="1600" b="1" i="0" u="none" strike="noStrike" baseline="0">
                    <a:solidFill>
                      <a:srgbClr val="000000"/>
                    </a:solidFill>
                    <a:latin typeface="Arial"/>
                    <a:ea typeface="Arial"/>
                    <a:cs typeface="Arial"/>
                  </a:defRPr>
                </a:pPr>
                <a:r>
                  <a:rPr lang="en-US" sz="1600"/>
                  <a:t>Gas Year (Nov-Oct)</a:t>
                </a:r>
              </a:p>
            </c:rich>
          </c:tx>
          <c:layout>
            <c:manualLayout>
              <c:xMode val="edge"/>
              <c:yMode val="edge"/>
              <c:x val="0.41812143482064701"/>
              <c:y val="0.9423668364983790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644819824"/>
        <c:crosses val="autoZero"/>
        <c:auto val="1"/>
        <c:lblAlgn val="ctr"/>
        <c:lblOffset val="100"/>
        <c:tickLblSkip val="1"/>
        <c:tickMarkSkip val="1"/>
        <c:noMultiLvlLbl val="0"/>
      </c:catAx>
      <c:valAx>
        <c:axId val="644819824"/>
        <c:scaling>
          <c:orientation val="minMax"/>
        </c:scaling>
        <c:delete val="0"/>
        <c:axPos val="l"/>
        <c:majorGridlines>
          <c:spPr>
            <a:ln w="3175">
              <a:solidFill>
                <a:schemeClr val="bg1">
                  <a:lumMod val="50000"/>
                </a:schemeClr>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sz="1600"/>
                  <a:t>Million Dth/day</a:t>
                </a:r>
              </a:p>
            </c:rich>
          </c:tx>
          <c:layout>
            <c:manualLayout>
              <c:xMode val="edge"/>
              <c:yMode val="edge"/>
              <c:x val="4.68054826480023E-3"/>
              <c:y val="0.39547407064313"/>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644524288"/>
        <c:crossesAt val="1"/>
        <c:crossBetween val="midCat"/>
        <c:dispUnits>
          <c:builtInUnit val="millions"/>
        </c:dispUnits>
      </c:valAx>
      <c:spPr>
        <a:solidFill>
          <a:schemeClr val="bg1">
            <a:lumMod val="95000"/>
          </a:schemeClr>
        </a:solidFill>
        <a:ln w="12700">
          <a:solidFill>
            <a:srgbClr val="808080"/>
          </a:solidFill>
          <a:prstDash val="solid"/>
        </a:ln>
      </c:spPr>
    </c:plotArea>
    <c:legend>
      <c:legendPos val="t"/>
      <c:layout>
        <c:manualLayout>
          <c:xMode val="edge"/>
          <c:yMode val="edge"/>
          <c:x val="0.133199975402335"/>
          <c:y val="4.7643865326445003E-3"/>
          <c:w val="0.70478483077141596"/>
          <c:h val="9.0218162762176396E-2"/>
        </c:manualLayout>
      </c:layout>
      <c:overlay val="0"/>
      <c:spPr>
        <a:solidFill>
          <a:srgbClr val="FFFFFF"/>
        </a:solidFill>
        <a:ln w="3175">
          <a:noFill/>
          <a:prstDash val="solid"/>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975"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r>
              <a:rPr lang="en-US" sz="2000" b="0" dirty="0"/>
              <a:t>Coal Generation in the Northwest</a:t>
            </a:r>
          </a:p>
        </c:rich>
      </c:tx>
      <c:layout>
        <c:manualLayout>
          <c:xMode val="edge"/>
          <c:yMode val="edge"/>
          <c:x val="0.29405392695318772"/>
          <c:y val="2.139116696395335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4526829979585884"/>
          <c:y val="0.13089920381065953"/>
          <c:w val="0.81274095946340041"/>
          <c:h val="0.7577505082507584"/>
        </c:manualLayout>
      </c:layout>
      <c:areaChart>
        <c:grouping val="stacked"/>
        <c:varyColors val="0"/>
        <c:ser>
          <c:idx val="4"/>
          <c:order val="0"/>
          <c:tx>
            <c:strRef>
              <c:f>coal_ret!$E$1</c:f>
              <c:strCache>
                <c:ptCount val="1"/>
                <c:pt idx="0">
                  <c:v>Utility coal remaining</c:v>
                </c:pt>
              </c:strCache>
            </c:strRef>
          </c:tx>
          <c:spPr>
            <a:solidFill>
              <a:srgbClr val="996633"/>
            </a:solidFill>
            <a:ln>
              <a:noFill/>
            </a:ln>
            <a:effectLst/>
          </c:spPr>
          <c:cat>
            <c:numRef>
              <c:f>coal_ret!$A$2:$A$14</c:f>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f>coal_ret!$E$2:$E$14</c:f>
              <c:numCache>
                <c:formatCode>0</c:formatCode>
                <c:ptCount val="13"/>
                <c:pt idx="0">
                  <c:v>4961.5</c:v>
                </c:pt>
                <c:pt idx="1">
                  <c:v>4504.5</c:v>
                </c:pt>
                <c:pt idx="2">
                  <c:v>3919.5</c:v>
                </c:pt>
                <c:pt idx="3">
                  <c:v>3657.3735919999999</c:v>
                </c:pt>
                <c:pt idx="4">
                  <c:v>3117.3735919999999</c:v>
                </c:pt>
                <c:pt idx="5">
                  <c:v>3117.3735919999999</c:v>
                </c:pt>
                <c:pt idx="6">
                  <c:v>3117.3735919999999</c:v>
                </c:pt>
                <c:pt idx="7">
                  <c:v>2211.9962449999998</c:v>
                </c:pt>
                <c:pt idx="8">
                  <c:v>2211.9962449999998</c:v>
                </c:pt>
                <c:pt idx="9">
                  <c:v>2037.2453069999999</c:v>
                </c:pt>
                <c:pt idx="10">
                  <c:v>1317.425307</c:v>
                </c:pt>
                <c:pt idx="11">
                  <c:v>1317.425307</c:v>
                </c:pt>
                <c:pt idx="12">
                  <c:v>1149.7853070000001</c:v>
                </c:pt>
              </c:numCache>
            </c:numRef>
          </c:val>
          <c:extLst>
            <c:ext xmlns:c16="http://schemas.microsoft.com/office/drawing/2014/chart" uri="{C3380CC4-5D6E-409C-BE32-E72D297353CC}">
              <c16:uniqueId val="{00000000-9EE6-4AB8-8656-99535B588925}"/>
            </c:ext>
          </c:extLst>
        </c:ser>
        <c:ser>
          <c:idx val="3"/>
          <c:order val="1"/>
          <c:tx>
            <c:strRef>
              <c:f>coal_ret!$D$1</c:f>
              <c:strCache>
                <c:ptCount val="1"/>
                <c:pt idx="0">
                  <c:v>Utility exit planned</c:v>
                </c:pt>
              </c:strCache>
            </c:strRef>
          </c:tx>
          <c:spPr>
            <a:pattFill prst="dkHorz">
              <a:fgClr>
                <a:srgbClr val="FF9900"/>
              </a:fgClr>
              <a:bgClr>
                <a:sysClr val="window" lastClr="FFFFFF"/>
              </a:bgClr>
            </a:pattFill>
            <a:ln>
              <a:noFill/>
            </a:ln>
            <a:effectLst/>
          </c:spPr>
          <c:cat>
            <c:numRef>
              <c:f>coal_ret!$A$2:$A$14</c:f>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f>coal_ret!$D$2:$D$14</c:f>
              <c:numCache>
                <c:formatCode>0</c:formatCode>
                <c:ptCount val="13"/>
                <c:pt idx="0">
                  <c:v>0</c:v>
                </c:pt>
                <c:pt idx="1">
                  <c:v>0</c:v>
                </c:pt>
                <c:pt idx="2">
                  <c:v>0</c:v>
                </c:pt>
                <c:pt idx="3">
                  <c:v>262.12640800000003</c:v>
                </c:pt>
                <c:pt idx="4">
                  <c:v>262.12640800000003</c:v>
                </c:pt>
                <c:pt idx="5">
                  <c:v>262.12640800000003</c:v>
                </c:pt>
                <c:pt idx="6">
                  <c:v>262.12640800000003</c:v>
                </c:pt>
                <c:pt idx="7">
                  <c:v>699.00375469999994</c:v>
                </c:pt>
                <c:pt idx="8">
                  <c:v>699.00375469999994</c:v>
                </c:pt>
                <c:pt idx="9">
                  <c:v>873.75469339999995</c:v>
                </c:pt>
                <c:pt idx="10">
                  <c:v>1053.574693</c:v>
                </c:pt>
                <c:pt idx="11">
                  <c:v>1053.574693</c:v>
                </c:pt>
                <c:pt idx="12">
                  <c:v>1221.2146929999999</c:v>
                </c:pt>
              </c:numCache>
            </c:numRef>
          </c:val>
          <c:extLst>
            <c:ext xmlns:c16="http://schemas.microsoft.com/office/drawing/2014/chart" uri="{C3380CC4-5D6E-409C-BE32-E72D297353CC}">
              <c16:uniqueId val="{00000001-9EE6-4AB8-8656-99535B588925}"/>
            </c:ext>
          </c:extLst>
        </c:ser>
        <c:ser>
          <c:idx val="2"/>
          <c:order val="2"/>
          <c:tx>
            <c:strRef>
              <c:f>coal_ret!$C$1</c:f>
              <c:strCache>
                <c:ptCount val="1"/>
                <c:pt idx="0">
                  <c:v>IPP coal remaining</c:v>
                </c:pt>
              </c:strCache>
            </c:strRef>
          </c:tx>
          <c:spPr>
            <a:solidFill>
              <a:srgbClr val="FF9900"/>
            </a:solidFill>
            <a:ln>
              <a:noFill/>
            </a:ln>
            <a:effectLst/>
          </c:spPr>
          <c:cat>
            <c:numRef>
              <c:f>coal_ret!$A$2:$A$14</c:f>
              <c:numCache>
                <c:formatCode>General</c:formatCode>
                <c:ptCount val="13"/>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numCache>
            </c:numRef>
          </c:cat>
          <c:val>
            <c:numRef>
              <c:f>coal_ret!$C$2:$C$14</c:f>
              <c:numCache>
                <c:formatCode>0</c:formatCode>
                <c:ptCount val="13"/>
                <c:pt idx="0">
                  <c:v>1817.5</c:v>
                </c:pt>
                <c:pt idx="1">
                  <c:v>1360.5</c:v>
                </c:pt>
                <c:pt idx="2">
                  <c:v>690.5</c:v>
                </c:pt>
                <c:pt idx="3">
                  <c:v>690.5</c:v>
                </c:pt>
                <c:pt idx="4">
                  <c:v>690.5</c:v>
                </c:pt>
                <c:pt idx="5">
                  <c:v>690.5</c:v>
                </c:pt>
                <c:pt idx="6">
                  <c:v>690.5</c:v>
                </c:pt>
                <c:pt idx="7">
                  <c:v>222</c:v>
                </c:pt>
                <c:pt idx="8">
                  <c:v>222</c:v>
                </c:pt>
                <c:pt idx="9">
                  <c:v>222</c:v>
                </c:pt>
                <c:pt idx="10">
                  <c:v>222</c:v>
                </c:pt>
                <c:pt idx="11">
                  <c:v>222</c:v>
                </c:pt>
                <c:pt idx="12">
                  <c:v>222</c:v>
                </c:pt>
              </c:numCache>
            </c:numRef>
          </c:val>
          <c:extLst>
            <c:ext xmlns:c16="http://schemas.microsoft.com/office/drawing/2014/chart" uri="{C3380CC4-5D6E-409C-BE32-E72D297353CC}">
              <c16:uniqueId val="{00000002-9EE6-4AB8-8656-99535B588925}"/>
            </c:ext>
          </c:extLst>
        </c:ser>
        <c:dLbls>
          <c:showLegendKey val="0"/>
          <c:showVal val="0"/>
          <c:showCatName val="0"/>
          <c:showSerName val="0"/>
          <c:showPercent val="0"/>
          <c:showBubbleSize val="0"/>
        </c:dLbls>
        <c:axId val="1979148751"/>
        <c:axId val="1979142927"/>
      </c:areaChart>
      <c:catAx>
        <c:axId val="197914875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979142927"/>
        <c:crosses val="autoZero"/>
        <c:auto val="1"/>
        <c:lblAlgn val="ctr"/>
        <c:lblOffset val="100"/>
        <c:noMultiLvlLbl val="0"/>
      </c:catAx>
      <c:valAx>
        <c:axId val="19791429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a:t>Nameplate MW</a:t>
                </a:r>
              </a:p>
            </c:rich>
          </c:tx>
          <c:layout>
            <c:manualLayout>
              <c:xMode val="edge"/>
              <c:yMode val="edge"/>
              <c:x val="9.7222222222222224E-3"/>
              <c:y val="0.2952930883639545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bg1">
                <a:lumMod val="95000"/>
              </a:schemeClr>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979148751"/>
        <c:crosses val="autoZero"/>
        <c:crossBetween val="midCat"/>
      </c:valAx>
      <c:spPr>
        <a:solidFill>
          <a:srgbClr val="FAFAFA"/>
        </a:solidFill>
        <a:ln>
          <a:noFill/>
        </a:ln>
        <a:effectLst/>
      </c:spPr>
    </c:plotArea>
    <c:legend>
      <c:legendPos val="r"/>
      <c:layout>
        <c:manualLayout>
          <c:xMode val="edge"/>
          <c:yMode val="edge"/>
          <c:x val="0.62841532421594282"/>
          <c:y val="0.18033163927736767"/>
          <c:w val="0.26083923884514437"/>
          <c:h val="0.23437664041994752"/>
        </c:manualLayout>
      </c:layout>
      <c:overlay val="1"/>
      <c:spPr>
        <a:solidFill>
          <a:sysClr val="window" lastClr="FFFFFF"/>
        </a:solid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zero"/>
    <c:showDLblsOverMax val="0"/>
    <c:extLst/>
  </c:chart>
  <c:spPr>
    <a:solidFill>
      <a:schemeClr val="bg1"/>
    </a:solidFill>
    <a:ln w="9525" cap="flat" cmpd="sng" algn="ctr">
      <a:noFill/>
      <a:round/>
    </a:ln>
    <a:effectLst/>
  </c:spPr>
  <c:txPr>
    <a:bodyPr/>
    <a:lstStyle/>
    <a:p>
      <a:pPr>
        <a:defRPr sz="1400">
          <a:solidFill>
            <a:sysClr val="windowText" lastClr="000000"/>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68482064741911E-2"/>
          <c:y val="2.4963460639099377E-2"/>
          <c:w val="0.86119386118401853"/>
          <c:h val="0.70716574031187274"/>
        </c:manualLayout>
      </c:layout>
      <c:barChart>
        <c:barDir val="col"/>
        <c:grouping val="stacked"/>
        <c:varyColors val="0"/>
        <c:ser>
          <c:idx val="2"/>
          <c:order val="2"/>
          <c:tx>
            <c:strRef>
              <c:f>'Northwest Region'!$N$10</c:f>
              <c:strCache>
                <c:ptCount val="1"/>
                <c:pt idx="0">
                  <c:v> Hydro </c:v>
                </c:pt>
              </c:strCache>
            </c:strRef>
          </c:tx>
          <c:spPr>
            <a:solidFill>
              <a:srgbClr val="00B0F0"/>
            </a:solidFill>
            <a:ln>
              <a:noFill/>
            </a:ln>
            <a:effectLst/>
          </c:spPr>
          <c:invertIfNegative val="0"/>
          <c:cat>
            <c:numRef>
              <c:f>'Northwest Region'!$O$7:$AI$7</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1">
                  <c:v>2021</c:v>
                </c:pt>
                <c:pt idx="12">
                  <c:v>2022</c:v>
                </c:pt>
                <c:pt idx="13">
                  <c:v>2023</c:v>
                </c:pt>
                <c:pt idx="14">
                  <c:v>2024</c:v>
                </c:pt>
                <c:pt idx="15">
                  <c:v>2025</c:v>
                </c:pt>
                <c:pt idx="16">
                  <c:v>2026</c:v>
                </c:pt>
                <c:pt idx="17">
                  <c:v>2027</c:v>
                </c:pt>
                <c:pt idx="18">
                  <c:v>2028</c:v>
                </c:pt>
                <c:pt idx="19">
                  <c:v>2029</c:v>
                </c:pt>
                <c:pt idx="20">
                  <c:v>2030</c:v>
                </c:pt>
              </c:numCache>
            </c:numRef>
          </c:cat>
          <c:val>
            <c:numRef>
              <c:f>'Northwest Region'!$O$10:$AI$10</c:f>
              <c:numCache>
                <c:formatCode>_(* #,##0_);_(* \(#,##0\);_(* "-"_);_(@_)</c:formatCode>
                <c:ptCount val="21"/>
                <c:pt idx="0">
                  <c:v>22157.76236579704</c:v>
                </c:pt>
                <c:pt idx="1">
                  <c:v>22157.76236579704</c:v>
                </c:pt>
                <c:pt idx="2">
                  <c:v>22155.962365797041</c:v>
                </c:pt>
                <c:pt idx="3">
                  <c:v>22152.76236579704</c:v>
                </c:pt>
                <c:pt idx="4">
                  <c:v>22152.76236579704</c:v>
                </c:pt>
                <c:pt idx="5">
                  <c:v>22142.062365797043</c:v>
                </c:pt>
                <c:pt idx="6">
                  <c:v>22142.062365797043</c:v>
                </c:pt>
                <c:pt idx="7">
                  <c:v>22142.062365797043</c:v>
                </c:pt>
                <c:pt idx="8">
                  <c:v>21660.022365797045</c:v>
                </c:pt>
                <c:pt idx="9">
                  <c:v>21660.022365797045</c:v>
                </c:pt>
                <c:pt idx="11">
                  <c:v>20845.578473128291</c:v>
                </c:pt>
                <c:pt idx="12">
                  <c:v>20845.578473128291</c:v>
                </c:pt>
                <c:pt idx="13">
                  <c:v>20845.578473128291</c:v>
                </c:pt>
                <c:pt idx="14">
                  <c:v>20842.078473128291</c:v>
                </c:pt>
                <c:pt idx="15">
                  <c:v>20842.078473128291</c:v>
                </c:pt>
                <c:pt idx="16">
                  <c:v>20842.078473128291</c:v>
                </c:pt>
                <c:pt idx="17">
                  <c:v>20842.078473128291</c:v>
                </c:pt>
                <c:pt idx="18">
                  <c:v>20842.078473128291</c:v>
                </c:pt>
                <c:pt idx="19">
                  <c:v>20359.778473128292</c:v>
                </c:pt>
                <c:pt idx="20">
                  <c:v>20359.778473128292</c:v>
                </c:pt>
              </c:numCache>
            </c:numRef>
          </c:val>
          <c:extLst>
            <c:ext xmlns:c16="http://schemas.microsoft.com/office/drawing/2014/chart" uri="{C3380CC4-5D6E-409C-BE32-E72D297353CC}">
              <c16:uniqueId val="{00000000-6F1B-4290-BAE8-086599572476}"/>
            </c:ext>
          </c:extLst>
        </c:ser>
        <c:ser>
          <c:idx val="5"/>
          <c:order val="3"/>
          <c:tx>
            <c:strRef>
              <c:f>'Northwest Region'!$N$13</c:f>
              <c:strCache>
                <c:ptCount val="1"/>
                <c:pt idx="0">
                  <c:v> Nuclear </c:v>
                </c:pt>
              </c:strCache>
            </c:strRef>
          </c:tx>
          <c:spPr>
            <a:solidFill>
              <a:schemeClr val="accent3">
                <a:lumMod val="50000"/>
              </a:schemeClr>
            </a:solidFill>
            <a:ln>
              <a:noFill/>
            </a:ln>
            <a:effectLst/>
          </c:spPr>
          <c:invertIfNegative val="0"/>
          <c:cat>
            <c:numRef>
              <c:f>'Northwest Region'!$O$7:$AI$7</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1">
                  <c:v>2021</c:v>
                </c:pt>
                <c:pt idx="12">
                  <c:v>2022</c:v>
                </c:pt>
                <c:pt idx="13">
                  <c:v>2023</c:v>
                </c:pt>
                <c:pt idx="14">
                  <c:v>2024</c:v>
                </c:pt>
                <c:pt idx="15">
                  <c:v>2025</c:v>
                </c:pt>
                <c:pt idx="16">
                  <c:v>2026</c:v>
                </c:pt>
                <c:pt idx="17">
                  <c:v>2027</c:v>
                </c:pt>
                <c:pt idx="18">
                  <c:v>2028</c:v>
                </c:pt>
                <c:pt idx="19">
                  <c:v>2029</c:v>
                </c:pt>
                <c:pt idx="20">
                  <c:v>2030</c:v>
                </c:pt>
              </c:numCache>
            </c:numRef>
          </c:cat>
          <c:val>
            <c:numRef>
              <c:f>'Northwest Region'!$O$13:$AI$13</c:f>
              <c:numCache>
                <c:formatCode>_(* #,##0_);_(* \(#,##0\);_(* "-"_);_(@_)</c:formatCode>
                <c:ptCount val="21"/>
                <c:pt idx="0">
                  <c:v>1169</c:v>
                </c:pt>
                <c:pt idx="1">
                  <c:v>1169</c:v>
                </c:pt>
                <c:pt idx="2">
                  <c:v>1169</c:v>
                </c:pt>
                <c:pt idx="3">
                  <c:v>1169</c:v>
                </c:pt>
                <c:pt idx="4">
                  <c:v>1169</c:v>
                </c:pt>
                <c:pt idx="5">
                  <c:v>1169</c:v>
                </c:pt>
                <c:pt idx="6">
                  <c:v>1169</c:v>
                </c:pt>
                <c:pt idx="7">
                  <c:v>1169</c:v>
                </c:pt>
                <c:pt idx="8">
                  <c:v>1169</c:v>
                </c:pt>
                <c:pt idx="9">
                  <c:v>1169</c:v>
                </c:pt>
                <c:pt idx="11">
                  <c:v>1163</c:v>
                </c:pt>
                <c:pt idx="12">
                  <c:v>1163</c:v>
                </c:pt>
                <c:pt idx="13">
                  <c:v>1163</c:v>
                </c:pt>
                <c:pt idx="14">
                  <c:v>1163</c:v>
                </c:pt>
                <c:pt idx="15">
                  <c:v>1163</c:v>
                </c:pt>
                <c:pt idx="16">
                  <c:v>1163</c:v>
                </c:pt>
                <c:pt idx="17">
                  <c:v>1163</c:v>
                </c:pt>
                <c:pt idx="18">
                  <c:v>1163</c:v>
                </c:pt>
                <c:pt idx="19">
                  <c:v>1163</c:v>
                </c:pt>
                <c:pt idx="20">
                  <c:v>1163</c:v>
                </c:pt>
              </c:numCache>
            </c:numRef>
          </c:val>
          <c:extLst>
            <c:ext xmlns:c16="http://schemas.microsoft.com/office/drawing/2014/chart" uri="{C3380CC4-5D6E-409C-BE32-E72D297353CC}">
              <c16:uniqueId val="{00000001-6F1B-4290-BAE8-086599572476}"/>
            </c:ext>
          </c:extLst>
        </c:ser>
        <c:ser>
          <c:idx val="6"/>
          <c:order val="4"/>
          <c:tx>
            <c:strRef>
              <c:f>'Northwest Region'!$N$14</c:f>
              <c:strCache>
                <c:ptCount val="1"/>
                <c:pt idx="0">
                  <c:v> Wind </c:v>
                </c:pt>
              </c:strCache>
            </c:strRef>
          </c:tx>
          <c:spPr>
            <a:solidFill>
              <a:srgbClr val="66FF99"/>
            </a:solidFill>
            <a:ln>
              <a:noFill/>
            </a:ln>
            <a:effectLst/>
          </c:spPr>
          <c:invertIfNegative val="0"/>
          <c:cat>
            <c:numRef>
              <c:f>'Northwest Region'!$O$7:$AI$7</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1">
                  <c:v>2021</c:v>
                </c:pt>
                <c:pt idx="12">
                  <c:v>2022</c:v>
                </c:pt>
                <c:pt idx="13">
                  <c:v>2023</c:v>
                </c:pt>
                <c:pt idx="14">
                  <c:v>2024</c:v>
                </c:pt>
                <c:pt idx="15">
                  <c:v>2025</c:v>
                </c:pt>
                <c:pt idx="16">
                  <c:v>2026</c:v>
                </c:pt>
                <c:pt idx="17">
                  <c:v>2027</c:v>
                </c:pt>
                <c:pt idx="18">
                  <c:v>2028</c:v>
                </c:pt>
                <c:pt idx="19">
                  <c:v>2029</c:v>
                </c:pt>
                <c:pt idx="20">
                  <c:v>2030</c:v>
                </c:pt>
              </c:numCache>
            </c:numRef>
          </c:cat>
          <c:val>
            <c:numRef>
              <c:f>'Northwest Region'!$O$14:$AI$14</c:f>
              <c:numCache>
                <c:formatCode>_(* #,##0_);_(* \(#,##0\);_(* "-"_);_(@_)</c:formatCode>
                <c:ptCount val="21"/>
                <c:pt idx="0">
                  <c:v>736.05525140955069</c:v>
                </c:pt>
                <c:pt idx="1">
                  <c:v>736.05525140955069</c:v>
                </c:pt>
                <c:pt idx="2">
                  <c:v>736.05525140955069</c:v>
                </c:pt>
                <c:pt idx="3">
                  <c:v>735.93952138946179</c:v>
                </c:pt>
                <c:pt idx="4">
                  <c:v>735.93952138946179</c:v>
                </c:pt>
                <c:pt idx="5">
                  <c:v>730.1315213894618</c:v>
                </c:pt>
                <c:pt idx="6">
                  <c:v>729.96986675822677</c:v>
                </c:pt>
                <c:pt idx="7">
                  <c:v>732.06986675822668</c:v>
                </c:pt>
                <c:pt idx="8">
                  <c:v>736.10086675822663</c:v>
                </c:pt>
                <c:pt idx="9">
                  <c:v>736.10086675822663</c:v>
                </c:pt>
                <c:pt idx="11">
                  <c:v>685.18891169600249</c:v>
                </c:pt>
                <c:pt idx="12">
                  <c:v>745.50891169600243</c:v>
                </c:pt>
                <c:pt idx="13">
                  <c:v>745.50891169600243</c:v>
                </c:pt>
                <c:pt idx="14">
                  <c:v>741.7445859998528</c:v>
                </c:pt>
                <c:pt idx="15">
                  <c:v>741.7445859998528</c:v>
                </c:pt>
                <c:pt idx="16">
                  <c:v>741.7445859998528</c:v>
                </c:pt>
                <c:pt idx="17">
                  <c:v>732.17226030370318</c:v>
                </c:pt>
                <c:pt idx="18">
                  <c:v>728.4284802655485</c:v>
                </c:pt>
                <c:pt idx="19">
                  <c:v>732.77848026554852</c:v>
                </c:pt>
                <c:pt idx="20">
                  <c:v>732.77848026554852</c:v>
                </c:pt>
              </c:numCache>
            </c:numRef>
          </c:val>
          <c:extLst>
            <c:ext xmlns:c16="http://schemas.microsoft.com/office/drawing/2014/chart" uri="{C3380CC4-5D6E-409C-BE32-E72D297353CC}">
              <c16:uniqueId val="{00000002-6F1B-4290-BAE8-086599572476}"/>
            </c:ext>
          </c:extLst>
        </c:ser>
        <c:ser>
          <c:idx val="7"/>
          <c:order val="5"/>
          <c:tx>
            <c:strRef>
              <c:f>'Northwest Region'!$N$15</c:f>
              <c:strCache>
                <c:ptCount val="1"/>
                <c:pt idx="0">
                  <c:v> Solar </c:v>
                </c:pt>
              </c:strCache>
            </c:strRef>
          </c:tx>
          <c:spPr>
            <a:solidFill>
              <a:srgbClr val="FFC000"/>
            </a:solidFill>
            <a:ln>
              <a:noFill/>
            </a:ln>
            <a:effectLst/>
          </c:spPr>
          <c:invertIfNegative val="0"/>
          <c:cat>
            <c:numRef>
              <c:f>'Northwest Region'!$O$7:$AI$7</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1">
                  <c:v>2021</c:v>
                </c:pt>
                <c:pt idx="12">
                  <c:v>2022</c:v>
                </c:pt>
                <c:pt idx="13">
                  <c:v>2023</c:v>
                </c:pt>
                <c:pt idx="14">
                  <c:v>2024</c:v>
                </c:pt>
                <c:pt idx="15">
                  <c:v>2025</c:v>
                </c:pt>
                <c:pt idx="16">
                  <c:v>2026</c:v>
                </c:pt>
                <c:pt idx="17">
                  <c:v>2027</c:v>
                </c:pt>
                <c:pt idx="18">
                  <c:v>2028</c:v>
                </c:pt>
                <c:pt idx="19">
                  <c:v>2029</c:v>
                </c:pt>
                <c:pt idx="20">
                  <c:v>2030</c:v>
                </c:pt>
              </c:numCache>
            </c:numRef>
          </c:cat>
          <c:val>
            <c:numRef>
              <c:f>'Northwest Region'!$O$15:$AI$15</c:f>
              <c:numCache>
                <c:formatCode>_(* #,##0_);_(* \(#,##0\);_(* "-"_);_(@_)</c:formatCode>
                <c:ptCount val="21"/>
                <c:pt idx="0">
                  <c:v>256.61059218347202</c:v>
                </c:pt>
                <c:pt idx="1">
                  <c:v>280.73990857691467</c:v>
                </c:pt>
                <c:pt idx="2">
                  <c:v>297.41652169166878</c:v>
                </c:pt>
                <c:pt idx="3">
                  <c:v>296.14059054412775</c:v>
                </c:pt>
                <c:pt idx="4">
                  <c:v>294.2207315277343</c:v>
                </c:pt>
                <c:pt idx="5">
                  <c:v>291.69271841298024</c:v>
                </c:pt>
                <c:pt idx="6">
                  <c:v>288.31805939658676</c:v>
                </c:pt>
                <c:pt idx="7">
                  <c:v>285.6469511998655</c:v>
                </c:pt>
                <c:pt idx="8">
                  <c:v>283.51244956052119</c:v>
                </c:pt>
                <c:pt idx="9">
                  <c:v>283.51244956052119</c:v>
                </c:pt>
                <c:pt idx="11">
                  <c:v>459.20327783173366</c:v>
                </c:pt>
                <c:pt idx="12">
                  <c:v>594.36548223551415</c:v>
                </c:pt>
                <c:pt idx="13">
                  <c:v>654.46351345292214</c:v>
                </c:pt>
                <c:pt idx="14">
                  <c:v>653.14370849784973</c:v>
                </c:pt>
                <c:pt idx="15">
                  <c:v>651.72866656755264</c:v>
                </c:pt>
                <c:pt idx="16">
                  <c:v>649.43136391248083</c:v>
                </c:pt>
                <c:pt idx="17">
                  <c:v>647.15806859035649</c:v>
                </c:pt>
                <c:pt idx="18">
                  <c:v>643.23933718746571</c:v>
                </c:pt>
                <c:pt idx="19">
                  <c:v>640.73517325303953</c:v>
                </c:pt>
                <c:pt idx="20">
                  <c:v>639.00610767926901</c:v>
                </c:pt>
              </c:numCache>
            </c:numRef>
          </c:val>
          <c:extLst>
            <c:ext xmlns:c16="http://schemas.microsoft.com/office/drawing/2014/chart" uri="{C3380CC4-5D6E-409C-BE32-E72D297353CC}">
              <c16:uniqueId val="{00000003-6F1B-4290-BAE8-086599572476}"/>
            </c:ext>
          </c:extLst>
        </c:ser>
        <c:ser>
          <c:idx val="4"/>
          <c:order val="6"/>
          <c:tx>
            <c:strRef>
              <c:f>'Northwest Region'!$N$12</c:f>
              <c:strCache>
                <c:ptCount val="1"/>
                <c:pt idx="0">
                  <c:v> Natural Gas </c:v>
                </c:pt>
              </c:strCache>
            </c:strRef>
          </c:tx>
          <c:spPr>
            <a:solidFill>
              <a:schemeClr val="bg1">
                <a:lumMod val="65000"/>
              </a:schemeClr>
            </a:solidFill>
            <a:ln>
              <a:noFill/>
            </a:ln>
            <a:effectLst/>
          </c:spPr>
          <c:invertIfNegative val="0"/>
          <c:cat>
            <c:numRef>
              <c:f>'Northwest Region'!$O$7:$AI$7</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1">
                  <c:v>2021</c:v>
                </c:pt>
                <c:pt idx="12">
                  <c:v>2022</c:v>
                </c:pt>
                <c:pt idx="13">
                  <c:v>2023</c:v>
                </c:pt>
                <c:pt idx="14">
                  <c:v>2024</c:v>
                </c:pt>
                <c:pt idx="15">
                  <c:v>2025</c:v>
                </c:pt>
                <c:pt idx="16">
                  <c:v>2026</c:v>
                </c:pt>
                <c:pt idx="17">
                  <c:v>2027</c:v>
                </c:pt>
                <c:pt idx="18">
                  <c:v>2028</c:v>
                </c:pt>
                <c:pt idx="19">
                  <c:v>2029</c:v>
                </c:pt>
                <c:pt idx="20">
                  <c:v>2030</c:v>
                </c:pt>
              </c:numCache>
            </c:numRef>
          </c:cat>
          <c:val>
            <c:numRef>
              <c:f>'Northwest Region'!$O$12:$AI$12</c:f>
              <c:numCache>
                <c:formatCode>_(* #,##0_);_(* \(#,##0\);_(* "-"_);_(@_)</c:formatCode>
                <c:ptCount val="21"/>
                <c:pt idx="0">
                  <c:v>6580.2908206000448</c:v>
                </c:pt>
                <c:pt idx="1">
                  <c:v>6453.0716809786136</c:v>
                </c:pt>
                <c:pt idx="2">
                  <c:v>6452.0716809786136</c:v>
                </c:pt>
                <c:pt idx="3">
                  <c:v>6452.0716809786136</c:v>
                </c:pt>
                <c:pt idx="4">
                  <c:v>6452.0716809786136</c:v>
                </c:pt>
                <c:pt idx="5">
                  <c:v>6192.2211433442053</c:v>
                </c:pt>
                <c:pt idx="6">
                  <c:v>6192.2211433442053</c:v>
                </c:pt>
                <c:pt idx="7">
                  <c:v>6192.2211433442053</c:v>
                </c:pt>
                <c:pt idx="8">
                  <c:v>6192.2211433442053</c:v>
                </c:pt>
                <c:pt idx="9">
                  <c:v>6192.2211433442053</c:v>
                </c:pt>
                <c:pt idx="11">
                  <c:v>6140.3423260391037</c:v>
                </c:pt>
                <c:pt idx="12">
                  <c:v>6153.3423260391037</c:v>
                </c:pt>
                <c:pt idx="13">
                  <c:v>6019.0210266240747</c:v>
                </c:pt>
                <c:pt idx="14">
                  <c:v>6019.0210266240747</c:v>
                </c:pt>
                <c:pt idx="15">
                  <c:v>6018.0210266240747</c:v>
                </c:pt>
                <c:pt idx="16">
                  <c:v>6014.0210266240747</c:v>
                </c:pt>
                <c:pt idx="17">
                  <c:v>5776.1704889896664</c:v>
                </c:pt>
                <c:pt idx="18">
                  <c:v>5776.1704889896664</c:v>
                </c:pt>
                <c:pt idx="19">
                  <c:v>5776.1704889896664</c:v>
                </c:pt>
                <c:pt idx="20">
                  <c:v>5776.1704889896664</c:v>
                </c:pt>
              </c:numCache>
            </c:numRef>
          </c:val>
          <c:extLst>
            <c:ext xmlns:c16="http://schemas.microsoft.com/office/drawing/2014/chart" uri="{C3380CC4-5D6E-409C-BE32-E72D297353CC}">
              <c16:uniqueId val="{00000004-6F1B-4290-BAE8-086599572476}"/>
            </c:ext>
          </c:extLst>
        </c:ser>
        <c:ser>
          <c:idx val="8"/>
          <c:order val="7"/>
          <c:tx>
            <c:strRef>
              <c:f>'Northwest Region'!$N$16</c:f>
              <c:strCache>
                <c:ptCount val="1"/>
                <c:pt idx="0">
                  <c:v> Other </c:v>
                </c:pt>
              </c:strCache>
            </c:strRef>
          </c:tx>
          <c:spPr>
            <a:solidFill>
              <a:schemeClr val="accent6">
                <a:lumMod val="40000"/>
                <a:lumOff val="60000"/>
              </a:schemeClr>
            </a:solidFill>
            <a:ln>
              <a:noFill/>
            </a:ln>
            <a:effectLst/>
          </c:spPr>
          <c:invertIfNegative val="0"/>
          <c:cat>
            <c:numRef>
              <c:f>'Northwest Region'!$O$7:$AI$7</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1">
                  <c:v>2021</c:v>
                </c:pt>
                <c:pt idx="12">
                  <c:v>2022</c:v>
                </c:pt>
                <c:pt idx="13">
                  <c:v>2023</c:v>
                </c:pt>
                <c:pt idx="14">
                  <c:v>2024</c:v>
                </c:pt>
                <c:pt idx="15">
                  <c:v>2025</c:v>
                </c:pt>
                <c:pt idx="16">
                  <c:v>2026</c:v>
                </c:pt>
                <c:pt idx="17">
                  <c:v>2027</c:v>
                </c:pt>
                <c:pt idx="18">
                  <c:v>2028</c:v>
                </c:pt>
                <c:pt idx="19">
                  <c:v>2029</c:v>
                </c:pt>
                <c:pt idx="20">
                  <c:v>2030</c:v>
                </c:pt>
              </c:numCache>
            </c:numRef>
          </c:cat>
          <c:val>
            <c:numRef>
              <c:f>'Northwest Region'!$O$16:$AI$16</c:f>
              <c:numCache>
                <c:formatCode>_(* #,##0_);_(* \(#,##0\);_(* "-"_);_(@_)</c:formatCode>
                <c:ptCount val="21"/>
                <c:pt idx="0">
                  <c:v>718.56065226106875</c:v>
                </c:pt>
                <c:pt idx="1">
                  <c:v>739.55403853744792</c:v>
                </c:pt>
                <c:pt idx="2">
                  <c:v>726.99979110577988</c:v>
                </c:pt>
                <c:pt idx="3">
                  <c:v>722.99938423620915</c:v>
                </c:pt>
                <c:pt idx="4">
                  <c:v>742.57940372994199</c:v>
                </c:pt>
                <c:pt idx="5">
                  <c:v>744.94223064705147</c:v>
                </c:pt>
                <c:pt idx="6">
                  <c:v>761.33678995016817</c:v>
                </c:pt>
                <c:pt idx="7">
                  <c:v>777.43578460006393</c:v>
                </c:pt>
                <c:pt idx="8">
                  <c:v>791.18726231284381</c:v>
                </c:pt>
                <c:pt idx="9">
                  <c:v>798.25420662894976</c:v>
                </c:pt>
                <c:pt idx="11">
                  <c:v>1062.2843225034812</c:v>
                </c:pt>
                <c:pt idx="12">
                  <c:v>1097.9122282069293</c:v>
                </c:pt>
                <c:pt idx="13">
                  <c:v>1120.5544882378308</c:v>
                </c:pt>
                <c:pt idx="14">
                  <c:v>1104.6041337393472</c:v>
                </c:pt>
                <c:pt idx="15">
                  <c:v>1124.5882255159668</c:v>
                </c:pt>
                <c:pt idx="16">
                  <c:v>1128.0609852569542</c:v>
                </c:pt>
                <c:pt idx="17">
                  <c:v>1149.3928408051979</c:v>
                </c:pt>
                <c:pt idx="18">
                  <c:v>1179.479072918879</c:v>
                </c:pt>
                <c:pt idx="19">
                  <c:v>1198.2033443929577</c:v>
                </c:pt>
                <c:pt idx="20">
                  <c:v>1208.347422604249</c:v>
                </c:pt>
              </c:numCache>
            </c:numRef>
          </c:val>
          <c:extLst>
            <c:ext xmlns:c16="http://schemas.microsoft.com/office/drawing/2014/chart" uri="{C3380CC4-5D6E-409C-BE32-E72D297353CC}">
              <c16:uniqueId val="{00000005-6F1B-4290-BAE8-086599572476}"/>
            </c:ext>
          </c:extLst>
        </c:ser>
        <c:ser>
          <c:idx val="3"/>
          <c:order val="8"/>
          <c:tx>
            <c:strRef>
              <c:f>'Northwest Region'!$N$11</c:f>
              <c:strCache>
                <c:ptCount val="1"/>
                <c:pt idx="0">
                  <c:v> Coal </c:v>
                </c:pt>
              </c:strCache>
            </c:strRef>
          </c:tx>
          <c:spPr>
            <a:solidFill>
              <a:srgbClr val="996633"/>
            </a:solidFill>
            <a:ln>
              <a:noFill/>
            </a:ln>
            <a:effectLst/>
          </c:spPr>
          <c:invertIfNegative val="0"/>
          <c:cat>
            <c:numRef>
              <c:f>'Northwest Region'!$O$7:$AI$7</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1">
                  <c:v>2021</c:v>
                </c:pt>
                <c:pt idx="12">
                  <c:v>2022</c:v>
                </c:pt>
                <c:pt idx="13">
                  <c:v>2023</c:v>
                </c:pt>
                <c:pt idx="14">
                  <c:v>2024</c:v>
                </c:pt>
                <c:pt idx="15">
                  <c:v>2025</c:v>
                </c:pt>
                <c:pt idx="16">
                  <c:v>2026</c:v>
                </c:pt>
                <c:pt idx="17">
                  <c:v>2027</c:v>
                </c:pt>
                <c:pt idx="18">
                  <c:v>2028</c:v>
                </c:pt>
                <c:pt idx="19">
                  <c:v>2029</c:v>
                </c:pt>
                <c:pt idx="20">
                  <c:v>2030</c:v>
                </c:pt>
              </c:numCache>
            </c:numRef>
          </c:cat>
          <c:val>
            <c:numRef>
              <c:f>'Northwest Region'!$O$11:$AI$11</c:f>
              <c:numCache>
                <c:formatCode>_(* #,##0_);_(* \(#,##0\);_(* "-"_);_(@_)</c:formatCode>
                <c:ptCount val="21"/>
                <c:pt idx="0">
                  <c:v>3520.76</c:v>
                </c:pt>
                <c:pt idx="1">
                  <c:v>3210.77</c:v>
                </c:pt>
                <c:pt idx="2">
                  <c:v>2857.26</c:v>
                </c:pt>
                <c:pt idx="3">
                  <c:v>2857.26</c:v>
                </c:pt>
                <c:pt idx="4">
                  <c:v>2107.2600000000002</c:v>
                </c:pt>
                <c:pt idx="5">
                  <c:v>1930.77</c:v>
                </c:pt>
                <c:pt idx="6">
                  <c:v>1782.77</c:v>
                </c:pt>
                <c:pt idx="7">
                  <c:v>1252.77</c:v>
                </c:pt>
                <c:pt idx="8">
                  <c:v>1252.77</c:v>
                </c:pt>
                <c:pt idx="9">
                  <c:v>1077.8699999999999</c:v>
                </c:pt>
                <c:pt idx="11">
                  <c:v>3742.76</c:v>
                </c:pt>
                <c:pt idx="12">
                  <c:v>3520.76</c:v>
                </c:pt>
                <c:pt idx="13">
                  <c:v>3210.77</c:v>
                </c:pt>
                <c:pt idx="14">
                  <c:v>2857.26</c:v>
                </c:pt>
                <c:pt idx="15">
                  <c:v>2857.26</c:v>
                </c:pt>
                <c:pt idx="16">
                  <c:v>2107.2600000000002</c:v>
                </c:pt>
                <c:pt idx="17">
                  <c:v>1930.77</c:v>
                </c:pt>
                <c:pt idx="18">
                  <c:v>1782.77</c:v>
                </c:pt>
                <c:pt idx="19">
                  <c:v>1252.77</c:v>
                </c:pt>
                <c:pt idx="20">
                  <c:v>1252.77</c:v>
                </c:pt>
              </c:numCache>
            </c:numRef>
          </c:val>
          <c:extLst>
            <c:ext xmlns:c16="http://schemas.microsoft.com/office/drawing/2014/chart" uri="{C3380CC4-5D6E-409C-BE32-E72D297353CC}">
              <c16:uniqueId val="{00000006-6F1B-4290-BAE8-086599572476}"/>
            </c:ext>
          </c:extLst>
        </c:ser>
        <c:ser>
          <c:idx val="9"/>
          <c:order val="9"/>
          <c:tx>
            <c:strRef>
              <c:f>'Northwest Region'!$N$17</c:f>
              <c:strCache>
                <c:ptCount val="1"/>
                <c:pt idx="0">
                  <c:v> Imports </c:v>
                </c:pt>
              </c:strCache>
            </c:strRef>
          </c:tx>
          <c:spPr>
            <a:solidFill>
              <a:schemeClr val="tx1"/>
            </a:solidFill>
            <a:ln>
              <a:noFill/>
            </a:ln>
            <a:effectLst/>
          </c:spPr>
          <c:invertIfNegative val="0"/>
          <c:cat>
            <c:numRef>
              <c:f>'Northwest Region'!$O$7:$AI$7</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1">
                  <c:v>2021</c:v>
                </c:pt>
                <c:pt idx="12">
                  <c:v>2022</c:v>
                </c:pt>
                <c:pt idx="13">
                  <c:v>2023</c:v>
                </c:pt>
                <c:pt idx="14">
                  <c:v>2024</c:v>
                </c:pt>
                <c:pt idx="15">
                  <c:v>2025</c:v>
                </c:pt>
                <c:pt idx="16">
                  <c:v>2026</c:v>
                </c:pt>
                <c:pt idx="17">
                  <c:v>2027</c:v>
                </c:pt>
                <c:pt idx="18">
                  <c:v>2028</c:v>
                </c:pt>
                <c:pt idx="19">
                  <c:v>2029</c:v>
                </c:pt>
                <c:pt idx="20">
                  <c:v>2030</c:v>
                </c:pt>
              </c:numCache>
            </c:numRef>
          </c:cat>
          <c:val>
            <c:numRef>
              <c:f>'Northwest Region'!$O$17:$AI$17</c:f>
              <c:numCache>
                <c:formatCode>_(* #,##0_);_(* \(#,##0\);_(* "-"_);_(@_)</c:formatCode>
                <c:ptCount val="21"/>
                <c:pt idx="0">
                  <c:v>792.35947245112311</c:v>
                </c:pt>
                <c:pt idx="1">
                  <c:v>889.55947245112475</c:v>
                </c:pt>
                <c:pt idx="2">
                  <c:v>885.75947245112366</c:v>
                </c:pt>
                <c:pt idx="3">
                  <c:v>1039.7594724511227</c:v>
                </c:pt>
                <c:pt idx="4">
                  <c:v>1034.0594724511229</c:v>
                </c:pt>
                <c:pt idx="5">
                  <c:v>931.05947245112566</c:v>
                </c:pt>
                <c:pt idx="6">
                  <c:v>929.95947245112256</c:v>
                </c:pt>
                <c:pt idx="7">
                  <c:v>979.65947245112511</c:v>
                </c:pt>
                <c:pt idx="8">
                  <c:v>865.05947245112475</c:v>
                </c:pt>
                <c:pt idx="9">
                  <c:v>935.35947245112311</c:v>
                </c:pt>
                <c:pt idx="11">
                  <c:v>445.07103054741066</c:v>
                </c:pt>
                <c:pt idx="12">
                  <c:v>442.87103054740811</c:v>
                </c:pt>
                <c:pt idx="13">
                  <c:v>479.97103054740847</c:v>
                </c:pt>
                <c:pt idx="14">
                  <c:v>638.07103054740878</c:v>
                </c:pt>
                <c:pt idx="15">
                  <c:v>635.37103054740987</c:v>
                </c:pt>
                <c:pt idx="16">
                  <c:v>568.67103054740915</c:v>
                </c:pt>
                <c:pt idx="17">
                  <c:v>539.17103054740915</c:v>
                </c:pt>
                <c:pt idx="18">
                  <c:v>248.27103054740957</c:v>
                </c:pt>
                <c:pt idx="19">
                  <c:v>208.27103054740957</c:v>
                </c:pt>
                <c:pt idx="20">
                  <c:v>208.27103054740957</c:v>
                </c:pt>
              </c:numCache>
            </c:numRef>
          </c:val>
          <c:extLst>
            <c:ext xmlns:c16="http://schemas.microsoft.com/office/drawing/2014/chart" uri="{C3380CC4-5D6E-409C-BE32-E72D297353CC}">
              <c16:uniqueId val="{00000007-6F1B-4290-BAE8-086599572476}"/>
            </c:ext>
          </c:extLst>
        </c:ser>
        <c:dLbls>
          <c:showLegendKey val="0"/>
          <c:showVal val="0"/>
          <c:showCatName val="0"/>
          <c:showSerName val="0"/>
          <c:showPercent val="0"/>
          <c:showBubbleSize val="0"/>
        </c:dLbls>
        <c:gapWidth val="25"/>
        <c:overlap val="100"/>
        <c:axId val="1634017311"/>
        <c:axId val="1634025215"/>
      </c:barChart>
      <c:lineChart>
        <c:grouping val="standard"/>
        <c:varyColors val="0"/>
        <c:ser>
          <c:idx val="0"/>
          <c:order val="0"/>
          <c:tx>
            <c:strRef>
              <c:f>'Northwest Region'!$N$8</c:f>
              <c:strCache>
                <c:ptCount val="1"/>
                <c:pt idx="0">
                  <c:v> Load </c:v>
                </c:pt>
              </c:strCache>
            </c:strRef>
          </c:tx>
          <c:spPr>
            <a:ln w="57150" cap="rnd">
              <a:solidFill>
                <a:srgbClr val="FF0000"/>
              </a:solidFill>
              <a:prstDash val="sysDash"/>
              <a:round/>
            </a:ln>
            <a:effectLst/>
          </c:spPr>
          <c:marker>
            <c:symbol val="none"/>
          </c:marker>
          <c:cat>
            <c:numRef>
              <c:f>'Northwest Region'!$O$7:$AI$7</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1">
                  <c:v>2021</c:v>
                </c:pt>
                <c:pt idx="12">
                  <c:v>2022</c:v>
                </c:pt>
                <c:pt idx="13">
                  <c:v>2023</c:v>
                </c:pt>
                <c:pt idx="14">
                  <c:v>2024</c:v>
                </c:pt>
                <c:pt idx="15">
                  <c:v>2025</c:v>
                </c:pt>
                <c:pt idx="16">
                  <c:v>2026</c:v>
                </c:pt>
                <c:pt idx="17">
                  <c:v>2027</c:v>
                </c:pt>
                <c:pt idx="18">
                  <c:v>2028</c:v>
                </c:pt>
                <c:pt idx="19">
                  <c:v>2029</c:v>
                </c:pt>
                <c:pt idx="20">
                  <c:v>2030</c:v>
                </c:pt>
              </c:numCache>
            </c:numRef>
          </c:cat>
          <c:val>
            <c:numRef>
              <c:f>'Northwest Region'!$O$8:$AI$8</c:f>
              <c:numCache>
                <c:formatCode>_(* #,##0_);_(* \(#,##0\);_(* "-"_);_(@_)</c:formatCode>
                <c:ptCount val="21"/>
                <c:pt idx="0">
                  <c:v>31391.852075802628</c:v>
                </c:pt>
                <c:pt idx="1">
                  <c:v>31601.246737714129</c:v>
                </c:pt>
                <c:pt idx="2">
                  <c:v>31783.237346954087</c:v>
                </c:pt>
                <c:pt idx="3">
                  <c:v>32036.51270457188</c:v>
                </c:pt>
                <c:pt idx="4">
                  <c:v>32280.806040616626</c:v>
                </c:pt>
                <c:pt idx="5">
                  <c:v>32470.796826840629</c:v>
                </c:pt>
                <c:pt idx="6">
                  <c:v>32665.325390221038</c:v>
                </c:pt>
                <c:pt idx="7">
                  <c:v>32720.766228093707</c:v>
                </c:pt>
                <c:pt idx="8">
                  <c:v>32861.863444817143</c:v>
                </c:pt>
                <c:pt idx="9">
                  <c:v>32966.117987653182</c:v>
                </c:pt>
                <c:pt idx="11">
                  <c:v>28381.762566811645</c:v>
                </c:pt>
                <c:pt idx="12">
                  <c:v>28458.421242066102</c:v>
                </c:pt>
                <c:pt idx="13">
                  <c:v>28727.188739694036</c:v>
                </c:pt>
                <c:pt idx="14">
                  <c:v>29212.454395976049</c:v>
                </c:pt>
                <c:pt idx="15">
                  <c:v>29622.839432144887</c:v>
                </c:pt>
                <c:pt idx="16">
                  <c:v>29828.074293122208</c:v>
                </c:pt>
                <c:pt idx="17">
                  <c:v>30146.866182818798</c:v>
                </c:pt>
                <c:pt idx="18">
                  <c:v>30272.834546153768</c:v>
                </c:pt>
                <c:pt idx="19">
                  <c:v>30410.956628176664</c:v>
                </c:pt>
                <c:pt idx="20">
                  <c:v>30530.70492860501</c:v>
                </c:pt>
              </c:numCache>
            </c:numRef>
          </c:val>
          <c:smooth val="0"/>
          <c:extLst>
            <c:ext xmlns:c16="http://schemas.microsoft.com/office/drawing/2014/chart" uri="{C3380CC4-5D6E-409C-BE32-E72D297353CC}">
              <c16:uniqueId val="{00000008-6F1B-4290-BAE8-086599572476}"/>
            </c:ext>
          </c:extLst>
        </c:ser>
        <c:ser>
          <c:idx val="1"/>
          <c:order val="1"/>
          <c:tx>
            <c:strRef>
              <c:f>'Northwest Region'!$N$9</c:f>
              <c:strCache>
                <c:ptCount val="1"/>
                <c:pt idx="0">
                  <c:v> Requirements </c:v>
                </c:pt>
              </c:strCache>
            </c:strRef>
          </c:tx>
          <c:spPr>
            <a:ln w="57150" cap="rnd">
              <a:solidFill>
                <a:srgbClr val="C00000"/>
              </a:solidFill>
              <a:round/>
            </a:ln>
            <a:effectLst/>
          </c:spPr>
          <c:marker>
            <c:symbol val="none"/>
          </c:marker>
          <c:cat>
            <c:numRef>
              <c:f>'Northwest Region'!$O$7:$AI$7</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1">
                  <c:v>2021</c:v>
                </c:pt>
                <c:pt idx="12">
                  <c:v>2022</c:v>
                </c:pt>
                <c:pt idx="13">
                  <c:v>2023</c:v>
                </c:pt>
                <c:pt idx="14">
                  <c:v>2024</c:v>
                </c:pt>
                <c:pt idx="15">
                  <c:v>2025</c:v>
                </c:pt>
                <c:pt idx="16">
                  <c:v>2026</c:v>
                </c:pt>
                <c:pt idx="17">
                  <c:v>2027</c:v>
                </c:pt>
                <c:pt idx="18">
                  <c:v>2028</c:v>
                </c:pt>
                <c:pt idx="19">
                  <c:v>2029</c:v>
                </c:pt>
                <c:pt idx="20">
                  <c:v>2030</c:v>
                </c:pt>
              </c:numCache>
            </c:numRef>
          </c:cat>
          <c:val>
            <c:numRef>
              <c:f>'Northwest Region'!$O$9:$AI$9</c:f>
              <c:numCache>
                <c:formatCode>_(* #,##0_);_(* \(#,##0\);_(* "-"_);_(@_)</c:formatCode>
                <c:ptCount val="21"/>
                <c:pt idx="0">
                  <c:v>37557.048407931048</c:v>
                </c:pt>
                <c:pt idx="1">
                  <c:v>37799.946215748394</c:v>
                </c:pt>
                <c:pt idx="2">
                  <c:v>38011.055322466746</c:v>
                </c:pt>
                <c:pt idx="3">
                  <c:v>38304.854737303387</c:v>
                </c:pt>
                <c:pt idx="4">
                  <c:v>38587.235007115283</c:v>
                </c:pt>
                <c:pt idx="5">
                  <c:v>38807.624319135124</c:v>
                </c:pt>
                <c:pt idx="6">
                  <c:v>39033.27745265641</c:v>
                </c:pt>
                <c:pt idx="7">
                  <c:v>39097.588824588704</c:v>
                </c:pt>
                <c:pt idx="8">
                  <c:v>39261.261595987889</c:v>
                </c:pt>
                <c:pt idx="9">
                  <c:v>39382.196865677688</c:v>
                </c:pt>
                <c:pt idx="11">
                  <c:v>34365.344577501506</c:v>
                </c:pt>
                <c:pt idx="12">
                  <c:v>34454.268640796676</c:v>
                </c:pt>
                <c:pt idx="13">
                  <c:v>34766.03893804508</c:v>
                </c:pt>
                <c:pt idx="14">
                  <c:v>35328.947099332217</c:v>
                </c:pt>
                <c:pt idx="15">
                  <c:v>35804.993741288068</c:v>
                </c:pt>
                <c:pt idx="16">
                  <c:v>36042.066180021764</c:v>
                </c:pt>
                <c:pt idx="17">
                  <c:v>36719.964772069805</c:v>
                </c:pt>
                <c:pt idx="18">
                  <c:v>36923.288073538373</c:v>
                </c:pt>
                <c:pt idx="19">
                  <c:v>36917.209688684932</c:v>
                </c:pt>
                <c:pt idx="20">
                  <c:v>37211.517717181814</c:v>
                </c:pt>
              </c:numCache>
            </c:numRef>
          </c:val>
          <c:smooth val="0"/>
          <c:extLst>
            <c:ext xmlns:c16="http://schemas.microsoft.com/office/drawing/2014/chart" uri="{C3380CC4-5D6E-409C-BE32-E72D297353CC}">
              <c16:uniqueId val="{00000009-6F1B-4290-BAE8-086599572476}"/>
            </c:ext>
          </c:extLst>
        </c:ser>
        <c:dLbls>
          <c:showLegendKey val="0"/>
          <c:showVal val="0"/>
          <c:showCatName val="0"/>
          <c:showSerName val="0"/>
          <c:showPercent val="0"/>
          <c:showBubbleSize val="0"/>
        </c:dLbls>
        <c:marker val="1"/>
        <c:smooth val="0"/>
        <c:axId val="1634017311"/>
        <c:axId val="1634025215"/>
      </c:lineChart>
      <c:catAx>
        <c:axId val="1634017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34025215"/>
        <c:crosses val="autoZero"/>
        <c:auto val="1"/>
        <c:lblAlgn val="ctr"/>
        <c:lblOffset val="100"/>
        <c:tickLblSkip val="2"/>
        <c:noMultiLvlLbl val="0"/>
      </c:catAx>
      <c:valAx>
        <c:axId val="1634025215"/>
        <c:scaling>
          <c:orientation val="minMax"/>
          <c:max val="40000"/>
          <c:min val="1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solidFill>
                      <a:schemeClr val="tx1"/>
                    </a:solidFill>
                  </a:rPr>
                  <a:t>MW</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634017311"/>
        <c:crosses val="autoZero"/>
        <c:crossBetween val="between"/>
      </c:valAx>
      <c:spPr>
        <a:noFill/>
        <a:ln>
          <a:noFill/>
        </a:ln>
        <a:effectLst/>
      </c:spPr>
    </c:plotArea>
    <c:legend>
      <c:legendPos val="b"/>
      <c:layout>
        <c:manualLayout>
          <c:xMode val="edge"/>
          <c:yMode val="edge"/>
          <c:x val="9.2045700169831712E-2"/>
          <c:y val="0.80114575678040245"/>
          <c:w val="0.86819626713327513"/>
          <c:h val="0.1452376202974628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1" i="0" u="none" strike="noStrike" kern="1200" spc="0" baseline="0">
                <a:solidFill>
                  <a:schemeClr val="tx1">
                    <a:lumMod val="65000"/>
                    <a:lumOff val="35000"/>
                  </a:schemeClr>
                </a:solidFill>
                <a:latin typeface="+mn-lt"/>
                <a:ea typeface="+mn-ea"/>
                <a:cs typeface="+mn-cs"/>
              </a:defRPr>
            </a:pPr>
            <a:r>
              <a:rPr lang="en-US" sz="1700" b="1" dirty="0"/>
              <a:t>Net Scheduling</a:t>
            </a:r>
            <a:r>
              <a:rPr lang="en-US" sz="1700" b="1" baseline="0" dirty="0"/>
              <a:t> Interchange of Energy ("-"  Represents  Import) -  February 10 -15, 2021</a:t>
            </a:r>
            <a:endParaRPr lang="en-US" sz="1700" b="1" dirty="0"/>
          </a:p>
        </c:rich>
      </c:tx>
      <c:layout>
        <c:manualLayout>
          <c:xMode val="edge"/>
          <c:yMode val="edge"/>
          <c:x val="0.16764260955152346"/>
          <c:y val="1.2318551548868538E-2"/>
        </c:manualLayout>
      </c:layout>
      <c:overlay val="0"/>
      <c:spPr>
        <a:noFill/>
        <a:ln>
          <a:noFill/>
        </a:ln>
        <a:effectLst/>
      </c:spPr>
      <c:txPr>
        <a:bodyPr rot="0" spcFirstLastPara="1" vertOverflow="ellipsis" vert="horz" wrap="square" anchor="ctr" anchorCtr="1"/>
        <a:lstStyle/>
        <a:p>
          <a:pPr>
            <a:defRPr sz="17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2207412732698"/>
          <c:y val="0.14120557789001478"/>
          <c:w val="0.87581067662326384"/>
          <c:h val="0.63182607862586415"/>
        </c:manualLayout>
      </c:layout>
      <c:lineChart>
        <c:grouping val="standard"/>
        <c:varyColors val="0"/>
        <c:ser>
          <c:idx val="0"/>
          <c:order val="0"/>
          <c:spPr>
            <a:ln w="28575" cap="rnd">
              <a:solidFill>
                <a:srgbClr val="FF0000"/>
              </a:solidFill>
              <a:round/>
            </a:ln>
            <a:effectLst/>
          </c:spPr>
          <c:marker>
            <c:symbol val="none"/>
          </c:marker>
          <c:cat>
            <c:numRef>
              <c:f>Sheet1!$O$6:$O$149</c:f>
              <c:numCache>
                <c:formatCode>m/d/yy\ h:mm;@</c:formatCode>
                <c:ptCount val="144"/>
                <c:pt idx="0">
                  <c:v>44237</c:v>
                </c:pt>
                <c:pt idx="1">
                  <c:v>44237.041666666664</c:v>
                </c:pt>
                <c:pt idx="2">
                  <c:v>44237.083333333336</c:v>
                </c:pt>
                <c:pt idx="3">
                  <c:v>44237.125</c:v>
                </c:pt>
                <c:pt idx="4">
                  <c:v>44237.166666666664</c:v>
                </c:pt>
                <c:pt idx="5">
                  <c:v>44237.208333333336</c:v>
                </c:pt>
                <c:pt idx="6">
                  <c:v>44237.25</c:v>
                </c:pt>
                <c:pt idx="7">
                  <c:v>44237.291666666664</c:v>
                </c:pt>
                <c:pt idx="8">
                  <c:v>44237.333333333336</c:v>
                </c:pt>
                <c:pt idx="9">
                  <c:v>44237.375</c:v>
                </c:pt>
                <c:pt idx="10">
                  <c:v>44237.416666666664</c:v>
                </c:pt>
                <c:pt idx="11">
                  <c:v>44237.458333333336</c:v>
                </c:pt>
                <c:pt idx="12">
                  <c:v>44237.5</c:v>
                </c:pt>
                <c:pt idx="13">
                  <c:v>44237.541666666664</c:v>
                </c:pt>
                <c:pt idx="14">
                  <c:v>44237.583333333336</c:v>
                </c:pt>
                <c:pt idx="15">
                  <c:v>44237.625</c:v>
                </c:pt>
                <c:pt idx="16">
                  <c:v>44237.666666666664</c:v>
                </c:pt>
                <c:pt idx="17">
                  <c:v>44237.708333333336</c:v>
                </c:pt>
                <c:pt idx="18">
                  <c:v>44237.75</c:v>
                </c:pt>
                <c:pt idx="19">
                  <c:v>44237.791666666664</c:v>
                </c:pt>
                <c:pt idx="20">
                  <c:v>44237.833333333336</c:v>
                </c:pt>
                <c:pt idx="21">
                  <c:v>44237.875</c:v>
                </c:pt>
                <c:pt idx="22">
                  <c:v>44237.916666666664</c:v>
                </c:pt>
                <c:pt idx="23">
                  <c:v>44237.958333333336</c:v>
                </c:pt>
                <c:pt idx="24">
                  <c:v>44238</c:v>
                </c:pt>
                <c:pt idx="25">
                  <c:v>44238.041666666664</c:v>
                </c:pt>
                <c:pt idx="26">
                  <c:v>44238.083333333336</c:v>
                </c:pt>
                <c:pt idx="27">
                  <c:v>44238.125</c:v>
                </c:pt>
                <c:pt idx="28">
                  <c:v>44238.166666666664</c:v>
                </c:pt>
                <c:pt idx="29">
                  <c:v>44238.208333333336</c:v>
                </c:pt>
                <c:pt idx="30">
                  <c:v>44238.25</c:v>
                </c:pt>
                <c:pt idx="31">
                  <c:v>44238.291666666664</c:v>
                </c:pt>
                <c:pt idx="32">
                  <c:v>44238.333333333336</c:v>
                </c:pt>
                <c:pt idx="33">
                  <c:v>44238.375</c:v>
                </c:pt>
                <c:pt idx="34">
                  <c:v>44238.416666666664</c:v>
                </c:pt>
                <c:pt idx="35">
                  <c:v>44238.458333333336</c:v>
                </c:pt>
                <c:pt idx="36">
                  <c:v>44238.5</c:v>
                </c:pt>
                <c:pt idx="37">
                  <c:v>44238.541666666664</c:v>
                </c:pt>
                <c:pt idx="38">
                  <c:v>44238.583333333336</c:v>
                </c:pt>
                <c:pt idx="39">
                  <c:v>44238.625</c:v>
                </c:pt>
                <c:pt idx="40">
                  <c:v>44238.666666666664</c:v>
                </c:pt>
                <c:pt idx="41">
                  <c:v>44238.708333333336</c:v>
                </c:pt>
                <c:pt idx="42">
                  <c:v>44238.75</c:v>
                </c:pt>
                <c:pt idx="43">
                  <c:v>44238.791666666664</c:v>
                </c:pt>
                <c:pt idx="44">
                  <c:v>44238.833333333336</c:v>
                </c:pt>
                <c:pt idx="45">
                  <c:v>44238.875</c:v>
                </c:pt>
                <c:pt idx="46">
                  <c:v>44238.916666666664</c:v>
                </c:pt>
                <c:pt idx="47">
                  <c:v>44238.958333333336</c:v>
                </c:pt>
                <c:pt idx="48">
                  <c:v>44239</c:v>
                </c:pt>
                <c:pt idx="49">
                  <c:v>44239.041666666664</c:v>
                </c:pt>
                <c:pt idx="50">
                  <c:v>44239.083333333336</c:v>
                </c:pt>
                <c:pt idx="51">
                  <c:v>44239.125</c:v>
                </c:pt>
                <c:pt idx="52">
                  <c:v>44239.166666666664</c:v>
                </c:pt>
                <c:pt idx="53">
                  <c:v>44239.208333333336</c:v>
                </c:pt>
                <c:pt idx="54">
                  <c:v>44239.25</c:v>
                </c:pt>
                <c:pt idx="55">
                  <c:v>44239.291666666664</c:v>
                </c:pt>
                <c:pt idx="56">
                  <c:v>44239.333333333336</c:v>
                </c:pt>
                <c:pt idx="57">
                  <c:v>44239.375</c:v>
                </c:pt>
                <c:pt idx="58">
                  <c:v>44239.416666666664</c:v>
                </c:pt>
                <c:pt idx="59">
                  <c:v>44239.458333333336</c:v>
                </c:pt>
                <c:pt idx="60">
                  <c:v>44239.5</c:v>
                </c:pt>
                <c:pt idx="61">
                  <c:v>44239.541666666664</c:v>
                </c:pt>
                <c:pt idx="62">
                  <c:v>44239.583333333336</c:v>
                </c:pt>
                <c:pt idx="63">
                  <c:v>44239.625</c:v>
                </c:pt>
                <c:pt idx="64">
                  <c:v>44239.666666666664</c:v>
                </c:pt>
                <c:pt idx="65">
                  <c:v>44239.708333333336</c:v>
                </c:pt>
                <c:pt idx="66">
                  <c:v>44239.75</c:v>
                </c:pt>
                <c:pt idx="67">
                  <c:v>44239.791666666664</c:v>
                </c:pt>
                <c:pt idx="68">
                  <c:v>44239.833333333336</c:v>
                </c:pt>
                <c:pt idx="69">
                  <c:v>44239.875</c:v>
                </c:pt>
                <c:pt idx="70">
                  <c:v>44239.916666666664</c:v>
                </c:pt>
                <c:pt idx="71">
                  <c:v>44239.958333333336</c:v>
                </c:pt>
                <c:pt idx="72">
                  <c:v>44240</c:v>
                </c:pt>
                <c:pt idx="73">
                  <c:v>44240.041666666664</c:v>
                </c:pt>
                <c:pt idx="74">
                  <c:v>44240.083333333336</c:v>
                </c:pt>
                <c:pt idx="75">
                  <c:v>44240.125</c:v>
                </c:pt>
                <c:pt idx="76">
                  <c:v>44240.166666666664</c:v>
                </c:pt>
                <c:pt idx="77">
                  <c:v>44240.208333333336</c:v>
                </c:pt>
                <c:pt idx="78">
                  <c:v>44240.25</c:v>
                </c:pt>
                <c:pt idx="79">
                  <c:v>44240.291666666664</c:v>
                </c:pt>
                <c:pt idx="80">
                  <c:v>44240.333333333336</c:v>
                </c:pt>
                <c:pt idx="81">
                  <c:v>44240.375</c:v>
                </c:pt>
                <c:pt idx="82">
                  <c:v>44240.416666666664</c:v>
                </c:pt>
                <c:pt idx="83">
                  <c:v>44240.458333333336</c:v>
                </c:pt>
                <c:pt idx="84">
                  <c:v>44240.5</c:v>
                </c:pt>
                <c:pt idx="85">
                  <c:v>44240.541666666664</c:v>
                </c:pt>
                <c:pt idx="86">
                  <c:v>44240.583333333336</c:v>
                </c:pt>
                <c:pt idx="87">
                  <c:v>44240.625</c:v>
                </c:pt>
                <c:pt idx="88">
                  <c:v>44240.666666666664</c:v>
                </c:pt>
                <c:pt idx="89">
                  <c:v>44240.708333333336</c:v>
                </c:pt>
                <c:pt idx="90">
                  <c:v>44240.75</c:v>
                </c:pt>
                <c:pt idx="91">
                  <c:v>44240.791666666664</c:v>
                </c:pt>
                <c:pt idx="92">
                  <c:v>44240.833333333336</c:v>
                </c:pt>
                <c:pt idx="93">
                  <c:v>44240.875</c:v>
                </c:pt>
                <c:pt idx="94">
                  <c:v>44240.916666666664</c:v>
                </c:pt>
                <c:pt idx="95">
                  <c:v>44240.958333333336</c:v>
                </c:pt>
                <c:pt idx="96">
                  <c:v>44241</c:v>
                </c:pt>
                <c:pt idx="97">
                  <c:v>44241.041666666664</c:v>
                </c:pt>
                <c:pt idx="98">
                  <c:v>44241.083333333336</c:v>
                </c:pt>
                <c:pt idx="99">
                  <c:v>44241.125</c:v>
                </c:pt>
                <c:pt idx="100">
                  <c:v>44241.166666666664</c:v>
                </c:pt>
                <c:pt idx="101">
                  <c:v>44241.208333333336</c:v>
                </c:pt>
                <c:pt idx="102">
                  <c:v>44241.25</c:v>
                </c:pt>
                <c:pt idx="103">
                  <c:v>44241.291666666664</c:v>
                </c:pt>
                <c:pt idx="104">
                  <c:v>44241.333333333336</c:v>
                </c:pt>
                <c:pt idx="105">
                  <c:v>44241.375</c:v>
                </c:pt>
                <c:pt idx="106">
                  <c:v>44241.416666666664</c:v>
                </c:pt>
                <c:pt idx="107">
                  <c:v>44241.458333333336</c:v>
                </c:pt>
                <c:pt idx="108">
                  <c:v>44241.5</c:v>
                </c:pt>
                <c:pt idx="109">
                  <c:v>44241.541666666664</c:v>
                </c:pt>
                <c:pt idx="110">
                  <c:v>44241.583333333336</c:v>
                </c:pt>
                <c:pt idx="111">
                  <c:v>44241.625</c:v>
                </c:pt>
                <c:pt idx="112">
                  <c:v>44241.666666666664</c:v>
                </c:pt>
                <c:pt idx="113">
                  <c:v>44241.708333333336</c:v>
                </c:pt>
                <c:pt idx="114">
                  <c:v>44241.75</c:v>
                </c:pt>
                <c:pt idx="115">
                  <c:v>44241.791666666664</c:v>
                </c:pt>
                <c:pt idx="116">
                  <c:v>44241.833333333336</c:v>
                </c:pt>
                <c:pt idx="117">
                  <c:v>44241.875</c:v>
                </c:pt>
                <c:pt idx="118">
                  <c:v>44241.916666666664</c:v>
                </c:pt>
                <c:pt idx="119">
                  <c:v>44241.958333333336</c:v>
                </c:pt>
                <c:pt idx="120">
                  <c:v>44242</c:v>
                </c:pt>
                <c:pt idx="121">
                  <c:v>44242.041666666664</c:v>
                </c:pt>
                <c:pt idx="122">
                  <c:v>44242.083333333336</c:v>
                </c:pt>
                <c:pt idx="123">
                  <c:v>44242.125</c:v>
                </c:pt>
                <c:pt idx="124">
                  <c:v>44242.166666666664</c:v>
                </c:pt>
                <c:pt idx="125">
                  <c:v>44242.208333333336</c:v>
                </c:pt>
                <c:pt idx="126">
                  <c:v>44242.25</c:v>
                </c:pt>
                <c:pt idx="127">
                  <c:v>44242.291666666664</c:v>
                </c:pt>
                <c:pt idx="128">
                  <c:v>44242.333333333336</c:v>
                </c:pt>
                <c:pt idx="129">
                  <c:v>44242.375</c:v>
                </c:pt>
                <c:pt idx="130">
                  <c:v>44242.416666666664</c:v>
                </c:pt>
                <c:pt idx="131">
                  <c:v>44242.458333333336</c:v>
                </c:pt>
                <c:pt idx="132">
                  <c:v>44242.5</c:v>
                </c:pt>
                <c:pt idx="133">
                  <c:v>44242.541666666664</c:v>
                </c:pt>
                <c:pt idx="134">
                  <c:v>44242.583333333336</c:v>
                </c:pt>
                <c:pt idx="135">
                  <c:v>44242.625</c:v>
                </c:pt>
                <c:pt idx="136">
                  <c:v>44242.666666666664</c:v>
                </c:pt>
                <c:pt idx="137">
                  <c:v>44242.708333333336</c:v>
                </c:pt>
                <c:pt idx="138">
                  <c:v>44242.75</c:v>
                </c:pt>
                <c:pt idx="139">
                  <c:v>44242.791666666664</c:v>
                </c:pt>
                <c:pt idx="140">
                  <c:v>44242.833333333336</c:v>
                </c:pt>
                <c:pt idx="141">
                  <c:v>44242.875</c:v>
                </c:pt>
                <c:pt idx="142">
                  <c:v>44242.916666666664</c:v>
                </c:pt>
                <c:pt idx="143">
                  <c:v>44242.958333333336</c:v>
                </c:pt>
              </c:numCache>
            </c:numRef>
          </c:cat>
          <c:val>
            <c:numRef>
              <c:f>Sheet1!$Q$6:$Q$149</c:f>
              <c:numCache>
                <c:formatCode>General</c:formatCode>
                <c:ptCount val="144"/>
                <c:pt idx="0">
                  <c:v>-413.29629516601563</c:v>
                </c:pt>
                <c:pt idx="1">
                  <c:v>-351.13333129882813</c:v>
                </c:pt>
                <c:pt idx="2">
                  <c:v>-339.40499877929688</c:v>
                </c:pt>
                <c:pt idx="3">
                  <c:v>-369.99334716796875</c:v>
                </c:pt>
                <c:pt idx="4">
                  <c:v>-390.60556030273438</c:v>
                </c:pt>
                <c:pt idx="5">
                  <c:v>-442.38833618164063</c:v>
                </c:pt>
                <c:pt idx="6">
                  <c:v>-517.3616943359375</c:v>
                </c:pt>
                <c:pt idx="7">
                  <c:v>-564.97998046875</c:v>
                </c:pt>
                <c:pt idx="8">
                  <c:v>-571</c:v>
                </c:pt>
                <c:pt idx="9">
                  <c:v>-604.88665771484375</c:v>
                </c:pt>
                <c:pt idx="10">
                  <c:v>-630.7791748046875</c:v>
                </c:pt>
                <c:pt idx="11">
                  <c:v>-585.12335205078125</c:v>
                </c:pt>
                <c:pt idx="12">
                  <c:v>-522.086669921875</c:v>
                </c:pt>
                <c:pt idx="13">
                  <c:v>-503.97332763671875</c:v>
                </c:pt>
                <c:pt idx="14">
                  <c:v>-509.50833129882813</c:v>
                </c:pt>
                <c:pt idx="15">
                  <c:v>-520.45501708984375</c:v>
                </c:pt>
                <c:pt idx="16">
                  <c:v>-538.98333740234375</c:v>
                </c:pt>
                <c:pt idx="17">
                  <c:v>-567.91998291015625</c:v>
                </c:pt>
                <c:pt idx="18">
                  <c:v>-610.4383544921875</c:v>
                </c:pt>
                <c:pt idx="19">
                  <c:v>-633.47833251953125</c:v>
                </c:pt>
                <c:pt idx="20">
                  <c:v>-626.04669189453125</c:v>
                </c:pt>
                <c:pt idx="21">
                  <c:v>-563.73333740234375</c:v>
                </c:pt>
                <c:pt idx="22">
                  <c:v>-487.6407470703125</c:v>
                </c:pt>
                <c:pt idx="23">
                  <c:v>-406.74072265625</c:v>
                </c:pt>
                <c:pt idx="24">
                  <c:v>-341.0333251953125</c:v>
                </c:pt>
                <c:pt idx="25">
                  <c:v>-319.04000854492188</c:v>
                </c:pt>
                <c:pt idx="26">
                  <c:v>-307.99667358398438</c:v>
                </c:pt>
                <c:pt idx="27">
                  <c:v>-320.461669921875</c:v>
                </c:pt>
                <c:pt idx="28">
                  <c:v>-350.64999389648438</c:v>
                </c:pt>
                <c:pt idx="29">
                  <c:v>-403.53887939453125</c:v>
                </c:pt>
                <c:pt idx="30">
                  <c:v>-495.4888916015625</c:v>
                </c:pt>
                <c:pt idx="31">
                  <c:v>-590.222900390625</c:v>
                </c:pt>
                <c:pt idx="32">
                  <c:v>-657.09722900390625</c:v>
                </c:pt>
                <c:pt idx="33">
                  <c:v>-692.95001220703125</c:v>
                </c:pt>
                <c:pt idx="34">
                  <c:v>-696.75</c:v>
                </c:pt>
                <c:pt idx="35">
                  <c:v>-677.1314697265625</c:v>
                </c:pt>
                <c:pt idx="36">
                  <c:v>-657.07000732421875</c:v>
                </c:pt>
                <c:pt idx="37">
                  <c:v>-611.5816650390625</c:v>
                </c:pt>
                <c:pt idx="38">
                  <c:v>-557.08001708984375</c:v>
                </c:pt>
                <c:pt idx="39">
                  <c:v>-544.96002197265625</c:v>
                </c:pt>
                <c:pt idx="40">
                  <c:v>-573.943359375</c:v>
                </c:pt>
                <c:pt idx="41">
                  <c:v>-606.392578125</c:v>
                </c:pt>
                <c:pt idx="42">
                  <c:v>-618.9766845703125</c:v>
                </c:pt>
                <c:pt idx="43">
                  <c:v>-629.13336181640625</c:v>
                </c:pt>
                <c:pt idx="44">
                  <c:v>-682.11669921875</c:v>
                </c:pt>
                <c:pt idx="45">
                  <c:v>-698.57830810546875</c:v>
                </c:pt>
                <c:pt idx="46">
                  <c:v>-642.60833740234375</c:v>
                </c:pt>
                <c:pt idx="47">
                  <c:v>-555.681640625</c:v>
                </c:pt>
                <c:pt idx="48">
                  <c:v>-457.7166748046875</c:v>
                </c:pt>
                <c:pt idx="49">
                  <c:v>-421.62222290039063</c:v>
                </c:pt>
                <c:pt idx="50">
                  <c:v>-474.35165405273438</c:v>
                </c:pt>
                <c:pt idx="51">
                  <c:v>-541.92333984375</c:v>
                </c:pt>
                <c:pt idx="52">
                  <c:v>-565.99664306640625</c:v>
                </c:pt>
                <c:pt idx="53">
                  <c:v>-587.81854248046875</c:v>
                </c:pt>
                <c:pt idx="54">
                  <c:v>-656.57916259765625</c:v>
                </c:pt>
                <c:pt idx="55">
                  <c:v>-727.5604248046875</c:v>
                </c:pt>
                <c:pt idx="56">
                  <c:v>-750.9866943359375</c:v>
                </c:pt>
                <c:pt idx="57">
                  <c:v>-735.066650390625</c:v>
                </c:pt>
                <c:pt idx="58">
                  <c:v>-706.030029296875</c:v>
                </c:pt>
                <c:pt idx="59">
                  <c:v>-717.3062744140625</c:v>
                </c:pt>
                <c:pt idx="60">
                  <c:v>-766.405029296875</c:v>
                </c:pt>
                <c:pt idx="61">
                  <c:v>-778.76666259765625</c:v>
                </c:pt>
                <c:pt idx="62">
                  <c:v>-731.60498046875</c:v>
                </c:pt>
                <c:pt idx="63">
                  <c:v>-688.538330078125</c:v>
                </c:pt>
                <c:pt idx="64">
                  <c:v>-692.4483642578125</c:v>
                </c:pt>
                <c:pt idx="65">
                  <c:v>-734.41168212890625</c:v>
                </c:pt>
                <c:pt idx="66">
                  <c:v>-772.60552978515625</c:v>
                </c:pt>
                <c:pt idx="67">
                  <c:v>-785.6270751953125</c:v>
                </c:pt>
                <c:pt idx="68">
                  <c:v>-773.70556640625</c:v>
                </c:pt>
                <c:pt idx="69">
                  <c:v>-762.8685302734375</c:v>
                </c:pt>
                <c:pt idx="70">
                  <c:v>-721.6583251953125</c:v>
                </c:pt>
                <c:pt idx="71">
                  <c:v>-647.90277099609375</c:v>
                </c:pt>
                <c:pt idx="72">
                  <c:v>-593.86248779296875</c:v>
                </c:pt>
                <c:pt idx="73">
                  <c:v>-539.32086181640625</c:v>
                </c:pt>
                <c:pt idx="74">
                  <c:v>-528.1138916015625</c:v>
                </c:pt>
                <c:pt idx="75">
                  <c:v>-572.1541748046875</c:v>
                </c:pt>
                <c:pt idx="76">
                  <c:v>-623.5888671875</c:v>
                </c:pt>
                <c:pt idx="77">
                  <c:v>-639.52166748046875</c:v>
                </c:pt>
                <c:pt idx="78">
                  <c:v>-682.66943359375</c:v>
                </c:pt>
                <c:pt idx="79">
                  <c:v>-775.2833251953125</c:v>
                </c:pt>
                <c:pt idx="80">
                  <c:v>-832.0999755859375</c:v>
                </c:pt>
                <c:pt idx="81">
                  <c:v>-836.7791748046875</c:v>
                </c:pt>
                <c:pt idx="82">
                  <c:v>-851.98333740234375</c:v>
                </c:pt>
                <c:pt idx="83">
                  <c:v>-847.0333251953125</c:v>
                </c:pt>
                <c:pt idx="84">
                  <c:v>-816.568359375</c:v>
                </c:pt>
                <c:pt idx="85">
                  <c:v>-763.1099853515625</c:v>
                </c:pt>
                <c:pt idx="86">
                  <c:v>-713.55499267578125</c:v>
                </c:pt>
                <c:pt idx="87">
                  <c:v>-708.97998046875</c:v>
                </c:pt>
                <c:pt idx="88">
                  <c:v>-721.9766845703125</c:v>
                </c:pt>
                <c:pt idx="89">
                  <c:v>-752.9000244140625</c:v>
                </c:pt>
                <c:pt idx="90">
                  <c:v>-803.2166748046875</c:v>
                </c:pt>
                <c:pt idx="91">
                  <c:v>-799.08331298828125</c:v>
                </c:pt>
                <c:pt idx="92">
                  <c:v>-759.04998779296875</c:v>
                </c:pt>
                <c:pt idx="93">
                  <c:v>-723.183349609375</c:v>
                </c:pt>
                <c:pt idx="94">
                  <c:v>-696.54168701171875</c:v>
                </c:pt>
                <c:pt idx="95">
                  <c:v>-659.08331298828125</c:v>
                </c:pt>
                <c:pt idx="96">
                  <c:v>-608.90277099609375</c:v>
                </c:pt>
                <c:pt idx="97">
                  <c:v>-573.2138671875</c:v>
                </c:pt>
                <c:pt idx="98">
                  <c:v>-588.0999755859375</c:v>
                </c:pt>
                <c:pt idx="99">
                  <c:v>-611.85186767578125</c:v>
                </c:pt>
                <c:pt idx="100">
                  <c:v>-627.5150146484375</c:v>
                </c:pt>
                <c:pt idx="101">
                  <c:v>-632.46832275390625</c:v>
                </c:pt>
                <c:pt idx="102">
                  <c:v>-661.933349609375</c:v>
                </c:pt>
                <c:pt idx="103">
                  <c:v>-688.75372314453125</c:v>
                </c:pt>
                <c:pt idx="104">
                  <c:v>-728.39166259765625</c:v>
                </c:pt>
                <c:pt idx="105">
                  <c:v>-744.056640625</c:v>
                </c:pt>
                <c:pt idx="106">
                  <c:v>-745.92333984375</c:v>
                </c:pt>
                <c:pt idx="107">
                  <c:v>-768.50164794921875</c:v>
                </c:pt>
                <c:pt idx="108">
                  <c:v>-745.07666015625</c:v>
                </c:pt>
                <c:pt idx="109">
                  <c:v>-711.03668212890625</c:v>
                </c:pt>
                <c:pt idx="110">
                  <c:v>-672.0533447265625</c:v>
                </c:pt>
                <c:pt idx="111">
                  <c:v>-638.0999755859375</c:v>
                </c:pt>
                <c:pt idx="112">
                  <c:v>-623.3592529296875</c:v>
                </c:pt>
                <c:pt idx="113">
                  <c:v>-714.61669921875</c:v>
                </c:pt>
                <c:pt idx="114">
                  <c:v>-810.3883056640625</c:v>
                </c:pt>
                <c:pt idx="115">
                  <c:v>-830.2138671875</c:v>
                </c:pt>
                <c:pt idx="116">
                  <c:v>-799.5283203125</c:v>
                </c:pt>
                <c:pt idx="117">
                  <c:v>-738.143310546875</c:v>
                </c:pt>
                <c:pt idx="118">
                  <c:v>-660.23541259765625</c:v>
                </c:pt>
                <c:pt idx="119">
                  <c:v>-589.9036865234375</c:v>
                </c:pt>
                <c:pt idx="120">
                  <c:v>-547.01666259765625</c:v>
                </c:pt>
                <c:pt idx="121">
                  <c:v>-492.98333740234375</c:v>
                </c:pt>
                <c:pt idx="122">
                  <c:v>-445.53167724609375</c:v>
                </c:pt>
                <c:pt idx="123">
                  <c:v>-432.76251220703125</c:v>
                </c:pt>
                <c:pt idx="124">
                  <c:v>-429.49832153320313</c:v>
                </c:pt>
                <c:pt idx="125">
                  <c:v>-458.9033203125</c:v>
                </c:pt>
                <c:pt idx="126">
                  <c:v>-559.26165771484375</c:v>
                </c:pt>
                <c:pt idx="127">
                  <c:v>-626.38958740234375</c:v>
                </c:pt>
                <c:pt idx="128">
                  <c:v>-635.392578125</c:v>
                </c:pt>
                <c:pt idx="129">
                  <c:v>-614.3463134765625</c:v>
                </c:pt>
                <c:pt idx="130">
                  <c:v>-553.91668701171875</c:v>
                </c:pt>
                <c:pt idx="131">
                  <c:v>-549.66668701171875</c:v>
                </c:pt>
                <c:pt idx="132">
                  <c:v>-577.95330810546875</c:v>
                </c:pt>
                <c:pt idx="133">
                  <c:v>-623.39501953125</c:v>
                </c:pt>
                <c:pt idx="134">
                  <c:v>-619.7437744140625</c:v>
                </c:pt>
                <c:pt idx="135">
                  <c:v>-598.95001220703125</c:v>
                </c:pt>
                <c:pt idx="136">
                  <c:v>-612.00665283203125</c:v>
                </c:pt>
                <c:pt idx="137">
                  <c:v>-578.106689453125</c:v>
                </c:pt>
                <c:pt idx="138">
                  <c:v>-550.4849853515625</c:v>
                </c:pt>
                <c:pt idx="139">
                  <c:v>-622.2750244140625</c:v>
                </c:pt>
                <c:pt idx="140">
                  <c:v>-600.29998779296875</c:v>
                </c:pt>
                <c:pt idx="141">
                  <c:v>-494.55166625976563</c:v>
                </c:pt>
                <c:pt idx="142">
                  <c:v>-423.18667602539063</c:v>
                </c:pt>
                <c:pt idx="143">
                  <c:v>-376.46832275390625</c:v>
                </c:pt>
              </c:numCache>
            </c:numRef>
          </c:val>
          <c:smooth val="0"/>
          <c:extLst>
            <c:ext xmlns:c16="http://schemas.microsoft.com/office/drawing/2014/chart" uri="{C3380CC4-5D6E-409C-BE32-E72D297353CC}">
              <c16:uniqueId val="{00000000-32C8-4494-B148-D6C8D73C3546}"/>
            </c:ext>
          </c:extLst>
        </c:ser>
        <c:dLbls>
          <c:showLegendKey val="0"/>
          <c:showVal val="0"/>
          <c:showCatName val="0"/>
          <c:showSerName val="0"/>
          <c:showPercent val="0"/>
          <c:showBubbleSize val="0"/>
        </c:dLbls>
        <c:smooth val="0"/>
        <c:axId val="655505632"/>
        <c:axId val="655501696"/>
      </c:lineChart>
      <c:catAx>
        <c:axId val="6555056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solidFill>
                      <a:sysClr val="windowText" lastClr="000000"/>
                    </a:solidFill>
                  </a:rPr>
                  <a:t>Date</a:t>
                </a:r>
                <a:r>
                  <a:rPr lang="en-US" sz="1200" b="1" baseline="0">
                    <a:solidFill>
                      <a:sysClr val="windowText" lastClr="000000"/>
                    </a:solidFill>
                  </a:rPr>
                  <a:t> &amp; Time</a:t>
                </a:r>
                <a:endParaRPr lang="en-US" sz="1200" b="1">
                  <a:solidFill>
                    <a:sysClr val="windowText" lastClr="000000"/>
                  </a:solidFill>
                </a:endParaRPr>
              </a:p>
            </c:rich>
          </c:tx>
          <c:layout>
            <c:manualLayout>
              <c:xMode val="edge"/>
              <c:yMode val="edge"/>
              <c:x val="0.46808515251291882"/>
              <c:y val="0.9410180813636969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 h:mm;@"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5501696"/>
        <c:crosses val="autoZero"/>
        <c:auto val="0"/>
        <c:lblAlgn val="ctr"/>
        <c:lblOffset val="100"/>
        <c:noMultiLvlLbl val="0"/>
      </c:catAx>
      <c:valAx>
        <c:axId val="655501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solidFill>
                      <a:sysClr val="windowText" lastClr="000000"/>
                    </a:solidFill>
                  </a:rPr>
                  <a:t>MegaWatts</a:t>
                </a:r>
                <a:r>
                  <a:rPr lang="en-US" sz="1200" b="1" baseline="0">
                    <a:solidFill>
                      <a:sysClr val="windowText" lastClr="000000"/>
                    </a:solidFill>
                  </a:rPr>
                  <a:t> (MW)</a:t>
                </a:r>
                <a:endParaRPr lang="en-US" sz="1200" b="1">
                  <a:solidFill>
                    <a:sysClr val="windowText" lastClr="000000"/>
                  </a:solidFill>
                </a:endParaRPr>
              </a:p>
            </c:rich>
          </c:tx>
          <c:layout>
            <c:manualLayout>
              <c:xMode val="edge"/>
              <c:yMode val="edge"/>
              <c:x val="1.50406757556473E-2"/>
              <c:y val="0.4292136813026333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5505632"/>
        <c:crosses val="autoZero"/>
        <c:crossBetween val="between"/>
      </c:valAx>
      <c:spPr>
        <a:noFill/>
        <a:ln>
          <a:noFill/>
        </a:ln>
        <a:effectLst/>
      </c:spPr>
    </c:plotArea>
    <c:plotVisOnly val="1"/>
    <c:dispBlanksAs val="gap"/>
    <c:showDLblsOverMax val="0"/>
  </c:chart>
  <c:spPr>
    <a:noFill/>
    <a:ln w="19050">
      <a:solidFill>
        <a:schemeClr val="tx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0.325</cdr:x>
      <cdr:y>0.09333</cdr:y>
    </cdr:from>
    <cdr:to>
      <cdr:x>0.46235</cdr:x>
      <cdr:y>0.17974</cdr:y>
    </cdr:to>
    <cdr:pic>
      <cdr:nvPicPr>
        <cdr:cNvPr id="2" name="chart">
          <a:extLst xmlns:a="http://schemas.openxmlformats.org/drawingml/2006/main">
            <a:ext uri="{FF2B5EF4-FFF2-40B4-BE49-F238E27FC236}">
              <a16:creationId xmlns:a16="http://schemas.microsoft.com/office/drawing/2014/main" id="{971DAE4E-3C31-FE4E-B566-642887BA214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971800" y="533400"/>
          <a:ext cx="1255885" cy="493819"/>
        </a:xfrm>
        <a:prstGeom xmlns:a="http://schemas.openxmlformats.org/drawingml/2006/main" prst="rect">
          <a:avLst/>
        </a:prstGeom>
      </cdr:spPr>
    </cdr:pic>
  </cdr:relSizeAnchor>
  <cdr:relSizeAnchor xmlns:cdr="http://schemas.openxmlformats.org/drawingml/2006/chartDrawing">
    <cdr:from>
      <cdr:x>0.79167</cdr:x>
      <cdr:y>0.14667</cdr:y>
    </cdr:from>
    <cdr:to>
      <cdr:x>0.92901</cdr:x>
      <cdr:y>0.23307</cdr:y>
    </cdr:to>
    <cdr:pic>
      <cdr:nvPicPr>
        <cdr:cNvPr id="3" name="chart">
          <a:extLst xmlns:a="http://schemas.openxmlformats.org/drawingml/2006/main">
            <a:ext uri="{FF2B5EF4-FFF2-40B4-BE49-F238E27FC236}">
              <a16:creationId xmlns:a16="http://schemas.microsoft.com/office/drawing/2014/main" id="{BBBC4663-54CF-A641-9545-00CC440F971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7239000" y="838200"/>
          <a:ext cx="1255885" cy="493819"/>
        </a:xfrm>
        <a:prstGeom xmlns:a="http://schemas.openxmlformats.org/drawingml/2006/main" prst="rect">
          <a:avLst/>
        </a:prstGeom>
      </cdr:spPr>
    </cdr:pic>
  </cdr:relSizeAnchor>
  <cdr:relSizeAnchor xmlns:cdr="http://schemas.openxmlformats.org/drawingml/2006/chartDrawing">
    <cdr:from>
      <cdr:x>0.29167</cdr:x>
      <cdr:y>0.55857</cdr:y>
    </cdr:from>
    <cdr:to>
      <cdr:x>0.80704</cdr:x>
      <cdr:y>0.6727</cdr:y>
    </cdr:to>
    <cdr:pic>
      <cdr:nvPicPr>
        <cdr:cNvPr id="5" name="chart">
          <a:extLst xmlns:a="http://schemas.openxmlformats.org/drawingml/2006/main">
            <a:ext uri="{FF2B5EF4-FFF2-40B4-BE49-F238E27FC236}">
              <a16:creationId xmlns:a16="http://schemas.microsoft.com/office/drawing/2014/main" id="{E04BAFED-8979-B440-8CDF-77AB5A15188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2667000" y="2894281"/>
          <a:ext cx="4712616" cy="591363"/>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0.60699</cdr:x>
      <cdr:y>0.43617</cdr:y>
    </cdr:from>
    <cdr:to>
      <cdr:x>0.64493</cdr:x>
      <cdr:y>0.71808</cdr:y>
    </cdr:to>
    <cdr:cxnSp macro="">
      <cdr:nvCxnSpPr>
        <cdr:cNvPr id="4" name="Straight Arrow Connector 3">
          <a:extLst xmlns:a="http://schemas.openxmlformats.org/drawingml/2006/main">
            <a:ext uri="{FF2B5EF4-FFF2-40B4-BE49-F238E27FC236}">
              <a16:creationId xmlns:a16="http://schemas.microsoft.com/office/drawing/2014/main" id="{468BA4BA-9A74-8E47-8396-1443669C5D60}"/>
            </a:ext>
          </a:extLst>
        </cdr:cNvPr>
        <cdr:cNvCxnSpPr/>
      </cdr:nvCxnSpPr>
      <cdr:spPr>
        <a:xfrm xmlns:a="http://schemas.openxmlformats.org/drawingml/2006/main" flipH="1">
          <a:off x="4876800" y="2239962"/>
          <a:ext cx="304800" cy="14478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0.55009</cdr:x>
      <cdr:y>0.40649</cdr:y>
    </cdr:from>
    <cdr:to>
      <cdr:x>0.74926</cdr:x>
      <cdr:y>0.50837</cdr:y>
    </cdr:to>
    <cdr:sp macro="" textlink="">
      <cdr:nvSpPr>
        <cdr:cNvPr id="5" name="TextBox 7"/>
        <cdr:cNvSpPr txBox="1"/>
      </cdr:nvSpPr>
      <cdr:spPr>
        <a:xfrm xmlns:a="http://schemas.openxmlformats.org/drawingml/2006/main">
          <a:off x="4419600" y="2087562"/>
          <a:ext cx="1600200" cy="523220"/>
        </a:xfrm>
        <a:prstGeom xmlns:a="http://schemas.openxmlformats.org/drawingml/2006/main" prst="rect">
          <a:avLst/>
        </a:prstGeom>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r>
            <a:rPr lang="en-US" sz="1400" dirty="0"/>
            <a:t>850 MW Net Import</a:t>
          </a:r>
        </a:p>
      </cdr:txBody>
    </cdr:sp>
  </cdr:relSizeAnchor>
  <cdr:relSizeAnchor xmlns:cdr="http://schemas.openxmlformats.org/drawingml/2006/chartDrawing">
    <cdr:from>
      <cdr:x>0.74926</cdr:x>
      <cdr:y>0.16909</cdr:y>
    </cdr:from>
    <cdr:to>
      <cdr:x>0.94843</cdr:x>
      <cdr:y>0.31292</cdr:y>
    </cdr:to>
    <cdr:sp macro="" textlink="">
      <cdr:nvSpPr>
        <cdr:cNvPr id="6" name="TextBox 7"/>
        <cdr:cNvSpPr txBox="1"/>
      </cdr:nvSpPr>
      <cdr:spPr>
        <a:xfrm xmlns:a="http://schemas.openxmlformats.org/drawingml/2006/main">
          <a:off x="6019800" y="868362"/>
          <a:ext cx="1600199" cy="738664"/>
        </a:xfrm>
        <a:prstGeom xmlns:a="http://schemas.openxmlformats.org/drawingml/2006/main" prst="rect">
          <a:avLst/>
        </a:prstGeom>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t>Over 1000 MW Net Import in Summer event</a:t>
          </a:r>
        </a:p>
      </cdr:txBody>
    </cdr:sp>
  </cdr:relSizeAnchor>
  <cdr:relSizeAnchor xmlns:cdr="http://schemas.openxmlformats.org/drawingml/2006/chartDrawing">
    <cdr:from>
      <cdr:x>0.14226</cdr:x>
      <cdr:y>0.15425</cdr:y>
    </cdr:from>
    <cdr:to>
      <cdr:x>0.34143</cdr:x>
      <cdr:y>0.25613</cdr:y>
    </cdr:to>
    <cdr:sp macro="" textlink="">
      <cdr:nvSpPr>
        <cdr:cNvPr id="7" name="TextBox 7"/>
        <cdr:cNvSpPr txBox="1"/>
      </cdr:nvSpPr>
      <cdr:spPr>
        <a:xfrm xmlns:a="http://schemas.openxmlformats.org/drawingml/2006/main">
          <a:off x="1143000" y="792162"/>
          <a:ext cx="1600199" cy="523220"/>
        </a:xfrm>
        <a:prstGeom xmlns:a="http://schemas.openxmlformats.org/drawingml/2006/main" prst="rect">
          <a:avLst/>
        </a:prstGeom>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wrap="square" rtlCol="0">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t>Total BA Load ~ 1900 MW</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FAD852-BD00-48A8-998B-265A1C78F807}" type="datetimeFigureOut">
              <a:rPr lang="en-US" smtClean="0"/>
              <a:t>8/16/2021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5B6BE-1A8F-484E-BA1C-2F2D029EF956}" type="slidenum">
              <a:rPr lang="en-US" smtClean="0"/>
              <a:t>‹#›</a:t>
            </a:fld>
            <a:endParaRPr lang="en-US"/>
          </a:p>
        </p:txBody>
      </p:sp>
    </p:spTree>
    <p:extLst>
      <p:ext uri="{BB962C8B-B14F-4D97-AF65-F5344CB8AC3E}">
        <p14:creationId xmlns:p14="http://schemas.microsoft.com/office/powerpoint/2010/main" val="869345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a:lstStyle/>
          <a:p>
            <a:fld id="{3E8BA885-2953-9644-827C-DBE941541381}" type="slidenum">
              <a:rPr lang="en-US"/>
              <a:pPr/>
              <a:t>6</a:t>
            </a:fld>
            <a:endParaRPr lang="en-US"/>
          </a:p>
        </p:txBody>
      </p:sp>
      <p:sp>
        <p:nvSpPr>
          <p:cNvPr id="2867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p:spPr>
      </p:sp>
      <p:sp>
        <p:nvSpPr>
          <p:cNvPr id="2867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lnSpc>
                <a:spcPct val="80000"/>
              </a:lnSpc>
              <a:spcBef>
                <a:spcPct val="0"/>
              </a:spcBef>
            </a:pPr>
            <a:endParaRPr lang="en-CA" sz="1000" dirty="0"/>
          </a:p>
        </p:txBody>
      </p:sp>
    </p:spTree>
    <p:extLst>
      <p:ext uri="{BB962C8B-B14F-4D97-AF65-F5344CB8AC3E}">
        <p14:creationId xmlns:p14="http://schemas.microsoft.com/office/powerpoint/2010/main" val="225265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F33A4-FF0E-469A-B4F9-6E10AA4CB211}" type="slidenum">
              <a:rPr kumimoji="0" lang="en-US" sz="1300" b="0" i="0" u="none" strike="noStrike" kern="1200" cap="none" spc="0" normalizeH="0" baseline="0" noProof="0" smtClean="0">
                <a:ln>
                  <a:noFill/>
                </a:ln>
                <a:solidFill>
                  <a:prstClr val="black"/>
                </a:solidFill>
                <a:effectLst/>
                <a:uLnTx/>
                <a:uFillTx/>
                <a:latin typeface="Helvet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Helvetica"/>
              <a:ea typeface="+mn-ea"/>
              <a:cs typeface="+mn-cs"/>
            </a:endParaRPr>
          </a:p>
        </p:txBody>
      </p:sp>
    </p:spTree>
    <p:extLst>
      <p:ext uri="{BB962C8B-B14F-4D97-AF65-F5344CB8AC3E}">
        <p14:creationId xmlns:p14="http://schemas.microsoft.com/office/powerpoint/2010/main" val="304839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defRPr/>
            </a:pPr>
            <a:r>
              <a:rPr lang="en-US" dirty="0"/>
              <a:t>GTS operates/maintains approximately 2150 miles of gas transmission pipeline, from 1” thru 24”, almost 1600 miles of gathering pipeline and 114 individual compression units totaling almost 90,000 horsepower in Montana and South Dakota. </a:t>
            </a:r>
          </a:p>
          <a:p>
            <a:pPr marL="0" indent="0" eaLnBrk="1" hangingPunct="1">
              <a:buFontTx/>
              <a:buNone/>
              <a:defRPr/>
            </a:pPr>
            <a:endParaRPr lang="en-US" dirty="0"/>
          </a:p>
          <a:p>
            <a:pPr eaLnBrk="1" hangingPunct="1">
              <a:defRPr/>
            </a:pPr>
            <a:r>
              <a:rPr lang="en-US" dirty="0"/>
              <a:t>In Montana, GTS provides service to about 190,000 natural gas customers in the western 2/3 of Montana (~70,000 square miles of service territory).  We have about 50 receipt points where gas enters our system and 150 delivery locations.  We have 3 active storage reservoirs that we cycle about 13 Bcf annually through.</a:t>
            </a:r>
          </a:p>
          <a:p>
            <a:pPr eaLnBrk="1" hangingPunct="1">
              <a:defRPr/>
            </a:pPr>
            <a:endParaRPr lang="en-US" dirty="0"/>
          </a:p>
          <a:p>
            <a:pPr eaLnBrk="1" hangingPunct="1">
              <a:defRPr/>
            </a:pPr>
            <a:r>
              <a:rPr lang="en-US" dirty="0"/>
              <a:t>Our system is designed to deliver about 336 MMcfd (design day) with a little more than half of that deliverability available from our storage reservoirs.</a:t>
            </a:r>
          </a:p>
          <a:p>
            <a:pPr eaLnBrk="1" hangingPunct="1">
              <a:defRPr/>
            </a:pPr>
            <a:endParaRPr lang="en-US" dirty="0"/>
          </a:p>
          <a:p>
            <a:pPr eaLnBrk="1" hangingPunct="1">
              <a:defRPr/>
            </a:pPr>
            <a:r>
              <a:rPr lang="en-US" dirty="0"/>
              <a:t>On an annual basis, we deliver about 44 Bcf.  Half of our delivered volume goes to the core customer and the other half to the on-system non-core customer.</a:t>
            </a:r>
          </a:p>
          <a:p>
            <a:pPr marL="0" indent="0">
              <a:buFontTx/>
              <a:buNone/>
              <a:defRPr/>
            </a:pPr>
            <a:endParaRPr lang="en-US" dirty="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25000"/>
              </a:spcBef>
              <a:buChar char="•"/>
              <a:defRPr sz="1100">
                <a:solidFill>
                  <a:schemeClr val="tx1"/>
                </a:solidFill>
                <a:latin typeface="Times New Roman" panose="02020603050405020304" pitchFamily="18" charset="0"/>
              </a:defRPr>
            </a:lvl1pPr>
            <a:lvl2pPr marL="742950" indent="-285750" defTabSz="923925">
              <a:spcBef>
                <a:spcPct val="25000"/>
              </a:spcBef>
              <a:buChar char="–"/>
              <a:defRPr sz="1100">
                <a:solidFill>
                  <a:schemeClr val="tx1"/>
                </a:solidFill>
                <a:latin typeface="Times New Roman" panose="02020603050405020304" pitchFamily="18" charset="0"/>
              </a:defRPr>
            </a:lvl2pPr>
            <a:lvl3pPr marL="1143000" indent="-228600" defTabSz="923925">
              <a:spcBef>
                <a:spcPct val="25000"/>
              </a:spcBef>
              <a:buFont typeface="Wingdings" panose="05000000000000000000" pitchFamily="2" charset="2"/>
              <a:buChar char="Ø"/>
              <a:defRPr sz="1100">
                <a:solidFill>
                  <a:schemeClr val="tx1"/>
                </a:solidFill>
                <a:latin typeface="Times New Roman" panose="02020603050405020304" pitchFamily="18" charset="0"/>
              </a:defRPr>
            </a:lvl3pPr>
            <a:lvl4pPr marL="1600200" indent="-228600" defTabSz="923925">
              <a:spcBef>
                <a:spcPct val="30000"/>
              </a:spcBef>
              <a:defRPr sz="1200">
                <a:solidFill>
                  <a:schemeClr val="tx1"/>
                </a:solidFill>
                <a:latin typeface="Times New Roman" panose="02020603050405020304" pitchFamily="18" charset="0"/>
              </a:defRPr>
            </a:lvl4pPr>
            <a:lvl5pPr marL="2057400" indent="-228600" defTabSz="923925">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3925" rtl="0" eaLnBrk="1" fontAlgn="auto" latinLnBrk="0" hangingPunct="1">
              <a:lnSpc>
                <a:spcPct val="100000"/>
              </a:lnSpc>
              <a:spcBef>
                <a:spcPct val="0"/>
              </a:spcBef>
              <a:spcAft>
                <a:spcPts val="0"/>
              </a:spcAft>
              <a:buClrTx/>
              <a:buSzTx/>
              <a:buFontTx/>
              <a:buNone/>
              <a:tabLst/>
              <a:defRPr/>
            </a:pPr>
            <a:fld id="{C2D3057E-FF3D-45C9-8055-15837587585B}"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23925" rtl="0" eaLnBrk="1" fontAlgn="auto" latinLnBrk="0" hangingPunct="1">
                <a:lnSpc>
                  <a:spcPct val="100000"/>
                </a:lnSpc>
                <a:spcBef>
                  <a:spcPct val="0"/>
                </a:spcBef>
                <a:spcAft>
                  <a:spcPts val="0"/>
                </a:spcAft>
                <a:buClrTx/>
                <a:buSzTx/>
                <a:buFontTx/>
                <a:buNone/>
                <a:tabLst/>
                <a:defRPr/>
              </a:pPr>
              <a:t>21</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20324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000">
                <a:solidFill>
                  <a:schemeClr val="tx1"/>
                </a:solidFill>
                <a:latin typeface="Arial" panose="020B0604020202020204" pitchFamily="34" charset="0"/>
                <a:cs typeface="Arial" panose="020B0604020202020204" pitchFamily="34" charset="0"/>
              </a:defRPr>
            </a:lvl1pPr>
            <a:lvl2pPr marL="742950" indent="-285750" defTabSz="923925">
              <a:defRPr sz="2000">
                <a:solidFill>
                  <a:schemeClr val="tx1"/>
                </a:solidFill>
                <a:latin typeface="Arial" panose="020B0604020202020204" pitchFamily="34" charset="0"/>
                <a:cs typeface="Arial" panose="020B0604020202020204" pitchFamily="34" charset="0"/>
              </a:defRPr>
            </a:lvl2pPr>
            <a:lvl3pPr marL="1143000" indent="-228600" defTabSz="923925">
              <a:defRPr sz="2000">
                <a:solidFill>
                  <a:schemeClr val="tx1"/>
                </a:solidFill>
                <a:latin typeface="Arial" panose="020B0604020202020204" pitchFamily="34" charset="0"/>
                <a:cs typeface="Arial" panose="020B0604020202020204" pitchFamily="34" charset="0"/>
              </a:defRPr>
            </a:lvl3pPr>
            <a:lvl4pPr marL="1600200" indent="-228600" defTabSz="923925">
              <a:defRPr sz="2000">
                <a:solidFill>
                  <a:schemeClr val="tx1"/>
                </a:solidFill>
                <a:latin typeface="Arial" panose="020B0604020202020204" pitchFamily="34" charset="0"/>
                <a:cs typeface="Arial" panose="020B0604020202020204" pitchFamily="34" charset="0"/>
              </a:defRPr>
            </a:lvl4pPr>
            <a:lvl5pPr marL="2057400" indent="-228600" defTabSz="923925">
              <a:defRPr sz="2000">
                <a:solidFill>
                  <a:schemeClr val="tx1"/>
                </a:solidFill>
                <a:latin typeface="Arial" panose="020B0604020202020204" pitchFamily="34" charset="0"/>
                <a:cs typeface="Arial" panose="020B0604020202020204" pitchFamily="34" charset="0"/>
              </a:defRPr>
            </a:lvl5pPr>
            <a:lvl6pPr marL="2514600" indent="-228600" defTabSz="92392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92392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92392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92392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1E51BD84-F69E-42DE-9F83-0D389BECC5E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23925"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7053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F33A4-FF0E-469A-B4F9-6E10AA4CB211}" type="slidenum">
              <a:rPr kumimoji="0" lang="en-US" sz="1300" b="0" i="0" u="none" strike="noStrike" kern="1200" cap="none" spc="0" normalizeH="0" baseline="0" noProof="0" smtClean="0">
                <a:ln>
                  <a:noFill/>
                </a:ln>
                <a:solidFill>
                  <a:prstClr val="black"/>
                </a:solidFill>
                <a:effectLst/>
                <a:uLnTx/>
                <a:uFillTx/>
                <a:latin typeface="Helvet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Helvetica"/>
              <a:ea typeface="+mn-ea"/>
              <a:cs typeface="+mn-cs"/>
            </a:endParaRPr>
          </a:p>
        </p:txBody>
      </p:sp>
    </p:spTree>
    <p:extLst>
      <p:ext uri="{BB962C8B-B14F-4D97-AF65-F5344CB8AC3E}">
        <p14:creationId xmlns:p14="http://schemas.microsoft.com/office/powerpoint/2010/main" val="1085956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1D7D8-1189-4483-BC2E-70339183221B}" type="slidenum">
              <a:rPr kumimoji="0" lang="en-US" sz="1300" b="0" i="0" u="none" strike="noStrike" kern="1200" cap="none" spc="0" normalizeH="0" baseline="0" noProof="0" smtClean="0">
                <a:ln>
                  <a:noFill/>
                </a:ln>
                <a:solidFill>
                  <a:prstClr val="black"/>
                </a:solidFill>
                <a:effectLst/>
                <a:uLnTx/>
                <a:uFillTx/>
                <a:latin typeface="Helvetic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Helvetica"/>
              <a:ea typeface="+mn-ea"/>
              <a:cs typeface="+mn-cs"/>
            </a:endParaRPr>
          </a:p>
        </p:txBody>
      </p:sp>
    </p:spTree>
    <p:extLst>
      <p:ext uri="{BB962C8B-B14F-4D97-AF65-F5344CB8AC3E}">
        <p14:creationId xmlns:p14="http://schemas.microsoft.com/office/powerpoint/2010/main" val="1747680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80D0A-FB30-4B18-A00B-0CB9E8B1ED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7791D5-5A18-4DF7-BDD4-B365117C3C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D5E027-C04A-4857-BEDC-B666EB7E45B6}"/>
              </a:ext>
            </a:extLst>
          </p:cNvPr>
          <p:cNvSpPr>
            <a:spLocks noGrp="1"/>
          </p:cNvSpPr>
          <p:nvPr>
            <p:ph type="dt" sz="half" idx="10"/>
          </p:nvPr>
        </p:nvSpPr>
        <p:spPr/>
        <p:txBody>
          <a:bodyPr/>
          <a:lstStyle/>
          <a:p>
            <a:fld id="{2945F04F-9A88-4319-A0EA-4CA66E8740B3}" type="datetimeFigureOut">
              <a:rPr lang="en-US" smtClean="0"/>
              <a:t>8/16/2021</a:t>
            </a:fld>
            <a:endParaRPr lang="en-US"/>
          </a:p>
        </p:txBody>
      </p:sp>
      <p:sp>
        <p:nvSpPr>
          <p:cNvPr id="5" name="Footer Placeholder 4">
            <a:extLst>
              <a:ext uri="{FF2B5EF4-FFF2-40B4-BE49-F238E27FC236}">
                <a16:creationId xmlns:a16="http://schemas.microsoft.com/office/drawing/2014/main" id="{8BFB3863-C2CB-4820-A487-5255F14A2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AC923-0D3A-4011-95AA-A723DB0B9F76}"/>
              </a:ext>
            </a:extLst>
          </p:cNvPr>
          <p:cNvSpPr>
            <a:spLocks noGrp="1"/>
          </p:cNvSpPr>
          <p:nvPr>
            <p:ph type="sldNum" sz="quarter" idx="12"/>
          </p:nvPr>
        </p:nvSpPr>
        <p:spPr/>
        <p:txBody>
          <a:bodyPr/>
          <a:lstStyle/>
          <a:p>
            <a:fld id="{C1708590-61A4-4948-9489-7F4F21541822}" type="slidenum">
              <a:rPr lang="en-US" smtClean="0"/>
              <a:t>‹#›</a:t>
            </a:fld>
            <a:endParaRPr lang="en-US"/>
          </a:p>
        </p:txBody>
      </p:sp>
    </p:spTree>
    <p:extLst>
      <p:ext uri="{BB962C8B-B14F-4D97-AF65-F5344CB8AC3E}">
        <p14:creationId xmlns:p14="http://schemas.microsoft.com/office/powerpoint/2010/main" val="10866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F7B14-7148-403A-A67C-C58EE119AB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94C1EF-8459-4D06-828D-11AD6A11EE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52837-EE1A-4AA7-9C65-54C1835EE7E7}"/>
              </a:ext>
            </a:extLst>
          </p:cNvPr>
          <p:cNvSpPr>
            <a:spLocks noGrp="1"/>
          </p:cNvSpPr>
          <p:nvPr>
            <p:ph type="dt" sz="half" idx="10"/>
          </p:nvPr>
        </p:nvSpPr>
        <p:spPr/>
        <p:txBody>
          <a:bodyPr/>
          <a:lstStyle/>
          <a:p>
            <a:fld id="{2945F04F-9A88-4319-A0EA-4CA66E8740B3}" type="datetimeFigureOut">
              <a:rPr lang="en-US" smtClean="0"/>
              <a:t>8/16/2021</a:t>
            </a:fld>
            <a:endParaRPr lang="en-US"/>
          </a:p>
        </p:txBody>
      </p:sp>
      <p:sp>
        <p:nvSpPr>
          <p:cNvPr id="5" name="Footer Placeholder 4">
            <a:extLst>
              <a:ext uri="{FF2B5EF4-FFF2-40B4-BE49-F238E27FC236}">
                <a16:creationId xmlns:a16="http://schemas.microsoft.com/office/drawing/2014/main" id="{53E40FE2-A32D-485D-B86F-001BEFABE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1CD76-33F2-40FF-9201-4AA468450418}"/>
              </a:ext>
            </a:extLst>
          </p:cNvPr>
          <p:cNvSpPr>
            <a:spLocks noGrp="1"/>
          </p:cNvSpPr>
          <p:nvPr>
            <p:ph type="sldNum" sz="quarter" idx="12"/>
          </p:nvPr>
        </p:nvSpPr>
        <p:spPr/>
        <p:txBody>
          <a:bodyPr/>
          <a:lstStyle/>
          <a:p>
            <a:fld id="{C1708590-61A4-4948-9489-7F4F21541822}" type="slidenum">
              <a:rPr lang="en-US" smtClean="0"/>
              <a:t>‹#›</a:t>
            </a:fld>
            <a:endParaRPr lang="en-US"/>
          </a:p>
        </p:txBody>
      </p:sp>
    </p:spTree>
    <p:extLst>
      <p:ext uri="{BB962C8B-B14F-4D97-AF65-F5344CB8AC3E}">
        <p14:creationId xmlns:p14="http://schemas.microsoft.com/office/powerpoint/2010/main" val="3844413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221C0B-5E7F-4FE9-B1F0-2B25A1B83A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4AF8CB-BF41-4FF9-8657-6D74A362E9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6F9F8-66F2-401E-9418-0FDCB6F4429D}"/>
              </a:ext>
            </a:extLst>
          </p:cNvPr>
          <p:cNvSpPr>
            <a:spLocks noGrp="1"/>
          </p:cNvSpPr>
          <p:nvPr>
            <p:ph type="dt" sz="half" idx="10"/>
          </p:nvPr>
        </p:nvSpPr>
        <p:spPr/>
        <p:txBody>
          <a:bodyPr/>
          <a:lstStyle/>
          <a:p>
            <a:fld id="{2945F04F-9A88-4319-A0EA-4CA66E8740B3}" type="datetimeFigureOut">
              <a:rPr lang="en-US" smtClean="0"/>
              <a:t>8/16/2021</a:t>
            </a:fld>
            <a:endParaRPr lang="en-US"/>
          </a:p>
        </p:txBody>
      </p:sp>
      <p:sp>
        <p:nvSpPr>
          <p:cNvPr id="5" name="Footer Placeholder 4">
            <a:extLst>
              <a:ext uri="{FF2B5EF4-FFF2-40B4-BE49-F238E27FC236}">
                <a16:creationId xmlns:a16="http://schemas.microsoft.com/office/drawing/2014/main" id="{F1CAFF62-4C33-4A08-8CD3-7D01C2D73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0EF89-B406-406A-B906-24085149C3CB}"/>
              </a:ext>
            </a:extLst>
          </p:cNvPr>
          <p:cNvSpPr>
            <a:spLocks noGrp="1"/>
          </p:cNvSpPr>
          <p:nvPr>
            <p:ph type="sldNum" sz="quarter" idx="12"/>
          </p:nvPr>
        </p:nvSpPr>
        <p:spPr/>
        <p:txBody>
          <a:bodyPr/>
          <a:lstStyle/>
          <a:p>
            <a:fld id="{C1708590-61A4-4948-9489-7F4F21541822}" type="slidenum">
              <a:rPr lang="en-US" smtClean="0"/>
              <a:t>‹#›</a:t>
            </a:fld>
            <a:endParaRPr lang="en-US"/>
          </a:p>
        </p:txBody>
      </p:sp>
    </p:spTree>
    <p:extLst>
      <p:ext uri="{BB962C8B-B14F-4D97-AF65-F5344CB8AC3E}">
        <p14:creationId xmlns:p14="http://schemas.microsoft.com/office/powerpoint/2010/main" val="1055250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13"/>
          <p:cNvSpPr>
            <a:spLocks noGrp="1"/>
          </p:cNvSpPr>
          <p:nvPr>
            <p:ph type="body" sz="quarter" idx="10"/>
          </p:nvPr>
        </p:nvSpPr>
        <p:spPr>
          <a:xfrm>
            <a:off x="914400" y="1447800"/>
            <a:ext cx="9855200" cy="4419600"/>
          </a:xfrm>
          <a:prstGeom prst="rect">
            <a:avLst/>
          </a:prstGeom>
        </p:spPr>
        <p:txBody>
          <a:bodyPr/>
          <a:lstStyle>
            <a:lvl1pPr marL="457200" indent="-457200">
              <a:buClr>
                <a:srgbClr val="D20000"/>
              </a:buClr>
              <a:buFont typeface="Arial" pitchFamily="34" charset="0"/>
              <a:buChar char="•"/>
              <a:defRPr>
                <a:solidFill>
                  <a:schemeClr val="tx1">
                    <a:lumMod val="75000"/>
                    <a:lumOff val="25000"/>
                  </a:schemeClr>
                </a:solidFill>
              </a:defRPr>
            </a:lvl1pPr>
            <a:lvl2pPr>
              <a:defRPr>
                <a:solidFill>
                  <a:schemeClr val="bg1">
                    <a:lumMod val="50000"/>
                  </a:schemeClr>
                </a:solidFill>
              </a:defRPr>
            </a:lvl2pPr>
            <a:lvl3pPr>
              <a:buClr>
                <a:srgbClr val="D20000"/>
              </a:buClr>
              <a:defRPr>
                <a:solidFill>
                  <a:schemeClr val="tx1">
                    <a:lumMod val="75000"/>
                    <a:lumOff val="25000"/>
                  </a:schemeClr>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5"/>
          <p:cNvSpPr>
            <a:spLocks noGrp="1"/>
          </p:cNvSpPr>
          <p:nvPr>
            <p:ph type="body" sz="quarter" idx="11"/>
          </p:nvPr>
        </p:nvSpPr>
        <p:spPr>
          <a:xfrm>
            <a:off x="1117600" y="152400"/>
            <a:ext cx="10871200" cy="533400"/>
          </a:xfrm>
          <a:prstGeom prst="rect">
            <a:avLst/>
          </a:prstGeom>
        </p:spPr>
        <p:txBody>
          <a:bodyPr/>
          <a:lstStyle>
            <a:lvl1pPr algn="r">
              <a:defRPr>
                <a:solidFill>
                  <a:schemeClr val="bg1"/>
                </a:solidFill>
              </a:defRPr>
            </a:lvl1pPr>
          </a:lstStyle>
          <a:p>
            <a:pPr lvl="0"/>
            <a:r>
              <a:rPr lang="en-US"/>
              <a:t>Click to edit Master text styles</a:t>
            </a:r>
          </a:p>
        </p:txBody>
      </p:sp>
      <p:sp>
        <p:nvSpPr>
          <p:cNvPr id="4" name="Slide Number Placeholder 5"/>
          <p:cNvSpPr>
            <a:spLocks noGrp="1"/>
          </p:cNvSpPr>
          <p:nvPr>
            <p:ph type="sldNum" sz="quarter" idx="12"/>
          </p:nvPr>
        </p:nvSpPr>
        <p:spPr>
          <a:xfrm>
            <a:off x="203200" y="6400801"/>
            <a:ext cx="508000" cy="320675"/>
          </a:xfrm>
          <a:prstGeom prst="rect">
            <a:avLst/>
          </a:prstGeom>
        </p:spPr>
        <p:txBody>
          <a:bodyPr vert="horz" lIns="91440" tIns="45720" rIns="91440" bIns="45720" rtlCol="0" anchor="ctr"/>
          <a:lstStyle>
            <a:lvl1pPr algn="r" fontAlgn="auto">
              <a:spcBef>
                <a:spcPts val="0"/>
              </a:spcBef>
              <a:spcAft>
                <a:spcPts val="0"/>
              </a:spcAft>
              <a:defRPr sz="1200">
                <a:solidFill>
                  <a:srgbClr val="666666"/>
                </a:solidFill>
                <a:latin typeface="+mn-lt"/>
                <a:cs typeface="+mn-cs"/>
              </a:defRPr>
            </a:lvl1pPr>
          </a:lstStyle>
          <a:p>
            <a:pPr>
              <a:defRPr/>
            </a:pPr>
            <a:fld id="{2C0ECBD9-25D4-4606-8BF8-08CE41459604}" type="slidenum">
              <a:rPr lang="en-US"/>
              <a:pPr>
                <a:defRPr/>
              </a:pPr>
              <a:t>‹#›</a:t>
            </a:fld>
            <a:endParaRPr lang="en-US" dirty="0"/>
          </a:p>
        </p:txBody>
      </p:sp>
    </p:spTree>
    <p:extLst>
      <p:ext uri="{BB962C8B-B14F-4D97-AF65-F5344CB8AC3E}">
        <p14:creationId xmlns:p14="http://schemas.microsoft.com/office/powerpoint/2010/main" val="326534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0"/>
            <a:ext cx="10972800" cy="4800600"/>
          </a:xfrm>
          <a:prstGeom prst="rect">
            <a:avLst/>
          </a:prstGeom>
        </p:spPr>
        <p:txBody>
          <a:bodyPr/>
          <a:lstStyle>
            <a:lvl1pPr marL="0" indent="0">
              <a:buFont typeface="Arial" pitchFamily="34" charset="0"/>
              <a:buNone/>
              <a:defRPr sz="2800">
                <a:solidFill>
                  <a:srgbClr val="D20000"/>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 name="Text Placeholder 4"/>
          <p:cNvSpPr>
            <a:spLocks noGrp="1"/>
          </p:cNvSpPr>
          <p:nvPr>
            <p:ph type="body" sz="quarter" idx="10"/>
          </p:nvPr>
        </p:nvSpPr>
        <p:spPr>
          <a:xfrm>
            <a:off x="812800" y="152400"/>
            <a:ext cx="11176000" cy="533400"/>
          </a:xfrm>
          <a:prstGeom prst="rect">
            <a:avLst/>
          </a:prstGeom>
        </p:spPr>
        <p:txBody>
          <a:bodyPr/>
          <a:lstStyle>
            <a:lvl1pPr algn="r">
              <a:defRPr>
                <a:solidFill>
                  <a:schemeClr val="bg1"/>
                </a:solidFill>
              </a:defRPr>
            </a:lvl1pPr>
          </a:lstStyle>
          <a:p>
            <a:pPr lvl="0"/>
            <a:r>
              <a:rPr lang="en-US"/>
              <a:t>Click to edit Master text styles</a:t>
            </a:r>
          </a:p>
        </p:txBody>
      </p:sp>
      <p:sp>
        <p:nvSpPr>
          <p:cNvPr id="4" name="Slide Number Placeholder 5"/>
          <p:cNvSpPr>
            <a:spLocks noGrp="1"/>
          </p:cNvSpPr>
          <p:nvPr>
            <p:ph type="sldNum" sz="quarter" idx="11"/>
          </p:nvPr>
        </p:nvSpPr>
        <p:spPr>
          <a:xfrm>
            <a:off x="203200" y="6400801"/>
            <a:ext cx="508000" cy="320675"/>
          </a:xfrm>
          <a:prstGeom prst="rect">
            <a:avLst/>
          </a:prstGeom>
        </p:spPr>
        <p:txBody>
          <a:bodyPr vert="horz" lIns="91440" tIns="45720" rIns="91440" bIns="45720" rtlCol="0" anchor="ctr"/>
          <a:lstStyle>
            <a:lvl1pPr algn="r" fontAlgn="auto">
              <a:spcBef>
                <a:spcPts val="0"/>
              </a:spcBef>
              <a:spcAft>
                <a:spcPts val="0"/>
              </a:spcAft>
              <a:defRPr sz="1200">
                <a:solidFill>
                  <a:srgbClr val="666666"/>
                </a:solidFill>
                <a:latin typeface="+mn-lt"/>
                <a:cs typeface="+mn-cs"/>
              </a:defRPr>
            </a:lvl1pPr>
          </a:lstStyle>
          <a:p>
            <a:pPr>
              <a:defRPr/>
            </a:pPr>
            <a:fld id="{A2580C42-3923-4F1B-B277-38F067D21BF5}" type="slidenum">
              <a:rPr lang="en-US"/>
              <a:pPr>
                <a:defRPr/>
              </a:pPr>
              <a:t>‹#›</a:t>
            </a:fld>
            <a:endParaRPr lang="en-US" dirty="0"/>
          </a:p>
        </p:txBody>
      </p:sp>
    </p:spTree>
    <p:extLst>
      <p:ext uri="{BB962C8B-B14F-4D97-AF65-F5344CB8AC3E}">
        <p14:creationId xmlns:p14="http://schemas.microsoft.com/office/powerpoint/2010/main" val="839366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203200" y="6400801"/>
            <a:ext cx="508000" cy="320675"/>
          </a:xfrm>
          <a:prstGeom prst="rect">
            <a:avLst/>
          </a:prstGeom>
        </p:spPr>
        <p:txBody>
          <a:bodyPr vert="horz" lIns="91440" tIns="45720" rIns="91440" bIns="45720" rtlCol="0" anchor="ctr"/>
          <a:lstStyle>
            <a:lvl1pPr algn="r" fontAlgn="auto">
              <a:spcBef>
                <a:spcPts val="0"/>
              </a:spcBef>
              <a:spcAft>
                <a:spcPts val="0"/>
              </a:spcAft>
              <a:defRPr sz="1200">
                <a:solidFill>
                  <a:srgbClr val="666666"/>
                </a:solidFill>
                <a:latin typeface="+mn-lt"/>
                <a:cs typeface="+mn-cs"/>
              </a:defRPr>
            </a:lvl1pPr>
          </a:lstStyle>
          <a:p>
            <a:pPr>
              <a:defRPr/>
            </a:pPr>
            <a:fld id="{C0B47BD2-369D-4081-89CA-7B261E7F2B17}" type="slidenum">
              <a:rPr lang="en-US"/>
              <a:pPr>
                <a:defRPr/>
              </a:pPr>
              <a:t>‹#›</a:t>
            </a:fld>
            <a:endParaRPr lang="en-US" dirty="0"/>
          </a:p>
        </p:txBody>
      </p:sp>
    </p:spTree>
    <p:extLst>
      <p:ext uri="{BB962C8B-B14F-4D97-AF65-F5344CB8AC3E}">
        <p14:creationId xmlns:p14="http://schemas.microsoft.com/office/powerpoint/2010/main" val="3321367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46F40-6BCB-4FBB-BEF5-73E37D1816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FC60D-CB3B-4688-AA21-60E403D53E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20E44-8450-4EEC-A8EC-9629A6FDD5A4}"/>
              </a:ext>
            </a:extLst>
          </p:cNvPr>
          <p:cNvSpPr>
            <a:spLocks noGrp="1"/>
          </p:cNvSpPr>
          <p:nvPr>
            <p:ph type="dt" sz="half" idx="10"/>
          </p:nvPr>
        </p:nvSpPr>
        <p:spPr/>
        <p:txBody>
          <a:bodyPr/>
          <a:lstStyle/>
          <a:p>
            <a:fld id="{2945F04F-9A88-4319-A0EA-4CA66E8740B3}" type="datetimeFigureOut">
              <a:rPr lang="en-US" smtClean="0"/>
              <a:t>8/16/2021</a:t>
            </a:fld>
            <a:endParaRPr lang="en-US"/>
          </a:p>
        </p:txBody>
      </p:sp>
      <p:sp>
        <p:nvSpPr>
          <p:cNvPr id="5" name="Footer Placeholder 4">
            <a:extLst>
              <a:ext uri="{FF2B5EF4-FFF2-40B4-BE49-F238E27FC236}">
                <a16:creationId xmlns:a16="http://schemas.microsoft.com/office/drawing/2014/main" id="{02B34872-A247-4468-9D16-AA54D9335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09839-DE08-4891-96A6-ED4E26AC5DFB}"/>
              </a:ext>
            </a:extLst>
          </p:cNvPr>
          <p:cNvSpPr>
            <a:spLocks noGrp="1"/>
          </p:cNvSpPr>
          <p:nvPr>
            <p:ph type="sldNum" sz="quarter" idx="12"/>
          </p:nvPr>
        </p:nvSpPr>
        <p:spPr/>
        <p:txBody>
          <a:bodyPr/>
          <a:lstStyle/>
          <a:p>
            <a:fld id="{C1708590-61A4-4948-9489-7F4F21541822}" type="slidenum">
              <a:rPr lang="en-US" smtClean="0"/>
              <a:t>‹#›</a:t>
            </a:fld>
            <a:endParaRPr lang="en-US"/>
          </a:p>
        </p:txBody>
      </p:sp>
    </p:spTree>
    <p:extLst>
      <p:ext uri="{BB962C8B-B14F-4D97-AF65-F5344CB8AC3E}">
        <p14:creationId xmlns:p14="http://schemas.microsoft.com/office/powerpoint/2010/main" val="72300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8B89-55A6-4149-B588-98A84CE7E3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1E0C48-D1D0-4E9F-8B5B-369D202036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BAF19-7D61-43FB-A28A-41A9FB234D0C}"/>
              </a:ext>
            </a:extLst>
          </p:cNvPr>
          <p:cNvSpPr>
            <a:spLocks noGrp="1"/>
          </p:cNvSpPr>
          <p:nvPr>
            <p:ph type="dt" sz="half" idx="10"/>
          </p:nvPr>
        </p:nvSpPr>
        <p:spPr/>
        <p:txBody>
          <a:bodyPr/>
          <a:lstStyle/>
          <a:p>
            <a:fld id="{2945F04F-9A88-4319-A0EA-4CA66E8740B3}" type="datetimeFigureOut">
              <a:rPr lang="en-US" smtClean="0"/>
              <a:t>8/16/2021</a:t>
            </a:fld>
            <a:endParaRPr lang="en-US"/>
          </a:p>
        </p:txBody>
      </p:sp>
      <p:sp>
        <p:nvSpPr>
          <p:cNvPr id="5" name="Footer Placeholder 4">
            <a:extLst>
              <a:ext uri="{FF2B5EF4-FFF2-40B4-BE49-F238E27FC236}">
                <a16:creationId xmlns:a16="http://schemas.microsoft.com/office/drawing/2014/main" id="{5CE9F3E8-2CA6-46F7-847A-3ADAFDB15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2A446-F30A-4DDC-BC56-DCABD7F8B075}"/>
              </a:ext>
            </a:extLst>
          </p:cNvPr>
          <p:cNvSpPr>
            <a:spLocks noGrp="1"/>
          </p:cNvSpPr>
          <p:nvPr>
            <p:ph type="sldNum" sz="quarter" idx="12"/>
          </p:nvPr>
        </p:nvSpPr>
        <p:spPr/>
        <p:txBody>
          <a:bodyPr/>
          <a:lstStyle/>
          <a:p>
            <a:fld id="{C1708590-61A4-4948-9489-7F4F21541822}" type="slidenum">
              <a:rPr lang="en-US" smtClean="0"/>
              <a:t>‹#›</a:t>
            </a:fld>
            <a:endParaRPr lang="en-US"/>
          </a:p>
        </p:txBody>
      </p:sp>
    </p:spTree>
    <p:extLst>
      <p:ext uri="{BB962C8B-B14F-4D97-AF65-F5344CB8AC3E}">
        <p14:creationId xmlns:p14="http://schemas.microsoft.com/office/powerpoint/2010/main" val="379762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C341-357F-40A0-B4A5-8F10AED890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63469A-F03F-4AE7-9AD3-1C0FD006A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6ABFBA-09A9-4526-BF28-29EFEE6502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2A4582-9D85-4203-9423-D36A0124F192}"/>
              </a:ext>
            </a:extLst>
          </p:cNvPr>
          <p:cNvSpPr>
            <a:spLocks noGrp="1"/>
          </p:cNvSpPr>
          <p:nvPr>
            <p:ph type="dt" sz="half" idx="10"/>
          </p:nvPr>
        </p:nvSpPr>
        <p:spPr/>
        <p:txBody>
          <a:bodyPr/>
          <a:lstStyle/>
          <a:p>
            <a:fld id="{2945F04F-9A88-4319-A0EA-4CA66E8740B3}" type="datetimeFigureOut">
              <a:rPr lang="en-US" smtClean="0"/>
              <a:t>8/16/2021</a:t>
            </a:fld>
            <a:endParaRPr lang="en-US"/>
          </a:p>
        </p:txBody>
      </p:sp>
      <p:sp>
        <p:nvSpPr>
          <p:cNvPr id="6" name="Footer Placeholder 5">
            <a:extLst>
              <a:ext uri="{FF2B5EF4-FFF2-40B4-BE49-F238E27FC236}">
                <a16:creationId xmlns:a16="http://schemas.microsoft.com/office/drawing/2014/main" id="{234E9D92-C4C0-459F-92A3-842F5A522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DFBF5-F2FA-4309-839C-8418A8FEBF94}"/>
              </a:ext>
            </a:extLst>
          </p:cNvPr>
          <p:cNvSpPr>
            <a:spLocks noGrp="1"/>
          </p:cNvSpPr>
          <p:nvPr>
            <p:ph type="sldNum" sz="quarter" idx="12"/>
          </p:nvPr>
        </p:nvSpPr>
        <p:spPr/>
        <p:txBody>
          <a:bodyPr/>
          <a:lstStyle/>
          <a:p>
            <a:fld id="{C1708590-61A4-4948-9489-7F4F21541822}" type="slidenum">
              <a:rPr lang="en-US" smtClean="0"/>
              <a:t>‹#›</a:t>
            </a:fld>
            <a:endParaRPr lang="en-US"/>
          </a:p>
        </p:txBody>
      </p:sp>
    </p:spTree>
    <p:extLst>
      <p:ext uri="{BB962C8B-B14F-4D97-AF65-F5344CB8AC3E}">
        <p14:creationId xmlns:p14="http://schemas.microsoft.com/office/powerpoint/2010/main" val="3494204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26E9-BFB4-460D-9FE3-4704908500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CA2E09-D057-4DEF-8E47-0B2B4E0524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745BEF-EE5C-4BB2-8955-4B32F92046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803CAF-0574-490E-93F5-1EB9D63F14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85ACDD-910D-4511-BBE4-79CF73C631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A7AAC2-8052-4E18-AD1D-1E526EFC8590}"/>
              </a:ext>
            </a:extLst>
          </p:cNvPr>
          <p:cNvSpPr>
            <a:spLocks noGrp="1"/>
          </p:cNvSpPr>
          <p:nvPr>
            <p:ph type="dt" sz="half" idx="10"/>
          </p:nvPr>
        </p:nvSpPr>
        <p:spPr/>
        <p:txBody>
          <a:bodyPr/>
          <a:lstStyle/>
          <a:p>
            <a:fld id="{2945F04F-9A88-4319-A0EA-4CA66E8740B3}" type="datetimeFigureOut">
              <a:rPr lang="en-US" smtClean="0"/>
              <a:t>8/16/2021</a:t>
            </a:fld>
            <a:endParaRPr lang="en-US"/>
          </a:p>
        </p:txBody>
      </p:sp>
      <p:sp>
        <p:nvSpPr>
          <p:cNvPr id="8" name="Footer Placeholder 7">
            <a:extLst>
              <a:ext uri="{FF2B5EF4-FFF2-40B4-BE49-F238E27FC236}">
                <a16:creationId xmlns:a16="http://schemas.microsoft.com/office/drawing/2014/main" id="{A042578A-D2ED-43FF-AE91-95046E07A3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D9ECC6-3859-4AB1-8E6A-88E89340BF68}"/>
              </a:ext>
            </a:extLst>
          </p:cNvPr>
          <p:cNvSpPr>
            <a:spLocks noGrp="1"/>
          </p:cNvSpPr>
          <p:nvPr>
            <p:ph type="sldNum" sz="quarter" idx="12"/>
          </p:nvPr>
        </p:nvSpPr>
        <p:spPr/>
        <p:txBody>
          <a:bodyPr/>
          <a:lstStyle/>
          <a:p>
            <a:fld id="{C1708590-61A4-4948-9489-7F4F21541822}" type="slidenum">
              <a:rPr lang="en-US" smtClean="0"/>
              <a:t>‹#›</a:t>
            </a:fld>
            <a:endParaRPr lang="en-US"/>
          </a:p>
        </p:txBody>
      </p:sp>
    </p:spTree>
    <p:extLst>
      <p:ext uri="{BB962C8B-B14F-4D97-AF65-F5344CB8AC3E}">
        <p14:creationId xmlns:p14="http://schemas.microsoft.com/office/powerpoint/2010/main" val="308903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78FA-1E6B-4040-87D0-90B579FD99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9A1D58-79AD-48AC-A719-963289030230}"/>
              </a:ext>
            </a:extLst>
          </p:cNvPr>
          <p:cNvSpPr>
            <a:spLocks noGrp="1"/>
          </p:cNvSpPr>
          <p:nvPr>
            <p:ph type="dt" sz="half" idx="10"/>
          </p:nvPr>
        </p:nvSpPr>
        <p:spPr/>
        <p:txBody>
          <a:bodyPr/>
          <a:lstStyle/>
          <a:p>
            <a:fld id="{2945F04F-9A88-4319-A0EA-4CA66E8740B3}" type="datetimeFigureOut">
              <a:rPr lang="en-US" smtClean="0"/>
              <a:t>8/16/2021</a:t>
            </a:fld>
            <a:endParaRPr lang="en-US"/>
          </a:p>
        </p:txBody>
      </p:sp>
      <p:sp>
        <p:nvSpPr>
          <p:cNvPr id="4" name="Footer Placeholder 3">
            <a:extLst>
              <a:ext uri="{FF2B5EF4-FFF2-40B4-BE49-F238E27FC236}">
                <a16:creationId xmlns:a16="http://schemas.microsoft.com/office/drawing/2014/main" id="{8AD1E291-9362-44CB-A960-F8CA4FE446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446BF3-442F-4B9E-85D0-8337952BF315}"/>
              </a:ext>
            </a:extLst>
          </p:cNvPr>
          <p:cNvSpPr>
            <a:spLocks noGrp="1"/>
          </p:cNvSpPr>
          <p:nvPr>
            <p:ph type="sldNum" sz="quarter" idx="12"/>
          </p:nvPr>
        </p:nvSpPr>
        <p:spPr/>
        <p:txBody>
          <a:bodyPr/>
          <a:lstStyle/>
          <a:p>
            <a:fld id="{C1708590-61A4-4948-9489-7F4F21541822}" type="slidenum">
              <a:rPr lang="en-US" smtClean="0"/>
              <a:t>‹#›</a:t>
            </a:fld>
            <a:endParaRPr lang="en-US"/>
          </a:p>
        </p:txBody>
      </p:sp>
    </p:spTree>
    <p:extLst>
      <p:ext uri="{BB962C8B-B14F-4D97-AF65-F5344CB8AC3E}">
        <p14:creationId xmlns:p14="http://schemas.microsoft.com/office/powerpoint/2010/main" val="3457086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207AF-1CEC-43C8-86FF-655991B41F2B}"/>
              </a:ext>
            </a:extLst>
          </p:cNvPr>
          <p:cNvSpPr>
            <a:spLocks noGrp="1"/>
          </p:cNvSpPr>
          <p:nvPr>
            <p:ph type="dt" sz="half" idx="10"/>
          </p:nvPr>
        </p:nvSpPr>
        <p:spPr/>
        <p:txBody>
          <a:bodyPr/>
          <a:lstStyle/>
          <a:p>
            <a:fld id="{2945F04F-9A88-4319-A0EA-4CA66E8740B3}" type="datetimeFigureOut">
              <a:rPr lang="en-US" smtClean="0"/>
              <a:t>8/16/2021</a:t>
            </a:fld>
            <a:endParaRPr lang="en-US"/>
          </a:p>
        </p:txBody>
      </p:sp>
      <p:sp>
        <p:nvSpPr>
          <p:cNvPr id="3" name="Footer Placeholder 2">
            <a:extLst>
              <a:ext uri="{FF2B5EF4-FFF2-40B4-BE49-F238E27FC236}">
                <a16:creationId xmlns:a16="http://schemas.microsoft.com/office/drawing/2014/main" id="{E6F72397-9EA6-4773-9066-4CDB138DB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AE7C79-0575-49E3-9AA8-73E8CB48A71F}"/>
              </a:ext>
            </a:extLst>
          </p:cNvPr>
          <p:cNvSpPr>
            <a:spLocks noGrp="1"/>
          </p:cNvSpPr>
          <p:nvPr>
            <p:ph type="sldNum" sz="quarter" idx="12"/>
          </p:nvPr>
        </p:nvSpPr>
        <p:spPr/>
        <p:txBody>
          <a:bodyPr/>
          <a:lstStyle/>
          <a:p>
            <a:fld id="{C1708590-61A4-4948-9489-7F4F21541822}" type="slidenum">
              <a:rPr lang="en-US" smtClean="0"/>
              <a:t>‹#›</a:t>
            </a:fld>
            <a:endParaRPr lang="en-US"/>
          </a:p>
        </p:txBody>
      </p:sp>
    </p:spTree>
    <p:extLst>
      <p:ext uri="{BB962C8B-B14F-4D97-AF65-F5344CB8AC3E}">
        <p14:creationId xmlns:p14="http://schemas.microsoft.com/office/powerpoint/2010/main" val="20102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9E4D-92A7-42A4-8074-20E5A85D7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155935-62F8-4E01-9FE8-113551BB4C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5EB799-879F-4DF2-8521-3141F0E8E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98DA02-3E03-43ED-818B-DADD9BB2E8C1}"/>
              </a:ext>
            </a:extLst>
          </p:cNvPr>
          <p:cNvSpPr>
            <a:spLocks noGrp="1"/>
          </p:cNvSpPr>
          <p:nvPr>
            <p:ph type="dt" sz="half" idx="10"/>
          </p:nvPr>
        </p:nvSpPr>
        <p:spPr/>
        <p:txBody>
          <a:bodyPr/>
          <a:lstStyle/>
          <a:p>
            <a:fld id="{2945F04F-9A88-4319-A0EA-4CA66E8740B3}" type="datetimeFigureOut">
              <a:rPr lang="en-US" smtClean="0"/>
              <a:t>8/16/2021</a:t>
            </a:fld>
            <a:endParaRPr lang="en-US"/>
          </a:p>
        </p:txBody>
      </p:sp>
      <p:sp>
        <p:nvSpPr>
          <p:cNvPr id="6" name="Footer Placeholder 5">
            <a:extLst>
              <a:ext uri="{FF2B5EF4-FFF2-40B4-BE49-F238E27FC236}">
                <a16:creationId xmlns:a16="http://schemas.microsoft.com/office/drawing/2014/main" id="{4343A1DF-C77C-4209-B887-86879D870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743A8-AF30-43C8-9BF7-12EB2446AA39}"/>
              </a:ext>
            </a:extLst>
          </p:cNvPr>
          <p:cNvSpPr>
            <a:spLocks noGrp="1"/>
          </p:cNvSpPr>
          <p:nvPr>
            <p:ph type="sldNum" sz="quarter" idx="12"/>
          </p:nvPr>
        </p:nvSpPr>
        <p:spPr/>
        <p:txBody>
          <a:bodyPr/>
          <a:lstStyle/>
          <a:p>
            <a:fld id="{C1708590-61A4-4948-9489-7F4F21541822}" type="slidenum">
              <a:rPr lang="en-US" smtClean="0"/>
              <a:t>‹#›</a:t>
            </a:fld>
            <a:endParaRPr lang="en-US"/>
          </a:p>
        </p:txBody>
      </p:sp>
    </p:spTree>
    <p:extLst>
      <p:ext uri="{BB962C8B-B14F-4D97-AF65-F5344CB8AC3E}">
        <p14:creationId xmlns:p14="http://schemas.microsoft.com/office/powerpoint/2010/main" val="4121462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D55F-E0C7-4777-8660-799983130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6CF195-9164-409A-B3B9-8C37C021A3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25AB6E-C9EF-46BE-A270-57A78798A9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53174-DA02-4A78-BF12-794B0726421D}"/>
              </a:ext>
            </a:extLst>
          </p:cNvPr>
          <p:cNvSpPr>
            <a:spLocks noGrp="1"/>
          </p:cNvSpPr>
          <p:nvPr>
            <p:ph type="dt" sz="half" idx="10"/>
          </p:nvPr>
        </p:nvSpPr>
        <p:spPr/>
        <p:txBody>
          <a:bodyPr/>
          <a:lstStyle/>
          <a:p>
            <a:fld id="{2945F04F-9A88-4319-A0EA-4CA66E8740B3}" type="datetimeFigureOut">
              <a:rPr lang="en-US" smtClean="0"/>
              <a:t>8/16/2021</a:t>
            </a:fld>
            <a:endParaRPr lang="en-US"/>
          </a:p>
        </p:txBody>
      </p:sp>
      <p:sp>
        <p:nvSpPr>
          <p:cNvPr id="6" name="Footer Placeholder 5">
            <a:extLst>
              <a:ext uri="{FF2B5EF4-FFF2-40B4-BE49-F238E27FC236}">
                <a16:creationId xmlns:a16="http://schemas.microsoft.com/office/drawing/2014/main" id="{9F0ECA48-EE94-4EBD-84CD-55317CE387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8C533-1367-4614-BF60-5025D4A200C8}"/>
              </a:ext>
            </a:extLst>
          </p:cNvPr>
          <p:cNvSpPr>
            <a:spLocks noGrp="1"/>
          </p:cNvSpPr>
          <p:nvPr>
            <p:ph type="sldNum" sz="quarter" idx="12"/>
          </p:nvPr>
        </p:nvSpPr>
        <p:spPr/>
        <p:txBody>
          <a:bodyPr/>
          <a:lstStyle/>
          <a:p>
            <a:fld id="{C1708590-61A4-4948-9489-7F4F21541822}" type="slidenum">
              <a:rPr lang="en-US" smtClean="0"/>
              <a:t>‹#›</a:t>
            </a:fld>
            <a:endParaRPr lang="en-US"/>
          </a:p>
        </p:txBody>
      </p:sp>
    </p:spTree>
    <p:extLst>
      <p:ext uri="{BB962C8B-B14F-4D97-AF65-F5344CB8AC3E}">
        <p14:creationId xmlns:p14="http://schemas.microsoft.com/office/powerpoint/2010/main" val="396481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EBFF9-0E29-4D79-B9FA-552E2E2BC9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1B0464-EC47-46C2-AB4D-6FECD2FC8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9C14D-D6FE-44E9-88AC-F8BEA07C7F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5F04F-9A88-4319-A0EA-4CA66E8740B3}" type="datetimeFigureOut">
              <a:rPr lang="en-US" smtClean="0"/>
              <a:t>8/16/2021</a:t>
            </a:fld>
            <a:endParaRPr lang="en-US"/>
          </a:p>
        </p:txBody>
      </p:sp>
      <p:sp>
        <p:nvSpPr>
          <p:cNvPr id="5" name="Footer Placeholder 4">
            <a:extLst>
              <a:ext uri="{FF2B5EF4-FFF2-40B4-BE49-F238E27FC236}">
                <a16:creationId xmlns:a16="http://schemas.microsoft.com/office/drawing/2014/main" id="{6745FB23-B577-47D0-9368-83F22F77AF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5374A6-AD41-46E9-9236-EFA503D5F5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08590-61A4-4948-9489-7F4F21541822}" type="slidenum">
              <a:rPr lang="en-US" smtClean="0"/>
              <a:t>‹#›</a:t>
            </a:fld>
            <a:endParaRPr lang="en-US"/>
          </a:p>
        </p:txBody>
      </p:sp>
    </p:spTree>
    <p:extLst>
      <p:ext uri="{BB962C8B-B14F-4D97-AF65-F5344CB8AC3E}">
        <p14:creationId xmlns:p14="http://schemas.microsoft.com/office/powerpoint/2010/main" val="3704748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7AECF-B3FD-44B8-97D4-04CBB2313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428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28EEC39E-2CA8-504B-84B1-C3EE9BB49766}"/>
              </a:ext>
            </a:extLst>
          </p:cNvPr>
          <p:cNvSpPr>
            <a:spLocks noGrp="1" noChangeArrowheads="1"/>
          </p:cNvSpPr>
          <p:nvPr>
            <p:ph type="title"/>
          </p:nvPr>
        </p:nvSpPr>
        <p:spPr>
          <a:xfrm>
            <a:off x="1101725" y="139701"/>
            <a:ext cx="9906000" cy="631825"/>
          </a:xfrm>
        </p:spPr>
        <p:txBody>
          <a:bodyPr/>
          <a:lstStyle/>
          <a:p>
            <a:r>
              <a:rPr lang="en-US" altLang="en-US" sz="3200" i="1"/>
              <a:t>2021 Northwest Regional Forecast</a:t>
            </a:r>
            <a:endParaRPr lang="en-US" altLang="en-US" sz="3200"/>
          </a:p>
        </p:txBody>
      </p:sp>
      <p:sp>
        <p:nvSpPr>
          <p:cNvPr id="4099" name="Content Placeholder 2">
            <a:extLst>
              <a:ext uri="{FF2B5EF4-FFF2-40B4-BE49-F238E27FC236}">
                <a16:creationId xmlns:a16="http://schemas.microsoft.com/office/drawing/2014/main" id="{E973D97D-2B13-7B46-923F-8E3DA4C4E296}"/>
              </a:ext>
            </a:extLst>
          </p:cNvPr>
          <p:cNvSpPr>
            <a:spLocks noGrp="1" noChangeArrowheads="1"/>
          </p:cNvSpPr>
          <p:nvPr>
            <p:ph idx="1"/>
          </p:nvPr>
        </p:nvSpPr>
        <p:spPr>
          <a:xfrm>
            <a:off x="1617663" y="685801"/>
            <a:ext cx="4572000" cy="5591175"/>
          </a:xfrm>
        </p:spPr>
        <p:txBody>
          <a:bodyPr/>
          <a:lstStyle/>
          <a:p>
            <a:r>
              <a:rPr lang="en-US" altLang="en-US" sz="2000"/>
              <a:t>Aggregates utility data in Power Act footprint </a:t>
            </a:r>
          </a:p>
          <a:p>
            <a:pPr lvl="1"/>
            <a:r>
              <a:rPr lang="en-US" altLang="en-US" sz="2000"/>
              <a:t>Over 100 utilities</a:t>
            </a:r>
          </a:p>
          <a:p>
            <a:pPr>
              <a:spcBef>
                <a:spcPts val="1800"/>
              </a:spcBef>
            </a:pPr>
            <a:r>
              <a:rPr lang="en-US" altLang="en-US" sz="2000"/>
              <a:t>Requirements</a:t>
            </a:r>
          </a:p>
          <a:p>
            <a:pPr lvl="1"/>
            <a:r>
              <a:rPr lang="en-US" altLang="en-US" sz="2000"/>
              <a:t>1-in-2 loads after energy efficiency, firm exports, a 16% planning margin for peak</a:t>
            </a:r>
          </a:p>
          <a:p>
            <a:pPr>
              <a:spcBef>
                <a:spcPts val="1800"/>
              </a:spcBef>
            </a:pPr>
            <a:r>
              <a:rPr lang="en-US" altLang="en-US" sz="2000"/>
              <a:t>Resources</a:t>
            </a:r>
          </a:p>
          <a:p>
            <a:pPr lvl="1"/>
            <a:r>
              <a:rPr lang="en-US" altLang="en-US" sz="2000"/>
              <a:t>Expected generation from utility owned/contracted resources, long-term imports, hydro under critical water conditions (8% for peak), </a:t>
            </a:r>
            <a:r>
              <a:rPr lang="en-US" altLang="en-US" sz="2000" u="sng"/>
              <a:t>no</a:t>
            </a:r>
            <a:r>
              <a:rPr lang="en-US" altLang="en-US" sz="2000"/>
              <a:t> short-term market transactions</a:t>
            </a:r>
          </a:p>
          <a:p>
            <a:pPr>
              <a:lnSpc>
                <a:spcPct val="150000"/>
              </a:lnSpc>
            </a:pPr>
            <a:r>
              <a:rPr lang="en-US" altLang="en-US" sz="2000"/>
              <a:t>A power system barometer </a:t>
            </a:r>
          </a:p>
          <a:p>
            <a:pPr lvl="1"/>
            <a:r>
              <a:rPr lang="en-US" altLang="en-US" sz="2000"/>
              <a:t>Does not provide an exact need for power</a:t>
            </a:r>
          </a:p>
          <a:p>
            <a:pPr lvl="1"/>
            <a:endParaRPr lang="en-US" altLang="en-US" sz="2000"/>
          </a:p>
          <a:p>
            <a:endParaRPr lang="en-US" altLang="en-US"/>
          </a:p>
        </p:txBody>
      </p:sp>
      <p:grpSp>
        <p:nvGrpSpPr>
          <p:cNvPr id="4100" name="Group 3">
            <a:extLst>
              <a:ext uri="{FF2B5EF4-FFF2-40B4-BE49-F238E27FC236}">
                <a16:creationId xmlns:a16="http://schemas.microsoft.com/office/drawing/2014/main" id="{D9C52FB5-FAE0-1844-B9E6-57D0625CD3B2}"/>
              </a:ext>
            </a:extLst>
          </p:cNvPr>
          <p:cNvGrpSpPr>
            <a:grpSpLocks/>
          </p:cNvGrpSpPr>
          <p:nvPr/>
        </p:nvGrpSpPr>
        <p:grpSpPr bwMode="auto">
          <a:xfrm>
            <a:off x="6216650" y="1219200"/>
            <a:ext cx="4191000" cy="4724400"/>
            <a:chOff x="7669580" y="1159939"/>
            <a:chExt cx="4522420" cy="5012261"/>
          </a:xfrm>
        </p:grpSpPr>
        <p:grpSp>
          <p:nvGrpSpPr>
            <p:cNvPr id="4101" name="Group 4">
              <a:extLst>
                <a:ext uri="{FF2B5EF4-FFF2-40B4-BE49-F238E27FC236}">
                  <a16:creationId xmlns:a16="http://schemas.microsoft.com/office/drawing/2014/main" id="{40384BB8-79A6-EE4A-B1F7-94BC7A05F8FC}"/>
                </a:ext>
              </a:extLst>
            </p:cNvPr>
            <p:cNvGrpSpPr>
              <a:grpSpLocks/>
            </p:cNvGrpSpPr>
            <p:nvPr/>
          </p:nvGrpSpPr>
          <p:grpSpPr bwMode="auto">
            <a:xfrm>
              <a:off x="7669580" y="1159939"/>
              <a:ext cx="4522420" cy="5012261"/>
              <a:chOff x="7669580" y="1159939"/>
              <a:chExt cx="4522420" cy="5012261"/>
            </a:xfrm>
          </p:grpSpPr>
          <p:grpSp>
            <p:nvGrpSpPr>
              <p:cNvPr id="4103" name="Group 6">
                <a:extLst>
                  <a:ext uri="{FF2B5EF4-FFF2-40B4-BE49-F238E27FC236}">
                    <a16:creationId xmlns:a16="http://schemas.microsoft.com/office/drawing/2014/main" id="{A06C82E2-82DC-2841-8440-7158AC3C3168}"/>
                  </a:ext>
                </a:extLst>
              </p:cNvPr>
              <p:cNvGrpSpPr>
                <a:grpSpLocks/>
              </p:cNvGrpSpPr>
              <p:nvPr/>
            </p:nvGrpSpPr>
            <p:grpSpPr bwMode="auto">
              <a:xfrm>
                <a:off x="7669580" y="1159939"/>
                <a:ext cx="4522420" cy="5012261"/>
                <a:chOff x="7288581" y="1514327"/>
                <a:chExt cx="4818352" cy="5169572"/>
              </a:xfrm>
            </p:grpSpPr>
            <p:grpSp>
              <p:nvGrpSpPr>
                <p:cNvPr id="4105" name="Group 8">
                  <a:extLst>
                    <a:ext uri="{FF2B5EF4-FFF2-40B4-BE49-F238E27FC236}">
                      <a16:creationId xmlns:a16="http://schemas.microsoft.com/office/drawing/2014/main" id="{A942C6EE-32B9-B040-9896-9892DCCD8F2F}"/>
                    </a:ext>
                  </a:extLst>
                </p:cNvPr>
                <p:cNvGrpSpPr>
                  <a:grpSpLocks/>
                </p:cNvGrpSpPr>
                <p:nvPr/>
              </p:nvGrpSpPr>
              <p:grpSpPr bwMode="auto">
                <a:xfrm>
                  <a:off x="7288581" y="1514327"/>
                  <a:ext cx="4818352" cy="5169572"/>
                  <a:chOff x="7288581" y="1514327"/>
                  <a:chExt cx="4818352" cy="5169572"/>
                </a:xfrm>
              </p:grpSpPr>
              <p:grpSp>
                <p:nvGrpSpPr>
                  <p:cNvPr id="4107" name="Group 10">
                    <a:extLst>
                      <a:ext uri="{FF2B5EF4-FFF2-40B4-BE49-F238E27FC236}">
                        <a16:creationId xmlns:a16="http://schemas.microsoft.com/office/drawing/2014/main" id="{89938AA0-2C14-0E46-A81D-F92254110EB0}"/>
                      </a:ext>
                    </a:extLst>
                  </p:cNvPr>
                  <p:cNvGrpSpPr>
                    <a:grpSpLocks/>
                  </p:cNvGrpSpPr>
                  <p:nvPr/>
                </p:nvGrpSpPr>
                <p:grpSpPr bwMode="auto">
                  <a:xfrm>
                    <a:off x="7288581" y="1514327"/>
                    <a:ext cx="4818352" cy="5169572"/>
                    <a:chOff x="7288581" y="1514327"/>
                    <a:chExt cx="4818352" cy="5169572"/>
                  </a:xfrm>
                </p:grpSpPr>
                <p:grpSp>
                  <p:nvGrpSpPr>
                    <p:cNvPr id="4109" name="Group 12">
                      <a:extLst>
                        <a:ext uri="{FF2B5EF4-FFF2-40B4-BE49-F238E27FC236}">
                          <a16:creationId xmlns:a16="http://schemas.microsoft.com/office/drawing/2014/main" id="{B39A6D30-DCEF-014D-8150-A72AE83632AA}"/>
                        </a:ext>
                      </a:extLst>
                    </p:cNvPr>
                    <p:cNvGrpSpPr>
                      <a:grpSpLocks/>
                    </p:cNvGrpSpPr>
                    <p:nvPr/>
                  </p:nvGrpSpPr>
                  <p:grpSpPr bwMode="auto">
                    <a:xfrm>
                      <a:off x="7288581" y="1514327"/>
                      <a:ext cx="4818352" cy="5169572"/>
                      <a:chOff x="7288581" y="1514327"/>
                      <a:chExt cx="4818352" cy="5169572"/>
                    </a:xfrm>
                  </p:grpSpPr>
                  <p:grpSp>
                    <p:nvGrpSpPr>
                      <p:cNvPr id="4112" name="Group 15">
                        <a:extLst>
                          <a:ext uri="{FF2B5EF4-FFF2-40B4-BE49-F238E27FC236}">
                            <a16:creationId xmlns:a16="http://schemas.microsoft.com/office/drawing/2014/main" id="{4EB737F3-E6C2-794B-B17F-FB1B0807E810}"/>
                          </a:ext>
                        </a:extLst>
                      </p:cNvPr>
                      <p:cNvGrpSpPr>
                        <a:grpSpLocks/>
                      </p:cNvGrpSpPr>
                      <p:nvPr/>
                    </p:nvGrpSpPr>
                    <p:grpSpPr bwMode="auto">
                      <a:xfrm>
                        <a:off x="7288581" y="1514327"/>
                        <a:ext cx="4818352" cy="5169572"/>
                        <a:chOff x="7288581" y="1514327"/>
                        <a:chExt cx="4818352" cy="5169572"/>
                      </a:xfrm>
                    </p:grpSpPr>
                    <p:grpSp>
                      <p:nvGrpSpPr>
                        <p:cNvPr id="4114" name="Group 17">
                          <a:extLst>
                            <a:ext uri="{FF2B5EF4-FFF2-40B4-BE49-F238E27FC236}">
                              <a16:creationId xmlns:a16="http://schemas.microsoft.com/office/drawing/2014/main" id="{7129AF4E-0CA4-2E45-9C48-19C69910520B}"/>
                            </a:ext>
                          </a:extLst>
                        </p:cNvPr>
                        <p:cNvGrpSpPr>
                          <a:grpSpLocks/>
                        </p:cNvGrpSpPr>
                        <p:nvPr/>
                      </p:nvGrpSpPr>
                      <p:grpSpPr bwMode="auto">
                        <a:xfrm>
                          <a:off x="7288581" y="1514327"/>
                          <a:ext cx="4818352" cy="5169572"/>
                          <a:chOff x="7288581" y="1514327"/>
                          <a:chExt cx="4818352" cy="5169572"/>
                        </a:xfrm>
                      </p:grpSpPr>
                      <p:grpSp>
                        <p:nvGrpSpPr>
                          <p:cNvPr id="4117" name="Group 20">
                            <a:extLst>
                              <a:ext uri="{FF2B5EF4-FFF2-40B4-BE49-F238E27FC236}">
                                <a16:creationId xmlns:a16="http://schemas.microsoft.com/office/drawing/2014/main" id="{7D41A9A4-44A6-7D41-91E9-815A7F9214B1}"/>
                              </a:ext>
                            </a:extLst>
                          </p:cNvPr>
                          <p:cNvGrpSpPr>
                            <a:grpSpLocks/>
                          </p:cNvGrpSpPr>
                          <p:nvPr/>
                        </p:nvGrpSpPr>
                        <p:grpSpPr bwMode="auto">
                          <a:xfrm>
                            <a:off x="7288581" y="1514327"/>
                            <a:ext cx="4818352" cy="5169572"/>
                            <a:chOff x="6764706" y="1533377"/>
                            <a:chExt cx="4818352" cy="5169572"/>
                          </a:xfrm>
                        </p:grpSpPr>
                        <p:grpSp>
                          <p:nvGrpSpPr>
                            <p:cNvPr id="4119" name="Group 22">
                              <a:extLst>
                                <a:ext uri="{FF2B5EF4-FFF2-40B4-BE49-F238E27FC236}">
                                  <a16:creationId xmlns:a16="http://schemas.microsoft.com/office/drawing/2014/main" id="{4F0E676B-CF17-A443-96A1-37B61B014E50}"/>
                                </a:ext>
                              </a:extLst>
                            </p:cNvPr>
                            <p:cNvGrpSpPr>
                              <a:grpSpLocks noChangeAspect="1"/>
                            </p:cNvGrpSpPr>
                            <p:nvPr/>
                          </p:nvGrpSpPr>
                          <p:grpSpPr bwMode="auto">
                            <a:xfrm>
                              <a:off x="6764706" y="1533377"/>
                              <a:ext cx="4818352" cy="5169572"/>
                              <a:chOff x="7118729" y="1328468"/>
                              <a:chExt cx="4813539" cy="5164407"/>
                            </a:xfrm>
                          </p:grpSpPr>
                          <p:grpSp>
                            <p:nvGrpSpPr>
                              <p:cNvPr id="4121" name="Group 24">
                                <a:extLst>
                                  <a:ext uri="{FF2B5EF4-FFF2-40B4-BE49-F238E27FC236}">
                                    <a16:creationId xmlns:a16="http://schemas.microsoft.com/office/drawing/2014/main" id="{C8D7A131-59EB-1147-AF66-F25951850EE4}"/>
                                  </a:ext>
                                </a:extLst>
                              </p:cNvPr>
                              <p:cNvGrpSpPr>
                                <a:grpSpLocks/>
                              </p:cNvGrpSpPr>
                              <p:nvPr/>
                            </p:nvGrpSpPr>
                            <p:grpSpPr bwMode="auto">
                              <a:xfrm>
                                <a:off x="7118729" y="1328468"/>
                                <a:ext cx="4813539" cy="5164407"/>
                                <a:chOff x="7118729" y="1328468"/>
                                <a:chExt cx="4813539" cy="5164407"/>
                              </a:xfrm>
                            </p:grpSpPr>
                            <p:grpSp>
                              <p:nvGrpSpPr>
                                <p:cNvPr id="4123" name="Group 26">
                                  <a:extLst>
                                    <a:ext uri="{FF2B5EF4-FFF2-40B4-BE49-F238E27FC236}">
                                      <a16:creationId xmlns:a16="http://schemas.microsoft.com/office/drawing/2014/main" id="{2D548D56-A7E8-1F47-B928-0BDE5B8171AA}"/>
                                    </a:ext>
                                  </a:extLst>
                                </p:cNvPr>
                                <p:cNvGrpSpPr>
                                  <a:grpSpLocks/>
                                </p:cNvGrpSpPr>
                                <p:nvPr/>
                              </p:nvGrpSpPr>
                              <p:grpSpPr bwMode="auto">
                                <a:xfrm>
                                  <a:off x="7118729" y="1328468"/>
                                  <a:ext cx="4813539" cy="5164407"/>
                                  <a:chOff x="7008116" y="1328468"/>
                                  <a:chExt cx="4813539" cy="5164407"/>
                                </a:xfrm>
                              </p:grpSpPr>
                              <p:grpSp>
                                <p:nvGrpSpPr>
                                  <p:cNvPr id="4125" name="Group 28">
                                    <a:extLst>
                                      <a:ext uri="{FF2B5EF4-FFF2-40B4-BE49-F238E27FC236}">
                                        <a16:creationId xmlns:a16="http://schemas.microsoft.com/office/drawing/2014/main" id="{B5C7B25C-9EF1-1741-A03E-352E86E03326}"/>
                                      </a:ext>
                                    </a:extLst>
                                  </p:cNvPr>
                                  <p:cNvGrpSpPr>
                                    <a:grpSpLocks/>
                                  </p:cNvGrpSpPr>
                                  <p:nvPr/>
                                </p:nvGrpSpPr>
                                <p:grpSpPr bwMode="auto">
                                  <a:xfrm>
                                    <a:off x="7008116" y="1328468"/>
                                    <a:ext cx="4813539" cy="5164407"/>
                                    <a:chOff x="6719978" y="1328468"/>
                                    <a:chExt cx="4813539" cy="5164407"/>
                                  </a:xfrm>
                                </p:grpSpPr>
                                <p:grpSp>
                                  <p:nvGrpSpPr>
                                    <p:cNvPr id="4129" name="Group 32">
                                      <a:extLst>
                                        <a:ext uri="{FF2B5EF4-FFF2-40B4-BE49-F238E27FC236}">
                                          <a16:creationId xmlns:a16="http://schemas.microsoft.com/office/drawing/2014/main" id="{D66B3E45-E3E2-BF4D-81D1-CC261B83B7F4}"/>
                                        </a:ext>
                                      </a:extLst>
                                    </p:cNvPr>
                                    <p:cNvGrpSpPr>
                                      <a:grpSpLocks/>
                                    </p:cNvGrpSpPr>
                                    <p:nvPr/>
                                  </p:nvGrpSpPr>
                                  <p:grpSpPr bwMode="auto">
                                    <a:xfrm>
                                      <a:off x="6719978" y="1328468"/>
                                      <a:ext cx="4813539" cy="5164407"/>
                                      <a:chOff x="6719978" y="1328468"/>
                                      <a:chExt cx="4813539" cy="5164407"/>
                                    </a:xfrm>
                                  </p:grpSpPr>
                                  <p:grpSp>
                                    <p:nvGrpSpPr>
                                      <p:cNvPr id="4132" name="Group 35">
                                        <a:extLst>
                                          <a:ext uri="{FF2B5EF4-FFF2-40B4-BE49-F238E27FC236}">
                                            <a16:creationId xmlns:a16="http://schemas.microsoft.com/office/drawing/2014/main" id="{2300CA65-6210-B940-80EF-D2FE0A31CB3B}"/>
                                          </a:ext>
                                        </a:extLst>
                                      </p:cNvPr>
                                      <p:cNvGrpSpPr>
                                        <a:grpSpLocks/>
                                      </p:cNvGrpSpPr>
                                      <p:nvPr/>
                                    </p:nvGrpSpPr>
                                    <p:grpSpPr bwMode="auto">
                                      <a:xfrm>
                                        <a:off x="6719978" y="1328468"/>
                                        <a:ext cx="4813539" cy="5164407"/>
                                        <a:chOff x="6719978" y="1328468"/>
                                        <a:chExt cx="4813539" cy="5164407"/>
                                      </a:xfrm>
                                    </p:grpSpPr>
                                    <p:grpSp>
                                      <p:nvGrpSpPr>
                                        <p:cNvPr id="4134" name="Group 37">
                                          <a:extLst>
                                            <a:ext uri="{FF2B5EF4-FFF2-40B4-BE49-F238E27FC236}">
                                              <a16:creationId xmlns:a16="http://schemas.microsoft.com/office/drawing/2014/main" id="{A8BD854B-1949-B04C-AA41-B47928CC3CEE}"/>
                                            </a:ext>
                                          </a:extLst>
                                        </p:cNvPr>
                                        <p:cNvGrpSpPr>
                                          <a:grpSpLocks/>
                                        </p:cNvGrpSpPr>
                                        <p:nvPr/>
                                      </p:nvGrpSpPr>
                                      <p:grpSpPr bwMode="auto">
                                        <a:xfrm>
                                          <a:off x="6719978" y="1328468"/>
                                          <a:ext cx="4813539" cy="5164407"/>
                                          <a:chOff x="6719978" y="1328468"/>
                                          <a:chExt cx="4813539" cy="5164407"/>
                                        </a:xfrm>
                                      </p:grpSpPr>
                                      <p:grpSp>
                                        <p:nvGrpSpPr>
                                          <p:cNvPr id="4136" name="Group 39">
                                            <a:extLst>
                                              <a:ext uri="{FF2B5EF4-FFF2-40B4-BE49-F238E27FC236}">
                                                <a16:creationId xmlns:a16="http://schemas.microsoft.com/office/drawing/2014/main" id="{092BAFEF-C18D-2345-92B4-1CD948462CA4}"/>
                                              </a:ext>
                                            </a:extLst>
                                          </p:cNvPr>
                                          <p:cNvGrpSpPr>
                                            <a:grpSpLocks/>
                                          </p:cNvGrpSpPr>
                                          <p:nvPr/>
                                        </p:nvGrpSpPr>
                                        <p:grpSpPr bwMode="auto">
                                          <a:xfrm>
                                            <a:off x="6719978" y="1328468"/>
                                            <a:ext cx="4813539" cy="5164407"/>
                                            <a:chOff x="6719978" y="1328468"/>
                                            <a:chExt cx="4813539" cy="5164407"/>
                                          </a:xfrm>
                                        </p:grpSpPr>
                                        <p:grpSp>
                                          <p:nvGrpSpPr>
                                            <p:cNvPr id="4138" name="Group 41">
                                              <a:extLst>
                                                <a:ext uri="{FF2B5EF4-FFF2-40B4-BE49-F238E27FC236}">
                                                  <a16:creationId xmlns:a16="http://schemas.microsoft.com/office/drawing/2014/main" id="{E6814B03-850D-4749-91F4-55CD24E3EDA3}"/>
                                                </a:ext>
                                              </a:extLst>
                                            </p:cNvPr>
                                            <p:cNvGrpSpPr>
                                              <a:grpSpLocks/>
                                            </p:cNvGrpSpPr>
                                            <p:nvPr/>
                                          </p:nvGrpSpPr>
                                          <p:grpSpPr bwMode="auto">
                                            <a:xfrm>
                                              <a:off x="6719978" y="1328468"/>
                                              <a:ext cx="4813539" cy="5164407"/>
                                              <a:chOff x="6719978" y="1328468"/>
                                              <a:chExt cx="4813539" cy="5164407"/>
                                            </a:xfrm>
                                          </p:grpSpPr>
                                          <p:grpSp>
                                            <p:nvGrpSpPr>
                                              <p:cNvPr id="4140" name="Group 43">
                                                <a:extLst>
                                                  <a:ext uri="{FF2B5EF4-FFF2-40B4-BE49-F238E27FC236}">
                                                    <a16:creationId xmlns:a16="http://schemas.microsoft.com/office/drawing/2014/main" id="{18F2FB20-8A50-544A-9FB4-2F2C56D61FF8}"/>
                                                  </a:ext>
                                                </a:extLst>
                                              </p:cNvPr>
                                              <p:cNvGrpSpPr>
                                                <a:grpSpLocks/>
                                              </p:cNvGrpSpPr>
                                              <p:nvPr/>
                                            </p:nvGrpSpPr>
                                            <p:grpSpPr bwMode="auto">
                                              <a:xfrm>
                                                <a:off x="6719978" y="1328468"/>
                                                <a:ext cx="4813539" cy="5164407"/>
                                                <a:chOff x="6719978" y="1328468"/>
                                                <a:chExt cx="4813539" cy="5164407"/>
                                              </a:xfrm>
                                            </p:grpSpPr>
                                            <p:grpSp>
                                              <p:nvGrpSpPr>
                                                <p:cNvPr id="4142" name="Group 45">
                                                  <a:extLst>
                                                    <a:ext uri="{FF2B5EF4-FFF2-40B4-BE49-F238E27FC236}">
                                                      <a16:creationId xmlns:a16="http://schemas.microsoft.com/office/drawing/2014/main" id="{89666755-25B1-D94A-9D7F-8F2A8253FC8F}"/>
                                                    </a:ext>
                                                  </a:extLst>
                                                </p:cNvPr>
                                                <p:cNvGrpSpPr>
                                                  <a:grpSpLocks/>
                                                </p:cNvGrpSpPr>
                                                <p:nvPr/>
                                              </p:nvGrpSpPr>
                                              <p:grpSpPr bwMode="auto">
                                                <a:xfrm>
                                                  <a:off x="6719978" y="1328468"/>
                                                  <a:ext cx="4813539" cy="5164407"/>
                                                  <a:chOff x="6719978" y="1328468"/>
                                                  <a:chExt cx="4813539" cy="5164407"/>
                                                </a:xfrm>
                                              </p:grpSpPr>
                                              <p:grpSp>
                                                <p:nvGrpSpPr>
                                                  <p:cNvPr id="4145" name="Group 48">
                                                    <a:extLst>
                                                      <a:ext uri="{FF2B5EF4-FFF2-40B4-BE49-F238E27FC236}">
                                                        <a16:creationId xmlns:a16="http://schemas.microsoft.com/office/drawing/2014/main" id="{BD394740-4524-0740-AFF2-DD863EE3A80B}"/>
                                                      </a:ext>
                                                    </a:extLst>
                                                  </p:cNvPr>
                                                  <p:cNvGrpSpPr>
                                                    <a:grpSpLocks/>
                                                  </p:cNvGrpSpPr>
                                                  <p:nvPr/>
                                                </p:nvGrpSpPr>
                                                <p:grpSpPr bwMode="auto">
                                                  <a:xfrm>
                                                    <a:off x="6719978" y="1328468"/>
                                                    <a:ext cx="4813539" cy="5164407"/>
                                                    <a:chOff x="6719978" y="1328468"/>
                                                    <a:chExt cx="4813539" cy="5164407"/>
                                                  </a:xfrm>
                                                </p:grpSpPr>
                                                <p:pic>
                                                  <p:nvPicPr>
                                                    <p:cNvPr id="4147" name="Picture 50">
                                                      <a:extLst>
                                                        <a:ext uri="{FF2B5EF4-FFF2-40B4-BE49-F238E27FC236}">
                                                          <a16:creationId xmlns:a16="http://schemas.microsoft.com/office/drawing/2014/main" id="{3E0F1580-7B40-F941-86F8-AFC7AB690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262" t="19371" r="4549" b="5324"/>
                                                    <a:stretch>
                                                      <a:fillRect/>
                                                    </a:stretch>
                                                  </p:blipFill>
                                                  <p:spPr bwMode="auto">
                                                    <a:xfrm>
                                                      <a:off x="6719978" y="1328468"/>
                                                      <a:ext cx="4813539" cy="516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Isosceles Triangle 51">
                                                      <a:extLst>
                                                        <a:ext uri="{FF2B5EF4-FFF2-40B4-BE49-F238E27FC236}">
                                                          <a16:creationId xmlns:a16="http://schemas.microsoft.com/office/drawing/2014/main" id="{48FB9067-4ED8-764D-9B26-FF288D6F7D8E}"/>
                                                        </a:ext>
                                                      </a:extLst>
                                                    </p:cNvPr>
                                                    <p:cNvSpPr/>
                                                    <p:nvPr/>
                                                  </p:nvSpPr>
                                                  <p:spPr>
                                                    <a:xfrm>
                                                      <a:off x="9768553" y="2945816"/>
                                                      <a:ext cx="304493" cy="782644"/>
                                                    </a:xfrm>
                                                    <a:prstGeom prst="triangle">
                                                      <a:avLst>
                                                        <a:gd name="adj" fmla="val 50324"/>
                                                      </a:avLst>
                                                    </a:prstGeom>
                                                    <a:solidFill>
                                                      <a:srgbClr val="CD5B45"/>
                                                    </a:solidFill>
                                                    <a:ln w="12700" cap="flat" cmpd="sng" algn="ctr">
                                                      <a:solidFill>
                                                        <a:srgbClr val="CD5B45"/>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sp>
                                                  <p:nvSpPr>
                                                    <p:cNvPr id="53" name="Rectangle 52">
                                                      <a:extLst>
                                                        <a:ext uri="{FF2B5EF4-FFF2-40B4-BE49-F238E27FC236}">
                                                          <a16:creationId xmlns:a16="http://schemas.microsoft.com/office/drawing/2014/main" id="{2D889B14-670B-4C40-B69A-A4C9C486C36E}"/>
                                                        </a:ext>
                                                      </a:extLst>
                                                    </p:cNvPr>
                                                    <p:cNvSpPr/>
                                                    <p:nvPr/>
                                                  </p:nvSpPr>
                                                  <p:spPr>
                                                    <a:xfrm>
                                                      <a:off x="9814136" y="2930198"/>
                                                      <a:ext cx="100281" cy="105856"/>
                                                    </a:xfrm>
                                                    <a:prstGeom prst="rect">
                                                      <a:avLst/>
                                                    </a:prstGeom>
                                                    <a:solidFill>
                                                      <a:srgbClr val="CD5B45"/>
                                                    </a:solidFill>
                                                    <a:ln w="12700" cap="flat" cmpd="sng" algn="ctr">
                                                      <a:solidFill>
                                                        <a:srgbClr val="CD5B45"/>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50" name="Freeform: Shape 49">
                                                    <a:extLst>
                                                      <a:ext uri="{FF2B5EF4-FFF2-40B4-BE49-F238E27FC236}">
                                                        <a16:creationId xmlns:a16="http://schemas.microsoft.com/office/drawing/2014/main" id="{F096F191-B43F-4647-B479-6755CC69EDBF}"/>
                                                      </a:ext>
                                                    </a:extLst>
                                                  </p:cNvPr>
                                                  <p:cNvSpPr/>
                                                  <p:nvPr/>
                                                </p:nvSpPr>
                                                <p:spPr>
                                                  <a:xfrm>
                                                    <a:off x="10390302" y="2789634"/>
                                                    <a:ext cx="731147" cy="970062"/>
                                                  </a:xfrm>
                                                  <a:custGeom>
                                                    <a:avLst/>
                                                    <a:gdLst>
                                                      <a:gd name="connsiteX0" fmla="*/ 0 w 731520"/>
                                                      <a:gd name="connsiteY0" fmla="*/ 102870 h 739140"/>
                                                      <a:gd name="connsiteX1" fmla="*/ 0 w 731520"/>
                                                      <a:gd name="connsiteY1" fmla="*/ 102870 h 739140"/>
                                                      <a:gd name="connsiteX2" fmla="*/ 26670 w 731520"/>
                                                      <a:gd name="connsiteY2" fmla="*/ 144780 h 739140"/>
                                                      <a:gd name="connsiteX3" fmla="*/ 49530 w 731520"/>
                                                      <a:gd name="connsiteY3" fmla="*/ 163830 h 739140"/>
                                                      <a:gd name="connsiteX4" fmla="*/ 60960 w 731520"/>
                                                      <a:gd name="connsiteY4" fmla="*/ 179070 h 739140"/>
                                                      <a:gd name="connsiteX5" fmla="*/ 83820 w 731520"/>
                                                      <a:gd name="connsiteY5" fmla="*/ 201930 h 739140"/>
                                                      <a:gd name="connsiteX6" fmla="*/ 106680 w 731520"/>
                                                      <a:gd name="connsiteY6" fmla="*/ 232410 h 739140"/>
                                                      <a:gd name="connsiteX7" fmla="*/ 114300 w 731520"/>
                                                      <a:gd name="connsiteY7" fmla="*/ 243840 h 739140"/>
                                                      <a:gd name="connsiteX8" fmla="*/ 129540 w 731520"/>
                                                      <a:gd name="connsiteY8" fmla="*/ 255270 h 739140"/>
                                                      <a:gd name="connsiteX9" fmla="*/ 144780 w 731520"/>
                                                      <a:gd name="connsiteY9" fmla="*/ 281940 h 739140"/>
                                                      <a:gd name="connsiteX10" fmla="*/ 171450 w 731520"/>
                                                      <a:gd name="connsiteY10" fmla="*/ 304800 h 739140"/>
                                                      <a:gd name="connsiteX11" fmla="*/ 182880 w 731520"/>
                                                      <a:gd name="connsiteY11" fmla="*/ 320040 h 739140"/>
                                                      <a:gd name="connsiteX12" fmla="*/ 201930 w 731520"/>
                                                      <a:gd name="connsiteY12" fmla="*/ 339090 h 739140"/>
                                                      <a:gd name="connsiteX13" fmla="*/ 205740 w 731520"/>
                                                      <a:gd name="connsiteY13" fmla="*/ 350520 h 739140"/>
                                                      <a:gd name="connsiteX14" fmla="*/ 217170 w 731520"/>
                                                      <a:gd name="connsiteY14" fmla="*/ 358140 h 739140"/>
                                                      <a:gd name="connsiteX15" fmla="*/ 228600 w 731520"/>
                                                      <a:gd name="connsiteY15" fmla="*/ 369570 h 739140"/>
                                                      <a:gd name="connsiteX16" fmla="*/ 236220 w 731520"/>
                                                      <a:gd name="connsiteY16" fmla="*/ 384810 h 739140"/>
                                                      <a:gd name="connsiteX17" fmla="*/ 247650 w 731520"/>
                                                      <a:gd name="connsiteY17" fmla="*/ 392430 h 739140"/>
                                                      <a:gd name="connsiteX18" fmla="*/ 262890 w 731520"/>
                                                      <a:gd name="connsiteY18" fmla="*/ 407670 h 739140"/>
                                                      <a:gd name="connsiteX19" fmla="*/ 293370 w 731520"/>
                                                      <a:gd name="connsiteY19" fmla="*/ 434340 h 739140"/>
                                                      <a:gd name="connsiteX20" fmla="*/ 300990 w 731520"/>
                                                      <a:gd name="connsiteY20" fmla="*/ 445770 h 739140"/>
                                                      <a:gd name="connsiteX21" fmla="*/ 323850 w 731520"/>
                                                      <a:gd name="connsiteY21" fmla="*/ 468630 h 739140"/>
                                                      <a:gd name="connsiteX22" fmla="*/ 342900 w 731520"/>
                                                      <a:gd name="connsiteY22" fmla="*/ 499110 h 739140"/>
                                                      <a:gd name="connsiteX23" fmla="*/ 358140 w 731520"/>
                                                      <a:gd name="connsiteY23" fmla="*/ 510540 h 739140"/>
                                                      <a:gd name="connsiteX24" fmla="*/ 373380 w 731520"/>
                                                      <a:gd name="connsiteY24" fmla="*/ 529590 h 739140"/>
                                                      <a:gd name="connsiteX25" fmla="*/ 377190 w 731520"/>
                                                      <a:gd name="connsiteY25" fmla="*/ 544830 h 739140"/>
                                                      <a:gd name="connsiteX26" fmla="*/ 403860 w 731520"/>
                                                      <a:gd name="connsiteY26" fmla="*/ 579120 h 739140"/>
                                                      <a:gd name="connsiteX27" fmla="*/ 430530 w 731520"/>
                                                      <a:gd name="connsiteY27" fmla="*/ 594360 h 739140"/>
                                                      <a:gd name="connsiteX28" fmla="*/ 445770 w 731520"/>
                                                      <a:gd name="connsiteY28" fmla="*/ 601980 h 739140"/>
                                                      <a:gd name="connsiteX29" fmla="*/ 483870 w 731520"/>
                                                      <a:gd name="connsiteY29" fmla="*/ 617220 h 739140"/>
                                                      <a:gd name="connsiteX30" fmla="*/ 541020 w 731520"/>
                                                      <a:gd name="connsiteY30" fmla="*/ 666750 h 739140"/>
                                                      <a:gd name="connsiteX31" fmla="*/ 571500 w 731520"/>
                                                      <a:gd name="connsiteY31" fmla="*/ 693420 h 739140"/>
                                                      <a:gd name="connsiteX32" fmla="*/ 586740 w 731520"/>
                                                      <a:gd name="connsiteY32" fmla="*/ 697230 h 739140"/>
                                                      <a:gd name="connsiteX33" fmla="*/ 598170 w 731520"/>
                                                      <a:gd name="connsiteY33" fmla="*/ 701040 h 739140"/>
                                                      <a:gd name="connsiteX34" fmla="*/ 609600 w 731520"/>
                                                      <a:gd name="connsiteY34" fmla="*/ 712470 h 739140"/>
                                                      <a:gd name="connsiteX35" fmla="*/ 621030 w 731520"/>
                                                      <a:gd name="connsiteY35" fmla="*/ 716280 h 739140"/>
                                                      <a:gd name="connsiteX36" fmla="*/ 651510 w 731520"/>
                                                      <a:gd name="connsiteY36" fmla="*/ 739140 h 739140"/>
                                                      <a:gd name="connsiteX37" fmla="*/ 731520 w 731520"/>
                                                      <a:gd name="connsiteY37" fmla="*/ 0 h 739140"/>
                                                      <a:gd name="connsiteX38" fmla="*/ 0 w 731520"/>
                                                      <a:gd name="connsiteY38" fmla="*/ 102870 h 73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1520" h="739140">
                                                        <a:moveTo>
                                                          <a:pt x="0" y="102870"/>
                                                        </a:moveTo>
                                                        <a:lnTo>
                                                          <a:pt x="0" y="102870"/>
                                                        </a:lnTo>
                                                        <a:cubicBezTo>
                                                          <a:pt x="8890" y="116840"/>
                                                          <a:pt x="12892" y="135595"/>
                                                          <a:pt x="26670" y="144780"/>
                                                        </a:cubicBezTo>
                                                        <a:cubicBezTo>
                                                          <a:pt x="38428" y="152619"/>
                                                          <a:pt x="39751" y="152422"/>
                                                          <a:pt x="49530" y="163830"/>
                                                        </a:cubicBezTo>
                                                        <a:cubicBezTo>
                                                          <a:pt x="53663" y="168651"/>
                                                          <a:pt x="56712" y="174350"/>
                                                          <a:pt x="60960" y="179070"/>
                                                        </a:cubicBezTo>
                                                        <a:cubicBezTo>
                                                          <a:pt x="68169" y="187080"/>
                                                          <a:pt x="77354" y="193309"/>
                                                          <a:pt x="83820" y="201930"/>
                                                        </a:cubicBezTo>
                                                        <a:cubicBezTo>
                                                          <a:pt x="91440" y="212090"/>
                                                          <a:pt x="99635" y="221843"/>
                                                          <a:pt x="106680" y="232410"/>
                                                        </a:cubicBezTo>
                                                        <a:cubicBezTo>
                                                          <a:pt x="109220" y="236220"/>
                                                          <a:pt x="111062" y="240602"/>
                                                          <a:pt x="114300" y="243840"/>
                                                        </a:cubicBezTo>
                                                        <a:cubicBezTo>
                                                          <a:pt x="118790" y="248330"/>
                                                          <a:pt x="125050" y="250780"/>
                                                          <a:pt x="129540" y="255270"/>
                                                        </a:cubicBezTo>
                                                        <a:cubicBezTo>
                                                          <a:pt x="138539" y="264269"/>
                                                          <a:pt x="137309" y="271481"/>
                                                          <a:pt x="144780" y="281940"/>
                                                        </a:cubicBezTo>
                                                        <a:cubicBezTo>
                                                          <a:pt x="155148" y="296456"/>
                                                          <a:pt x="158442" y="291792"/>
                                                          <a:pt x="171450" y="304800"/>
                                                        </a:cubicBezTo>
                                                        <a:cubicBezTo>
                                                          <a:pt x="175940" y="309290"/>
                                                          <a:pt x="178661" y="315294"/>
                                                          <a:pt x="182880" y="320040"/>
                                                        </a:cubicBezTo>
                                                        <a:cubicBezTo>
                                                          <a:pt x="188846" y="326752"/>
                                                          <a:pt x="195580" y="332740"/>
                                                          <a:pt x="201930" y="339090"/>
                                                        </a:cubicBezTo>
                                                        <a:cubicBezTo>
                                                          <a:pt x="203200" y="342900"/>
                                                          <a:pt x="203231" y="347384"/>
                                                          <a:pt x="205740" y="350520"/>
                                                        </a:cubicBezTo>
                                                        <a:cubicBezTo>
                                                          <a:pt x="208601" y="354096"/>
                                                          <a:pt x="213652" y="355209"/>
                                                          <a:pt x="217170" y="358140"/>
                                                        </a:cubicBezTo>
                                                        <a:cubicBezTo>
                                                          <a:pt x="221309" y="361589"/>
                                                          <a:pt x="225468" y="365185"/>
                                                          <a:pt x="228600" y="369570"/>
                                                        </a:cubicBezTo>
                                                        <a:cubicBezTo>
                                                          <a:pt x="231901" y="374192"/>
                                                          <a:pt x="232584" y="380447"/>
                                                          <a:pt x="236220" y="384810"/>
                                                        </a:cubicBezTo>
                                                        <a:cubicBezTo>
                                                          <a:pt x="239151" y="388328"/>
                                                          <a:pt x="244173" y="389450"/>
                                                          <a:pt x="247650" y="392430"/>
                                                        </a:cubicBezTo>
                                                        <a:cubicBezTo>
                                                          <a:pt x="253105" y="397105"/>
                                                          <a:pt x="257483" y="402939"/>
                                                          <a:pt x="262890" y="407670"/>
                                                        </a:cubicBezTo>
                                                        <a:cubicBezTo>
                                                          <a:pt x="282907" y="425185"/>
                                                          <a:pt x="274738" y="412603"/>
                                                          <a:pt x="293370" y="434340"/>
                                                        </a:cubicBezTo>
                                                        <a:cubicBezTo>
                                                          <a:pt x="296350" y="437817"/>
                                                          <a:pt x="297948" y="442348"/>
                                                          <a:pt x="300990" y="445770"/>
                                                        </a:cubicBezTo>
                                                        <a:cubicBezTo>
                                                          <a:pt x="308149" y="453824"/>
                                                          <a:pt x="319031" y="458991"/>
                                                          <a:pt x="323850" y="468630"/>
                                                        </a:cubicBezTo>
                                                        <a:cubicBezTo>
                                                          <a:pt x="329886" y="480702"/>
                                                          <a:pt x="333008" y="489218"/>
                                                          <a:pt x="342900" y="499110"/>
                                                        </a:cubicBezTo>
                                                        <a:cubicBezTo>
                                                          <a:pt x="347390" y="503600"/>
                                                          <a:pt x="353060" y="506730"/>
                                                          <a:pt x="358140" y="510540"/>
                                                        </a:cubicBezTo>
                                                        <a:cubicBezTo>
                                                          <a:pt x="370596" y="547907"/>
                                                          <a:pt x="350402" y="495123"/>
                                                          <a:pt x="373380" y="529590"/>
                                                        </a:cubicBezTo>
                                                        <a:cubicBezTo>
                                                          <a:pt x="376285" y="533947"/>
                                                          <a:pt x="374848" y="540146"/>
                                                          <a:pt x="377190" y="544830"/>
                                                        </a:cubicBezTo>
                                                        <a:cubicBezTo>
                                                          <a:pt x="383639" y="557729"/>
                                                          <a:pt x="392885" y="569713"/>
                                                          <a:pt x="403860" y="579120"/>
                                                        </a:cubicBezTo>
                                                        <a:cubicBezTo>
                                                          <a:pt x="423832" y="596239"/>
                                                          <a:pt x="412115" y="586468"/>
                                                          <a:pt x="430530" y="594360"/>
                                                        </a:cubicBezTo>
                                                        <a:cubicBezTo>
                                                          <a:pt x="435750" y="596597"/>
                                                          <a:pt x="440452" y="599986"/>
                                                          <a:pt x="445770" y="601980"/>
                                                        </a:cubicBezTo>
                                                        <a:cubicBezTo>
                                                          <a:pt x="469675" y="610944"/>
                                                          <a:pt x="455676" y="598424"/>
                                                          <a:pt x="483870" y="617220"/>
                                                        </a:cubicBezTo>
                                                        <a:cubicBezTo>
                                                          <a:pt x="512401" y="636241"/>
                                                          <a:pt x="518537" y="644267"/>
                                                          <a:pt x="541020" y="666750"/>
                                                        </a:cubicBezTo>
                                                        <a:cubicBezTo>
                                                          <a:pt x="548878" y="674608"/>
                                                          <a:pt x="561006" y="688173"/>
                                                          <a:pt x="571500" y="693420"/>
                                                        </a:cubicBezTo>
                                                        <a:cubicBezTo>
                                                          <a:pt x="576184" y="695762"/>
                                                          <a:pt x="581705" y="695791"/>
                                                          <a:pt x="586740" y="697230"/>
                                                        </a:cubicBezTo>
                                                        <a:cubicBezTo>
                                                          <a:pt x="590602" y="698333"/>
                                                          <a:pt x="594360" y="699770"/>
                                                          <a:pt x="598170" y="701040"/>
                                                        </a:cubicBezTo>
                                                        <a:cubicBezTo>
                                                          <a:pt x="601980" y="704850"/>
                                                          <a:pt x="605117" y="709481"/>
                                                          <a:pt x="609600" y="712470"/>
                                                        </a:cubicBezTo>
                                                        <a:cubicBezTo>
                                                          <a:pt x="612942" y="714698"/>
                                                          <a:pt x="617519" y="714330"/>
                                                          <a:pt x="621030" y="716280"/>
                                                        </a:cubicBezTo>
                                                        <a:cubicBezTo>
                                                          <a:pt x="640417" y="727050"/>
                                                          <a:pt x="639949" y="727579"/>
                                                          <a:pt x="651510" y="739140"/>
                                                        </a:cubicBezTo>
                                                        <a:lnTo>
                                                          <a:pt x="731520" y="0"/>
                                                        </a:lnTo>
                                                        <a:lnTo>
                                                          <a:pt x="0" y="102870"/>
                                                        </a:lnTo>
                                                        <a:close/>
                                                      </a:path>
                                                    </a:pathLst>
                                                  </a:custGeom>
                                                  <a:solidFill>
                                                    <a:sysClr val="window" lastClr="FFFFFF"/>
                                                  </a:solidFill>
                                                  <a:ln w="12700" cap="flat" cmpd="sng" algn="ctr">
                                                    <a:solidFill>
                                                      <a:srgbClr val="A8A8A8"/>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47" name="Rectangle 46">
                                                  <a:extLst>
                                                    <a:ext uri="{FF2B5EF4-FFF2-40B4-BE49-F238E27FC236}">
                                                      <a16:creationId xmlns:a16="http://schemas.microsoft.com/office/drawing/2014/main" id="{7DE3373D-9CC3-A34F-800D-2CF2DA13F950}"/>
                                                    </a:ext>
                                                  </a:extLst>
                                                </p:cNvPr>
                                                <p:cNvSpPr/>
                                                <p:nvPr/>
                                              </p:nvSpPr>
                                              <p:spPr>
                                                <a:xfrm rot="21420000">
                                                  <a:off x="11013874" y="3733666"/>
                                                  <a:ext cx="313609" cy="350541"/>
                                                </a:xfrm>
                                                <a:prstGeom prst="rect">
                                                  <a:avLst/>
                                                </a:prstGeom>
                                                <a:solidFill>
                                                  <a:srgbClr val="BEBEBE"/>
                                                </a:solidFill>
                                                <a:ln w="12700" cap="flat" cmpd="sng" algn="ctr">
                                                  <a:solidFill>
                                                    <a:srgbClr val="A8A8A8"/>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sp>
                                              <p:nvSpPr>
                                                <p:cNvPr id="48" name="Freeform: Shape 47">
                                                  <a:extLst>
                                                    <a:ext uri="{FF2B5EF4-FFF2-40B4-BE49-F238E27FC236}">
                                                      <a16:creationId xmlns:a16="http://schemas.microsoft.com/office/drawing/2014/main" id="{6B4A6FF8-2CBF-5341-97BF-0FD818CB78C2}"/>
                                                    </a:ext>
                                                  </a:extLst>
                                                </p:cNvPr>
                                                <p:cNvSpPr/>
                                                <p:nvPr/>
                                              </p:nvSpPr>
                                              <p:spPr>
                                                <a:xfrm>
                                                  <a:off x="11013874" y="3495923"/>
                                                  <a:ext cx="339136" cy="350541"/>
                                                </a:xfrm>
                                                <a:custGeom>
                                                  <a:avLst/>
                                                  <a:gdLst>
                                                    <a:gd name="connsiteX0" fmla="*/ 0 w 339090"/>
                                                    <a:gd name="connsiteY0" fmla="*/ 240030 h 350831"/>
                                                    <a:gd name="connsiteX1" fmla="*/ 0 w 339090"/>
                                                    <a:gd name="connsiteY1" fmla="*/ 240030 h 350831"/>
                                                    <a:gd name="connsiteX2" fmla="*/ 30480 w 339090"/>
                                                    <a:gd name="connsiteY2" fmla="*/ 259080 h 350831"/>
                                                    <a:gd name="connsiteX3" fmla="*/ 53340 w 339090"/>
                                                    <a:gd name="connsiteY3" fmla="*/ 266700 h 350831"/>
                                                    <a:gd name="connsiteX4" fmla="*/ 76200 w 339090"/>
                                                    <a:gd name="connsiteY4" fmla="*/ 274320 h 350831"/>
                                                    <a:gd name="connsiteX5" fmla="*/ 87630 w 339090"/>
                                                    <a:gd name="connsiteY5" fmla="*/ 278130 h 350831"/>
                                                    <a:gd name="connsiteX6" fmla="*/ 102870 w 339090"/>
                                                    <a:gd name="connsiteY6" fmla="*/ 285750 h 350831"/>
                                                    <a:gd name="connsiteX7" fmla="*/ 125730 w 339090"/>
                                                    <a:gd name="connsiteY7" fmla="*/ 289560 h 350831"/>
                                                    <a:gd name="connsiteX8" fmla="*/ 140970 w 339090"/>
                                                    <a:gd name="connsiteY8" fmla="*/ 293370 h 350831"/>
                                                    <a:gd name="connsiteX9" fmla="*/ 175260 w 339090"/>
                                                    <a:gd name="connsiteY9" fmla="*/ 285750 h 350831"/>
                                                    <a:gd name="connsiteX10" fmla="*/ 186690 w 339090"/>
                                                    <a:gd name="connsiteY10" fmla="*/ 281940 h 350831"/>
                                                    <a:gd name="connsiteX11" fmla="*/ 201930 w 339090"/>
                                                    <a:gd name="connsiteY11" fmla="*/ 278130 h 350831"/>
                                                    <a:gd name="connsiteX12" fmla="*/ 228600 w 339090"/>
                                                    <a:gd name="connsiteY12" fmla="*/ 300990 h 350831"/>
                                                    <a:gd name="connsiteX13" fmla="*/ 243840 w 339090"/>
                                                    <a:gd name="connsiteY13" fmla="*/ 312420 h 350831"/>
                                                    <a:gd name="connsiteX14" fmla="*/ 255270 w 339090"/>
                                                    <a:gd name="connsiteY14" fmla="*/ 323850 h 350831"/>
                                                    <a:gd name="connsiteX15" fmla="*/ 262890 w 339090"/>
                                                    <a:gd name="connsiteY15" fmla="*/ 335280 h 350831"/>
                                                    <a:gd name="connsiteX16" fmla="*/ 285750 w 339090"/>
                                                    <a:gd name="connsiteY16" fmla="*/ 342900 h 350831"/>
                                                    <a:gd name="connsiteX17" fmla="*/ 312420 w 339090"/>
                                                    <a:gd name="connsiteY17" fmla="*/ 350520 h 350831"/>
                                                    <a:gd name="connsiteX18" fmla="*/ 331470 w 339090"/>
                                                    <a:gd name="connsiteY18" fmla="*/ 350520 h 350831"/>
                                                    <a:gd name="connsiteX19" fmla="*/ 339090 w 339090"/>
                                                    <a:gd name="connsiteY19" fmla="*/ 0 h 350831"/>
                                                    <a:gd name="connsiteX20" fmla="*/ 0 w 339090"/>
                                                    <a:gd name="connsiteY20" fmla="*/ 240030 h 35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090" h="350831">
                                                      <a:moveTo>
                                                        <a:pt x="0" y="240030"/>
                                                      </a:moveTo>
                                                      <a:lnTo>
                                                        <a:pt x="0" y="240030"/>
                                                      </a:lnTo>
                                                      <a:cubicBezTo>
                                                        <a:pt x="10160" y="246380"/>
                                                        <a:pt x="19764" y="253722"/>
                                                        <a:pt x="30480" y="259080"/>
                                                      </a:cubicBezTo>
                                                      <a:cubicBezTo>
                                                        <a:pt x="37664" y="262672"/>
                                                        <a:pt x="45720" y="264160"/>
                                                        <a:pt x="53340" y="266700"/>
                                                      </a:cubicBezTo>
                                                      <a:lnTo>
                                                        <a:pt x="76200" y="274320"/>
                                                      </a:lnTo>
                                                      <a:cubicBezTo>
                                                        <a:pt x="80010" y="275590"/>
                                                        <a:pt x="84038" y="276334"/>
                                                        <a:pt x="87630" y="278130"/>
                                                      </a:cubicBezTo>
                                                      <a:cubicBezTo>
                                                        <a:pt x="92710" y="280670"/>
                                                        <a:pt x="97430" y="284118"/>
                                                        <a:pt x="102870" y="285750"/>
                                                      </a:cubicBezTo>
                                                      <a:cubicBezTo>
                                                        <a:pt x="110269" y="287970"/>
                                                        <a:pt x="118155" y="288045"/>
                                                        <a:pt x="125730" y="289560"/>
                                                      </a:cubicBezTo>
                                                      <a:cubicBezTo>
                                                        <a:pt x="130865" y="290587"/>
                                                        <a:pt x="135890" y="292100"/>
                                                        <a:pt x="140970" y="293370"/>
                                                      </a:cubicBezTo>
                                                      <a:cubicBezTo>
                                                        <a:pt x="152400" y="290830"/>
                                                        <a:pt x="163901" y="288590"/>
                                                        <a:pt x="175260" y="285750"/>
                                                      </a:cubicBezTo>
                                                      <a:cubicBezTo>
                                                        <a:pt x="179156" y="284776"/>
                                                        <a:pt x="182828" y="283043"/>
                                                        <a:pt x="186690" y="281940"/>
                                                      </a:cubicBezTo>
                                                      <a:cubicBezTo>
                                                        <a:pt x="191725" y="280501"/>
                                                        <a:pt x="196850" y="279400"/>
                                                        <a:pt x="201930" y="278130"/>
                                                      </a:cubicBezTo>
                                                      <a:cubicBezTo>
                                                        <a:pt x="246497" y="311555"/>
                                                        <a:pt x="191453" y="269150"/>
                                                        <a:pt x="228600" y="300990"/>
                                                      </a:cubicBezTo>
                                                      <a:cubicBezTo>
                                                        <a:pt x="233421" y="305123"/>
                                                        <a:pt x="239019" y="308287"/>
                                                        <a:pt x="243840" y="312420"/>
                                                      </a:cubicBezTo>
                                                      <a:cubicBezTo>
                                                        <a:pt x="247931" y="315927"/>
                                                        <a:pt x="251821" y="319711"/>
                                                        <a:pt x="255270" y="323850"/>
                                                      </a:cubicBezTo>
                                                      <a:cubicBezTo>
                                                        <a:pt x="258201" y="327368"/>
                                                        <a:pt x="259007" y="332853"/>
                                                        <a:pt x="262890" y="335280"/>
                                                      </a:cubicBezTo>
                                                      <a:cubicBezTo>
                                                        <a:pt x="269701" y="339537"/>
                                                        <a:pt x="278130" y="340360"/>
                                                        <a:pt x="285750" y="342900"/>
                                                      </a:cubicBezTo>
                                                      <a:cubicBezTo>
                                                        <a:pt x="292975" y="345308"/>
                                                        <a:pt x="305244" y="349723"/>
                                                        <a:pt x="312420" y="350520"/>
                                                      </a:cubicBezTo>
                                                      <a:cubicBezTo>
                                                        <a:pt x="318731" y="351221"/>
                                                        <a:pt x="325120" y="350520"/>
                                                        <a:pt x="331470" y="350520"/>
                                                      </a:cubicBezTo>
                                                      <a:lnTo>
                                                        <a:pt x="339090" y="0"/>
                                                      </a:lnTo>
                                                      <a:lnTo>
                                                        <a:pt x="0" y="240030"/>
                                                      </a:lnTo>
                                                      <a:close/>
                                                    </a:path>
                                                  </a:pathLst>
                                                </a:custGeom>
                                                <a:solidFill>
                                                  <a:sysClr val="window" lastClr="FFFFFF"/>
                                                </a:solidFill>
                                                <a:ln w="12700" cap="flat" cmpd="sng" algn="ctr">
                                                  <a:solidFill>
                                                    <a:srgbClr val="A8A8A8"/>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45" name="Isosceles Triangle 44">
                                                <a:extLst>
                                                  <a:ext uri="{FF2B5EF4-FFF2-40B4-BE49-F238E27FC236}">
                                                    <a16:creationId xmlns:a16="http://schemas.microsoft.com/office/drawing/2014/main" id="{A8282D29-8ED5-D240-AC03-0E144889642D}"/>
                                                  </a:ext>
                                                </a:extLst>
                                              </p:cNvPr>
                                              <p:cNvSpPr/>
                                              <p:nvPr/>
                                            </p:nvSpPr>
                                            <p:spPr>
                                              <a:xfrm>
                                                <a:off x="11013874" y="3428244"/>
                                                <a:ext cx="415715" cy="300216"/>
                                              </a:xfrm>
                                              <a:prstGeom prst="triangle">
                                                <a:avLst>
                                                  <a:gd name="adj" fmla="val 93564"/>
                                                </a:avLst>
                                              </a:prstGeom>
                                              <a:solidFill>
                                                <a:sysClr val="window" lastClr="FFFFFF"/>
                                              </a:solidFill>
                                              <a:ln w="12700" cap="flat" cmpd="sng" algn="ctr">
                                                <a:solidFill>
                                                  <a:sysClr val="window" lastClr="FFFFFF"/>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43" name="Rectangle 42">
                                              <a:extLst>
                                                <a:ext uri="{FF2B5EF4-FFF2-40B4-BE49-F238E27FC236}">
                                                  <a16:creationId xmlns:a16="http://schemas.microsoft.com/office/drawing/2014/main" id="{599C36FB-14BA-BF40-9B6D-CEE79A8DC220}"/>
                                                </a:ext>
                                              </a:extLst>
                                            </p:cNvPr>
                                            <p:cNvSpPr/>
                                            <p:nvPr/>
                                          </p:nvSpPr>
                                          <p:spPr>
                                            <a:xfrm>
                                              <a:off x="11338423" y="3728460"/>
                                              <a:ext cx="107575" cy="183947"/>
                                            </a:xfrm>
                                            <a:prstGeom prst="rect">
                                              <a:avLst/>
                                            </a:prstGeom>
                                            <a:solidFill>
                                              <a:sysClr val="window" lastClr="FFFFFF"/>
                                            </a:solidFill>
                                            <a:ln w="12700" cap="flat" cmpd="sng" algn="ctr">
                                              <a:solidFill>
                                                <a:sysClr val="window" lastClr="FFFFFF"/>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41" name="Freeform: Shape 40">
                                            <a:extLst>
                                              <a:ext uri="{FF2B5EF4-FFF2-40B4-BE49-F238E27FC236}">
                                                <a16:creationId xmlns:a16="http://schemas.microsoft.com/office/drawing/2014/main" id="{BE85933F-D4C4-9547-965A-7C044AA9ACF0}"/>
                                              </a:ext>
                                            </a:extLst>
                                          </p:cNvPr>
                                          <p:cNvSpPr/>
                                          <p:nvPr/>
                                        </p:nvSpPr>
                                        <p:spPr>
                                          <a:xfrm>
                                            <a:off x="11185265" y="5706761"/>
                                            <a:ext cx="122161" cy="550106"/>
                                          </a:xfrm>
                                          <a:custGeom>
                                            <a:avLst/>
                                            <a:gdLst>
                                              <a:gd name="connsiteX0" fmla="*/ 95250 w 121920"/>
                                              <a:gd name="connsiteY0" fmla="*/ 0 h 548640"/>
                                              <a:gd name="connsiteX1" fmla="*/ 30480 w 121920"/>
                                              <a:gd name="connsiteY1" fmla="*/ 87630 h 548640"/>
                                              <a:gd name="connsiteX2" fmla="*/ 0 w 121920"/>
                                              <a:gd name="connsiteY2" fmla="*/ 190500 h 548640"/>
                                              <a:gd name="connsiteX3" fmla="*/ 26670 w 121920"/>
                                              <a:gd name="connsiteY3" fmla="*/ 548640 h 548640"/>
                                              <a:gd name="connsiteX4" fmla="*/ 121920 w 121920"/>
                                              <a:gd name="connsiteY4" fmla="*/ 544830 h 548640"/>
                                              <a:gd name="connsiteX5" fmla="*/ 95250 w 121920"/>
                                              <a:gd name="connsiteY5"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 h="548640">
                                                <a:moveTo>
                                                  <a:pt x="95250" y="0"/>
                                                </a:moveTo>
                                                <a:lnTo>
                                                  <a:pt x="30480" y="87630"/>
                                                </a:lnTo>
                                                <a:lnTo>
                                                  <a:pt x="0" y="190500"/>
                                                </a:lnTo>
                                                <a:lnTo>
                                                  <a:pt x="26670" y="548640"/>
                                                </a:lnTo>
                                                <a:lnTo>
                                                  <a:pt x="121920" y="544830"/>
                                                </a:lnTo>
                                                <a:lnTo>
                                                  <a:pt x="95250" y="0"/>
                                                </a:lnTo>
                                                <a:close/>
                                              </a:path>
                                            </a:pathLst>
                                          </a:custGeom>
                                          <a:solidFill>
                                            <a:sysClr val="window" lastClr="FFFFFF"/>
                                          </a:solidFill>
                                          <a:ln w="12700" cap="flat" cmpd="sng" algn="ctr">
                                            <a:solidFill>
                                              <a:srgbClr val="A8A8A8"/>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39" name="Rectangle 38">
                                          <a:extLst>
                                            <a:ext uri="{FF2B5EF4-FFF2-40B4-BE49-F238E27FC236}">
                                              <a16:creationId xmlns:a16="http://schemas.microsoft.com/office/drawing/2014/main" id="{5864648A-FF8D-4D44-AA59-2CC8CD791BBF}"/>
                                            </a:ext>
                                          </a:extLst>
                                        </p:cNvPr>
                                        <p:cNvSpPr/>
                                        <p:nvPr/>
                                      </p:nvSpPr>
                                      <p:spPr>
                                        <a:xfrm>
                                          <a:off x="11281900" y="5698084"/>
                                          <a:ext cx="107576" cy="586549"/>
                                        </a:xfrm>
                                        <a:prstGeom prst="rect">
                                          <a:avLst/>
                                        </a:prstGeom>
                                        <a:solidFill>
                                          <a:sysClr val="window" lastClr="FFFFFF"/>
                                        </a:solidFill>
                                        <a:ln w="12700" cap="flat" cmpd="sng" algn="ctr">
                                          <a:solidFill>
                                            <a:sysClr val="window" lastClr="FFFFFF"/>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37" name="Rectangle 36">
                                        <a:extLst>
                                          <a:ext uri="{FF2B5EF4-FFF2-40B4-BE49-F238E27FC236}">
                                            <a16:creationId xmlns:a16="http://schemas.microsoft.com/office/drawing/2014/main" id="{1289A04F-B259-1140-BB80-BCAEDC01463B}"/>
                                          </a:ext>
                                        </a:extLst>
                                      </p:cNvPr>
                                      <p:cNvSpPr/>
                                      <p:nvPr/>
                                    </p:nvSpPr>
                                    <p:spPr>
                                      <a:xfrm>
                                        <a:off x="11216261" y="6251662"/>
                                        <a:ext cx="87519" cy="46854"/>
                                      </a:xfrm>
                                      <a:prstGeom prst="rect">
                                        <a:avLst/>
                                      </a:prstGeom>
                                      <a:solidFill>
                                        <a:sysClr val="window" lastClr="FFFFFF"/>
                                      </a:solidFill>
                                      <a:ln w="12700" cap="flat" cmpd="sng" algn="ctr">
                                        <a:solidFill>
                                          <a:sysClr val="window" lastClr="FFFFFF"/>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34" name="Freeform: Shape 33">
                                      <a:extLst>
                                        <a:ext uri="{FF2B5EF4-FFF2-40B4-BE49-F238E27FC236}">
                                          <a16:creationId xmlns:a16="http://schemas.microsoft.com/office/drawing/2014/main" id="{1D763EA8-2E5B-C345-AA90-C9319DD423DF}"/>
                                        </a:ext>
                                      </a:extLst>
                                    </p:cNvPr>
                                    <p:cNvSpPr/>
                                    <p:nvPr/>
                                  </p:nvSpPr>
                                  <p:spPr>
                                    <a:xfrm>
                                      <a:off x="8995469" y="6116304"/>
                                      <a:ext cx="424832" cy="324510"/>
                                    </a:xfrm>
                                    <a:custGeom>
                                      <a:avLst/>
                                      <a:gdLst>
                                        <a:gd name="connsiteX0" fmla="*/ 0 w 423862"/>
                                        <a:gd name="connsiteY0" fmla="*/ 40481 h 419100"/>
                                        <a:gd name="connsiteX1" fmla="*/ 52387 w 423862"/>
                                        <a:gd name="connsiteY1" fmla="*/ 323850 h 419100"/>
                                        <a:gd name="connsiteX2" fmla="*/ 423862 w 423862"/>
                                        <a:gd name="connsiteY2" fmla="*/ 419100 h 419100"/>
                                        <a:gd name="connsiteX3" fmla="*/ 378618 w 423862"/>
                                        <a:gd name="connsiteY3" fmla="*/ 42862 h 419100"/>
                                        <a:gd name="connsiteX4" fmla="*/ 395287 w 423862"/>
                                        <a:gd name="connsiteY4" fmla="*/ 0 h 419100"/>
                                        <a:gd name="connsiteX5" fmla="*/ 0 w 423862"/>
                                        <a:gd name="connsiteY5" fmla="*/ 4048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62" h="419100">
                                          <a:moveTo>
                                            <a:pt x="0" y="40481"/>
                                          </a:moveTo>
                                          <a:lnTo>
                                            <a:pt x="52387" y="323850"/>
                                          </a:lnTo>
                                          <a:lnTo>
                                            <a:pt x="423862" y="419100"/>
                                          </a:lnTo>
                                          <a:lnTo>
                                            <a:pt x="378618" y="42862"/>
                                          </a:lnTo>
                                          <a:lnTo>
                                            <a:pt x="395287" y="0"/>
                                          </a:lnTo>
                                          <a:lnTo>
                                            <a:pt x="0" y="40481"/>
                                          </a:lnTo>
                                          <a:close/>
                                        </a:path>
                                      </a:pathLst>
                                    </a:custGeom>
                                    <a:solidFill>
                                      <a:srgbClr val="BEBEBE"/>
                                    </a:solidFill>
                                    <a:ln w="12700" cap="flat" cmpd="sng" algn="ctr">
                                      <a:solidFill>
                                        <a:srgbClr val="A8A8A8"/>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sp>
                                  <p:nvSpPr>
                                    <p:cNvPr id="35" name="Freeform: Shape 34">
                                      <a:extLst>
                                        <a:ext uri="{FF2B5EF4-FFF2-40B4-BE49-F238E27FC236}">
                                          <a16:creationId xmlns:a16="http://schemas.microsoft.com/office/drawing/2014/main" id="{4B752B6E-2003-FC49-80D7-FB40CA8344AE}"/>
                                        </a:ext>
                                      </a:extLst>
                                    </p:cNvPr>
                                    <p:cNvSpPr/>
                                    <p:nvPr/>
                                  </p:nvSpPr>
                                  <p:spPr>
                                    <a:xfrm>
                                      <a:off x="11052163" y="6253396"/>
                                      <a:ext cx="173215" cy="229066"/>
                                    </a:xfrm>
                                    <a:custGeom>
                                      <a:avLst/>
                                      <a:gdLst>
                                        <a:gd name="connsiteX0" fmla="*/ 161925 w 173832"/>
                                        <a:gd name="connsiteY0" fmla="*/ 0 h 228600"/>
                                        <a:gd name="connsiteX1" fmla="*/ 173832 w 173832"/>
                                        <a:gd name="connsiteY1" fmla="*/ 228600 h 228600"/>
                                        <a:gd name="connsiteX2" fmla="*/ 126207 w 173832"/>
                                        <a:gd name="connsiteY2" fmla="*/ 116681 h 228600"/>
                                        <a:gd name="connsiteX3" fmla="*/ 97632 w 173832"/>
                                        <a:gd name="connsiteY3" fmla="*/ 107156 h 228600"/>
                                        <a:gd name="connsiteX4" fmla="*/ 40482 w 173832"/>
                                        <a:gd name="connsiteY4" fmla="*/ 38100 h 228600"/>
                                        <a:gd name="connsiteX5" fmla="*/ 0 w 173832"/>
                                        <a:gd name="connsiteY5" fmla="*/ 0 h 228600"/>
                                        <a:gd name="connsiteX6" fmla="*/ 161925 w 173832"/>
                                        <a:gd name="connsiteY6"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32" h="228600">
                                          <a:moveTo>
                                            <a:pt x="161925" y="0"/>
                                          </a:moveTo>
                                          <a:lnTo>
                                            <a:pt x="173832" y="228600"/>
                                          </a:lnTo>
                                          <a:lnTo>
                                            <a:pt x="126207" y="116681"/>
                                          </a:lnTo>
                                          <a:lnTo>
                                            <a:pt x="97632" y="107156"/>
                                          </a:lnTo>
                                          <a:lnTo>
                                            <a:pt x="40482" y="38100"/>
                                          </a:lnTo>
                                          <a:lnTo>
                                            <a:pt x="0" y="0"/>
                                          </a:lnTo>
                                          <a:lnTo>
                                            <a:pt x="161925" y="0"/>
                                          </a:lnTo>
                                          <a:close/>
                                        </a:path>
                                      </a:pathLst>
                                    </a:custGeom>
                                    <a:solidFill>
                                      <a:srgbClr val="BEBEBE"/>
                                    </a:solidFill>
                                    <a:ln w="12700" cap="flat" cmpd="sng" algn="ctr">
                                      <a:solidFill>
                                        <a:srgbClr val="A8A8A8"/>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cxnSp>
                                <p:nvCxnSpPr>
                                  <p:cNvPr id="4126" name="Straight Connector 29">
                                    <a:extLst>
                                      <a:ext uri="{FF2B5EF4-FFF2-40B4-BE49-F238E27FC236}">
                                        <a16:creationId xmlns:a16="http://schemas.microsoft.com/office/drawing/2014/main" id="{C880C3A7-86A9-3246-9AF1-CDF41D0729CD}"/>
                                      </a:ext>
                                    </a:extLst>
                                  </p:cNvPr>
                                  <p:cNvCxnSpPr>
                                    <a:cxnSpLocks/>
                                  </p:cNvCxnSpPr>
                                  <p:nvPr/>
                                </p:nvCxnSpPr>
                                <p:spPr bwMode="auto">
                                  <a:xfrm rot="-60000">
                                    <a:off x="10225141" y="2929889"/>
                                    <a:ext cx="143834" cy="804672"/>
                                  </a:xfrm>
                                  <a:prstGeom prst="line">
                                    <a:avLst/>
                                  </a:prstGeom>
                                  <a:noFill/>
                                  <a:ln w="12700" algn="ctr">
                                    <a:solidFill>
                                      <a:srgbClr val="FF7F50"/>
                                    </a:solidFill>
                                    <a:miter lim="800000"/>
                                    <a:headEnd/>
                                    <a:tailEnd/>
                                  </a:ln>
                                  <a:extLst>
                                    <a:ext uri="{909E8E84-426E-40DD-AFC4-6F175D3DCCD1}">
                                      <a14:hiddenFill xmlns:a14="http://schemas.microsoft.com/office/drawing/2010/main">
                                        <a:noFill/>
                                      </a14:hiddenFill>
                                    </a:ext>
                                  </a:extLst>
                                </p:spPr>
                              </p:cxnSp>
                              <p:cxnSp>
                                <p:nvCxnSpPr>
                                  <p:cNvPr id="4127" name="Straight Connector 30">
                                    <a:extLst>
                                      <a:ext uri="{FF2B5EF4-FFF2-40B4-BE49-F238E27FC236}">
                                        <a16:creationId xmlns:a16="http://schemas.microsoft.com/office/drawing/2014/main" id="{36BD9862-479A-CE46-8589-C1D293DFBBB7}"/>
                                      </a:ext>
                                    </a:extLst>
                                  </p:cNvPr>
                                  <p:cNvCxnSpPr>
                                    <a:cxnSpLocks/>
                                  </p:cNvCxnSpPr>
                                  <p:nvPr/>
                                </p:nvCxnSpPr>
                                <p:spPr bwMode="auto">
                                  <a:xfrm rot="-60000">
                                    <a:off x="10234666" y="2927506"/>
                                    <a:ext cx="143834" cy="804672"/>
                                  </a:xfrm>
                                  <a:prstGeom prst="line">
                                    <a:avLst/>
                                  </a:prstGeom>
                                  <a:noFill/>
                                  <a:ln w="12700" algn="ctr">
                                    <a:solidFill>
                                      <a:srgbClr val="FF7F50"/>
                                    </a:solidFill>
                                    <a:miter lim="800000"/>
                                    <a:headEnd/>
                                    <a:tailEnd/>
                                  </a:ln>
                                  <a:extLst>
                                    <a:ext uri="{909E8E84-426E-40DD-AFC4-6F175D3DCCD1}">
                                      <a14:hiddenFill xmlns:a14="http://schemas.microsoft.com/office/drawing/2010/main">
                                        <a:noFill/>
                                      </a14:hiddenFill>
                                    </a:ext>
                                  </a:extLst>
                                </p:spPr>
                              </p:cxnSp>
                              <p:cxnSp>
                                <p:nvCxnSpPr>
                                  <p:cNvPr id="4128" name="Straight Connector 31">
                                    <a:extLst>
                                      <a:ext uri="{FF2B5EF4-FFF2-40B4-BE49-F238E27FC236}">
                                        <a16:creationId xmlns:a16="http://schemas.microsoft.com/office/drawing/2014/main" id="{29558860-0F92-DE42-AC8C-E9571282505C}"/>
                                      </a:ext>
                                    </a:extLst>
                                  </p:cNvPr>
                                  <p:cNvCxnSpPr>
                                    <a:cxnSpLocks/>
                                  </p:cNvCxnSpPr>
                                  <p:nvPr/>
                                </p:nvCxnSpPr>
                                <p:spPr bwMode="auto">
                                  <a:xfrm>
                                    <a:off x="10214249" y="2927211"/>
                                    <a:ext cx="17548" cy="75643"/>
                                  </a:xfrm>
                                  <a:prstGeom prst="line">
                                    <a:avLst/>
                                  </a:prstGeom>
                                  <a:noFill/>
                                  <a:ln w="12700" algn="ctr">
                                    <a:solidFill>
                                      <a:srgbClr val="FF7F50"/>
                                    </a:solidFill>
                                    <a:miter lim="800000"/>
                                    <a:headEnd/>
                                    <a:tailEnd/>
                                  </a:ln>
                                  <a:extLst>
                                    <a:ext uri="{909E8E84-426E-40DD-AFC4-6F175D3DCCD1}">
                                      <a14:hiddenFill xmlns:a14="http://schemas.microsoft.com/office/drawing/2010/main">
                                        <a:noFill/>
                                      </a14:hiddenFill>
                                    </a:ext>
                                  </a:extLst>
                                </p:spPr>
                              </p:cxnSp>
                            </p:grpSp>
                            <p:sp>
                              <p:nvSpPr>
                                <p:cNvPr id="28" name="Rectangle 27">
                                  <a:extLst>
                                    <a:ext uri="{FF2B5EF4-FFF2-40B4-BE49-F238E27FC236}">
                                      <a16:creationId xmlns:a16="http://schemas.microsoft.com/office/drawing/2014/main" id="{57480A80-C396-F147-8590-F0588C44D797}"/>
                                    </a:ext>
                                  </a:extLst>
                                </p:cNvPr>
                                <p:cNvSpPr/>
                                <p:nvPr/>
                              </p:nvSpPr>
                              <p:spPr>
                                <a:xfrm>
                                  <a:off x="11427212" y="2782693"/>
                                  <a:ext cx="481354" cy="947502"/>
                                </a:xfrm>
                                <a:prstGeom prst="rect">
                                  <a:avLst/>
                                </a:prstGeom>
                                <a:solidFill>
                                  <a:sysClr val="window" lastClr="FFFFFF"/>
                                </a:solidFill>
                                <a:ln w="12700" cap="flat" cmpd="sng" algn="ctr">
                                  <a:solidFill>
                                    <a:sysClr val="window" lastClr="FFFFFF"/>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26" name="Rectangle 25">
                                <a:extLst>
                                  <a:ext uri="{FF2B5EF4-FFF2-40B4-BE49-F238E27FC236}">
                                    <a16:creationId xmlns:a16="http://schemas.microsoft.com/office/drawing/2014/main" id="{9D680303-AB6B-BE40-AA93-1F3210F4AFF4}"/>
                                  </a:ext>
                                </a:extLst>
                              </p:cNvPr>
                              <p:cNvSpPr/>
                              <p:nvPr/>
                            </p:nvSpPr>
                            <p:spPr>
                              <a:xfrm>
                                <a:off x="10803640" y="2741044"/>
                                <a:ext cx="639981" cy="189154"/>
                              </a:xfrm>
                              <a:prstGeom prst="rect">
                                <a:avLst/>
                              </a:prstGeom>
                              <a:solidFill>
                                <a:sysClr val="window" lastClr="FFFFFF"/>
                              </a:solidFill>
                              <a:ln w="12700" cap="flat" cmpd="sng" algn="ctr">
                                <a:solidFill>
                                  <a:sysClr val="window" lastClr="FFFFFF"/>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24" name="Freeform: Shape 23">
                              <a:extLst>
                                <a:ext uri="{FF2B5EF4-FFF2-40B4-BE49-F238E27FC236}">
                                  <a16:creationId xmlns:a16="http://schemas.microsoft.com/office/drawing/2014/main" id="{759913A9-8D30-C84D-860D-7A3BBB54C366}"/>
                                </a:ext>
                              </a:extLst>
                            </p:cNvPr>
                            <p:cNvSpPr/>
                            <p:nvPr/>
                          </p:nvSpPr>
                          <p:spPr>
                            <a:xfrm>
                              <a:off x="9953215" y="3129761"/>
                              <a:ext cx="1104205" cy="814693"/>
                            </a:xfrm>
                            <a:custGeom>
                              <a:avLst/>
                              <a:gdLst>
                                <a:gd name="connsiteX0" fmla="*/ 0 w 1105319"/>
                                <a:gd name="connsiteY0" fmla="*/ 0 h 813916"/>
                                <a:gd name="connsiteX1" fmla="*/ 175846 w 1105319"/>
                                <a:gd name="connsiteY1" fmla="*/ 813916 h 813916"/>
                                <a:gd name="connsiteX2" fmla="*/ 1105319 w 1105319"/>
                                <a:gd name="connsiteY2" fmla="*/ 813916 h 813916"/>
                                <a:gd name="connsiteX3" fmla="*/ 507442 w 1105319"/>
                                <a:gd name="connsiteY3" fmla="*/ 0 h 813916"/>
                                <a:gd name="connsiteX4" fmla="*/ 0 w 1105319"/>
                                <a:gd name="connsiteY4" fmla="*/ 0 h 81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319" h="813916">
                                  <a:moveTo>
                                    <a:pt x="0" y="0"/>
                                  </a:moveTo>
                                  <a:lnTo>
                                    <a:pt x="175846" y="813916"/>
                                  </a:lnTo>
                                  <a:lnTo>
                                    <a:pt x="1105319" y="813916"/>
                                  </a:lnTo>
                                  <a:lnTo>
                                    <a:pt x="507442" y="0"/>
                                  </a:lnTo>
                                  <a:lnTo>
                                    <a:pt x="0" y="0"/>
                                  </a:lnTo>
                                  <a:close/>
                                </a:path>
                              </a:pathLst>
                            </a:custGeom>
                            <a:solidFill>
                              <a:srgbClr val="BEBEBE"/>
                            </a:solidFill>
                            <a:ln w="12700" cap="flat" cmpd="sng" algn="ctr">
                              <a:solidFill>
                                <a:srgbClr val="A8A8A8"/>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3335F252-5219-8742-A432-9A956DD0456E}"/>
                              </a:ext>
                            </a:extLst>
                          </p:cNvPr>
                          <p:cNvSpPr/>
                          <p:nvPr/>
                        </p:nvSpPr>
                        <p:spPr>
                          <a:xfrm>
                            <a:off x="11829513" y="5848361"/>
                            <a:ext cx="67531" cy="199764"/>
                          </a:xfrm>
                          <a:custGeom>
                            <a:avLst/>
                            <a:gdLst>
                              <a:gd name="connsiteX0" fmla="*/ 0 w 66675"/>
                              <a:gd name="connsiteY0" fmla="*/ 114300 h 200025"/>
                              <a:gd name="connsiteX1" fmla="*/ 47625 w 66675"/>
                              <a:gd name="connsiteY1" fmla="*/ 0 h 200025"/>
                              <a:gd name="connsiteX2" fmla="*/ 66675 w 66675"/>
                              <a:gd name="connsiteY2" fmla="*/ 200025 h 200025"/>
                              <a:gd name="connsiteX3" fmla="*/ 0 w 66675"/>
                              <a:gd name="connsiteY3" fmla="*/ 114300 h 200025"/>
                            </a:gdLst>
                            <a:ahLst/>
                            <a:cxnLst>
                              <a:cxn ang="0">
                                <a:pos x="connsiteX0" y="connsiteY0"/>
                              </a:cxn>
                              <a:cxn ang="0">
                                <a:pos x="connsiteX1" y="connsiteY1"/>
                              </a:cxn>
                              <a:cxn ang="0">
                                <a:pos x="connsiteX2" y="connsiteY2"/>
                              </a:cxn>
                              <a:cxn ang="0">
                                <a:pos x="connsiteX3" y="connsiteY3"/>
                              </a:cxn>
                            </a:cxnLst>
                            <a:rect l="l" t="t" r="r" b="b"/>
                            <a:pathLst>
                              <a:path w="66675" h="200025">
                                <a:moveTo>
                                  <a:pt x="0" y="114300"/>
                                </a:moveTo>
                                <a:lnTo>
                                  <a:pt x="47625" y="0"/>
                                </a:lnTo>
                                <a:lnTo>
                                  <a:pt x="66675" y="200025"/>
                                </a:lnTo>
                                <a:lnTo>
                                  <a:pt x="0" y="114300"/>
                                </a:lnTo>
                                <a:close/>
                              </a:path>
                            </a:pathLst>
                          </a:custGeom>
                          <a:solidFill>
                            <a:sysClr val="window" lastClr="FFFFFF"/>
                          </a:solidFill>
                          <a:ln w="12700" cap="flat" cmpd="sng" algn="ctr">
                            <a:solidFill>
                              <a:sysClr val="window" lastClr="FFFFFF"/>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19" name="Rectangle 18">
                          <a:extLst>
                            <a:ext uri="{FF2B5EF4-FFF2-40B4-BE49-F238E27FC236}">
                              <a16:creationId xmlns:a16="http://schemas.microsoft.com/office/drawing/2014/main" id="{94F5F857-B53B-CB4D-A399-B6CFBF6C8759}"/>
                            </a:ext>
                          </a:extLst>
                        </p:cNvPr>
                        <p:cNvSpPr/>
                        <p:nvPr/>
                      </p:nvSpPr>
                      <p:spPr>
                        <a:xfrm>
                          <a:off x="8449366" y="4533385"/>
                          <a:ext cx="631496" cy="45164"/>
                        </a:xfrm>
                        <a:prstGeom prst="rect">
                          <a:avLst/>
                        </a:prstGeom>
                        <a:solidFill>
                          <a:srgbClr val="CD5B45"/>
                        </a:solidFill>
                        <a:ln w="12700" cap="flat" cmpd="sng" algn="ctr">
                          <a:solidFill>
                            <a:srgbClr val="CD5B45"/>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sp>
                      <p:nvSpPr>
                        <p:cNvPr id="20" name="Oval 19">
                          <a:extLst>
                            <a:ext uri="{FF2B5EF4-FFF2-40B4-BE49-F238E27FC236}">
                              <a16:creationId xmlns:a16="http://schemas.microsoft.com/office/drawing/2014/main" id="{BF4F38CF-A33E-D941-8182-A776709F9AAE}"/>
                            </a:ext>
                          </a:extLst>
                        </p:cNvPr>
                        <p:cNvSpPr/>
                        <p:nvPr/>
                      </p:nvSpPr>
                      <p:spPr>
                        <a:xfrm>
                          <a:off x="8425640" y="4533385"/>
                          <a:ext cx="45628" cy="45164"/>
                        </a:xfrm>
                        <a:prstGeom prst="ellipse">
                          <a:avLst/>
                        </a:prstGeom>
                        <a:solidFill>
                          <a:srgbClr val="CD5B45"/>
                        </a:solidFill>
                        <a:ln w="12700" cap="flat" cmpd="sng" algn="ctr">
                          <a:solidFill>
                            <a:srgbClr val="CD5B45"/>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sp>
                    <p:nvSpPr>
                      <p:cNvPr id="17" name="Freeform: Shape 16">
                        <a:extLst>
                          <a:ext uri="{FF2B5EF4-FFF2-40B4-BE49-F238E27FC236}">
                            <a16:creationId xmlns:a16="http://schemas.microsoft.com/office/drawing/2014/main" id="{A77719C4-B7F3-3341-94DE-C7255FBB62EB}"/>
                          </a:ext>
                        </a:extLst>
                      </p:cNvPr>
                      <p:cNvSpPr/>
                      <p:nvPr/>
                    </p:nvSpPr>
                    <p:spPr>
                      <a:xfrm>
                        <a:off x="10113887" y="3993151"/>
                        <a:ext cx="385104" cy="524600"/>
                      </a:xfrm>
                      <a:custGeom>
                        <a:avLst/>
                        <a:gdLst>
                          <a:gd name="connsiteX0" fmla="*/ 0 w 383853"/>
                          <a:gd name="connsiteY0" fmla="*/ 525658 h 525658"/>
                          <a:gd name="connsiteX1" fmla="*/ 41564 w 383853"/>
                          <a:gd name="connsiteY1" fmla="*/ 474315 h 525658"/>
                          <a:gd name="connsiteX2" fmla="*/ 122246 w 383853"/>
                          <a:gd name="connsiteY2" fmla="*/ 432751 h 525658"/>
                          <a:gd name="connsiteX3" fmla="*/ 163810 w 383853"/>
                          <a:gd name="connsiteY3" fmla="*/ 391187 h 525658"/>
                          <a:gd name="connsiteX4" fmla="*/ 168700 w 383853"/>
                          <a:gd name="connsiteY4" fmla="*/ 349624 h 525658"/>
                          <a:gd name="connsiteX5" fmla="*/ 166255 w 383853"/>
                          <a:gd name="connsiteY5" fmla="*/ 281166 h 525658"/>
                          <a:gd name="connsiteX6" fmla="*/ 220043 w 383853"/>
                          <a:gd name="connsiteY6" fmla="*/ 207818 h 525658"/>
                          <a:gd name="connsiteX7" fmla="*/ 266496 w 383853"/>
                          <a:gd name="connsiteY7" fmla="*/ 124691 h 525658"/>
                          <a:gd name="connsiteX8" fmla="*/ 281166 w 383853"/>
                          <a:gd name="connsiteY8" fmla="*/ 61123 h 525658"/>
                          <a:gd name="connsiteX9" fmla="*/ 283611 w 383853"/>
                          <a:gd name="connsiteY9" fmla="*/ 29339 h 525658"/>
                          <a:gd name="connsiteX10" fmla="*/ 320285 w 383853"/>
                          <a:gd name="connsiteY10" fmla="*/ 36674 h 525658"/>
                          <a:gd name="connsiteX11" fmla="*/ 315395 w 383853"/>
                          <a:gd name="connsiteY11" fmla="*/ 9780 h 525658"/>
                          <a:gd name="connsiteX12" fmla="*/ 325174 w 383853"/>
                          <a:gd name="connsiteY12" fmla="*/ 0 h 525658"/>
                          <a:gd name="connsiteX13" fmla="*/ 354514 w 383853"/>
                          <a:gd name="connsiteY13" fmla="*/ 53788 h 525658"/>
                          <a:gd name="connsiteX14" fmla="*/ 383853 w 383853"/>
                          <a:gd name="connsiteY14" fmla="*/ 518323 h 525658"/>
                          <a:gd name="connsiteX15" fmla="*/ 0 w 383853"/>
                          <a:gd name="connsiteY15" fmla="*/ 525658 h 52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853" h="525658">
                            <a:moveTo>
                              <a:pt x="0" y="525658"/>
                            </a:moveTo>
                            <a:lnTo>
                              <a:pt x="41564" y="474315"/>
                            </a:lnTo>
                            <a:lnTo>
                              <a:pt x="122246" y="432751"/>
                            </a:lnTo>
                            <a:lnTo>
                              <a:pt x="163810" y="391187"/>
                            </a:lnTo>
                            <a:lnTo>
                              <a:pt x="168700" y="349624"/>
                            </a:lnTo>
                            <a:lnTo>
                              <a:pt x="166255" y="281166"/>
                            </a:lnTo>
                            <a:lnTo>
                              <a:pt x="220043" y="207818"/>
                            </a:lnTo>
                            <a:lnTo>
                              <a:pt x="266496" y="124691"/>
                            </a:lnTo>
                            <a:lnTo>
                              <a:pt x="281166" y="61123"/>
                            </a:lnTo>
                            <a:lnTo>
                              <a:pt x="283611" y="29339"/>
                            </a:lnTo>
                            <a:lnTo>
                              <a:pt x="320285" y="36674"/>
                            </a:lnTo>
                            <a:lnTo>
                              <a:pt x="315395" y="9780"/>
                            </a:lnTo>
                            <a:lnTo>
                              <a:pt x="325174" y="0"/>
                            </a:lnTo>
                            <a:lnTo>
                              <a:pt x="354514" y="53788"/>
                            </a:lnTo>
                            <a:lnTo>
                              <a:pt x="383853" y="518323"/>
                            </a:lnTo>
                            <a:lnTo>
                              <a:pt x="0" y="525658"/>
                            </a:lnTo>
                            <a:close/>
                          </a:path>
                        </a:pathLst>
                      </a:custGeom>
                      <a:solidFill>
                        <a:srgbClr val="BEBEBE"/>
                      </a:solidFill>
                      <a:ln w="12700" cap="flat" cmpd="sng" algn="ctr">
                        <a:solidFill>
                          <a:srgbClr val="BEBEBE"/>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cxnSp>
                  <p:nvCxnSpPr>
                    <p:cNvPr id="4110" name="Straight Connector 13">
                      <a:extLst>
                        <a:ext uri="{FF2B5EF4-FFF2-40B4-BE49-F238E27FC236}">
                          <a16:creationId xmlns:a16="http://schemas.microsoft.com/office/drawing/2014/main" id="{747044E9-63CD-F642-8B11-1F9E8B80697E}"/>
                        </a:ext>
                      </a:extLst>
                    </p:cNvPr>
                    <p:cNvCxnSpPr>
                      <a:cxnSpLocks/>
                    </p:cNvCxnSpPr>
                    <p:nvPr/>
                  </p:nvCxnSpPr>
                  <p:spPr bwMode="auto">
                    <a:xfrm rot="-120000">
                      <a:off x="10489025" y="4034118"/>
                      <a:ext cx="0" cy="374073"/>
                    </a:xfrm>
                    <a:prstGeom prst="line">
                      <a:avLst/>
                    </a:prstGeom>
                    <a:noFill/>
                    <a:ln w="9525" algn="ctr">
                      <a:solidFill>
                        <a:srgbClr val="BEBEBE"/>
                      </a:solidFill>
                      <a:miter lim="800000"/>
                      <a:headEnd/>
                      <a:tailEnd/>
                    </a:ln>
                    <a:extLst>
                      <a:ext uri="{909E8E84-426E-40DD-AFC4-6F175D3DCCD1}">
                        <a14:hiddenFill xmlns:a14="http://schemas.microsoft.com/office/drawing/2010/main">
                          <a:noFill/>
                        </a14:hiddenFill>
                      </a:ext>
                    </a:extLst>
                  </p:spPr>
                </p:cxnSp>
                <p:cxnSp>
                  <p:nvCxnSpPr>
                    <p:cNvPr id="4111" name="Straight Connector 14">
                      <a:extLst>
                        <a:ext uri="{FF2B5EF4-FFF2-40B4-BE49-F238E27FC236}">
                          <a16:creationId xmlns:a16="http://schemas.microsoft.com/office/drawing/2014/main" id="{D83A0891-9ED7-EE4A-BEEB-5A143A827FF3}"/>
                        </a:ext>
                      </a:extLst>
                    </p:cNvPr>
                    <p:cNvCxnSpPr>
                      <a:cxnSpLocks/>
                    </p:cNvCxnSpPr>
                    <p:nvPr/>
                  </p:nvCxnSpPr>
                  <p:spPr bwMode="auto">
                    <a:xfrm flipV="1">
                      <a:off x="10036969" y="4520048"/>
                      <a:ext cx="461517" cy="1868"/>
                    </a:xfrm>
                    <a:prstGeom prst="line">
                      <a:avLst/>
                    </a:prstGeom>
                    <a:noFill/>
                    <a:ln w="9525" algn="ctr">
                      <a:solidFill>
                        <a:srgbClr val="ABA6A5"/>
                      </a:solidFill>
                      <a:miter lim="800000"/>
                      <a:headEnd/>
                      <a:tailEnd/>
                    </a:ln>
                    <a:extLst>
                      <a:ext uri="{909E8E84-426E-40DD-AFC4-6F175D3DCCD1}">
                        <a14:hiddenFill xmlns:a14="http://schemas.microsoft.com/office/drawing/2010/main">
                          <a:noFill/>
                        </a14:hiddenFill>
                      </a:ext>
                    </a:extLst>
                  </p:spPr>
                </p:cxnSp>
              </p:grpSp>
              <p:cxnSp>
                <p:nvCxnSpPr>
                  <p:cNvPr id="4108" name="Straight Connector 11">
                    <a:extLst>
                      <a:ext uri="{FF2B5EF4-FFF2-40B4-BE49-F238E27FC236}">
                        <a16:creationId xmlns:a16="http://schemas.microsoft.com/office/drawing/2014/main" id="{3E955EA2-69F9-C740-A35B-72A7E5C684D0}"/>
                      </a:ext>
                    </a:extLst>
                  </p:cNvPr>
                  <p:cNvCxnSpPr>
                    <a:cxnSpLocks/>
                  </p:cNvCxnSpPr>
                  <p:nvPr/>
                </p:nvCxnSpPr>
                <p:spPr bwMode="auto">
                  <a:xfrm rot="-120000">
                    <a:off x="10481882" y="4038884"/>
                    <a:ext cx="0" cy="374073"/>
                  </a:xfrm>
                  <a:prstGeom prst="line">
                    <a:avLst/>
                  </a:prstGeom>
                  <a:noFill/>
                  <a:ln w="9525" algn="ctr">
                    <a:solidFill>
                      <a:srgbClr val="BEBEBE"/>
                    </a:solidFill>
                    <a:miter lim="800000"/>
                    <a:headEnd/>
                    <a:tailEnd/>
                  </a:ln>
                  <a:extLst>
                    <a:ext uri="{909E8E84-426E-40DD-AFC4-6F175D3DCCD1}">
                      <a14:hiddenFill xmlns:a14="http://schemas.microsoft.com/office/drawing/2010/main">
                        <a:noFill/>
                      </a14:hiddenFill>
                    </a:ext>
                  </a:extLst>
                </p:spPr>
              </p:cxnSp>
            </p:grpSp>
            <p:sp>
              <p:nvSpPr>
                <p:cNvPr id="10" name="Rectangle 9">
                  <a:extLst>
                    <a:ext uri="{FF2B5EF4-FFF2-40B4-BE49-F238E27FC236}">
                      <a16:creationId xmlns:a16="http://schemas.microsoft.com/office/drawing/2014/main" id="{D8630D3B-9A36-7D4D-963D-C4B6D039E080}"/>
                    </a:ext>
                  </a:extLst>
                </p:cNvPr>
                <p:cNvSpPr/>
                <p:nvPr/>
              </p:nvSpPr>
              <p:spPr>
                <a:xfrm>
                  <a:off x="10175942" y="4467376"/>
                  <a:ext cx="315749" cy="46902"/>
                </a:xfrm>
                <a:prstGeom prst="rect">
                  <a:avLst/>
                </a:prstGeom>
                <a:solidFill>
                  <a:srgbClr val="BEBEBE"/>
                </a:solidFill>
                <a:ln w="12700" cap="flat" cmpd="sng" algn="ctr">
                  <a:solidFill>
                    <a:srgbClr val="BEBEBE"/>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ea typeface="+mn-ea"/>
                    <a:cs typeface="+mn-cs"/>
                  </a:endParaRPr>
                </a:p>
              </p:txBody>
            </p:sp>
          </p:grpSp>
          <p:cxnSp>
            <p:nvCxnSpPr>
              <p:cNvPr id="4104" name="Straight Connector 7">
                <a:extLst>
                  <a:ext uri="{FF2B5EF4-FFF2-40B4-BE49-F238E27FC236}">
                    <a16:creationId xmlns:a16="http://schemas.microsoft.com/office/drawing/2014/main" id="{C14CB744-E740-C449-A032-66C27939A055}"/>
                  </a:ext>
                </a:extLst>
              </p:cNvPr>
              <p:cNvCxnSpPr>
                <a:cxnSpLocks noChangeShapeType="1"/>
              </p:cNvCxnSpPr>
              <p:nvPr/>
            </p:nvCxnSpPr>
            <p:spPr bwMode="auto">
              <a:xfrm>
                <a:off x="10249168" y="4078529"/>
                <a:ext cx="445018" cy="0"/>
              </a:xfrm>
              <a:prstGeom prst="line">
                <a:avLst/>
              </a:prstGeom>
              <a:noFill/>
              <a:ln w="6350" algn="ctr">
                <a:solidFill>
                  <a:srgbClr val="A6A6A6"/>
                </a:solidFill>
                <a:miter lim="800000"/>
                <a:headEnd/>
                <a:tailEnd/>
              </a:ln>
              <a:extLst>
                <a:ext uri="{909E8E84-426E-40DD-AFC4-6F175D3DCCD1}">
                  <a14:hiddenFill xmlns:a14="http://schemas.microsoft.com/office/drawing/2010/main">
                    <a:noFill/>
                  </a14:hiddenFill>
                </a:ext>
              </a:extLst>
            </p:spPr>
          </p:cxnSp>
        </p:grpSp>
        <p:cxnSp>
          <p:nvCxnSpPr>
            <p:cNvPr id="4102" name="Straight Connector 5">
              <a:extLst>
                <a:ext uri="{FF2B5EF4-FFF2-40B4-BE49-F238E27FC236}">
                  <a16:creationId xmlns:a16="http://schemas.microsoft.com/office/drawing/2014/main" id="{05572828-0F63-1A4D-88C4-BB0A58407300}"/>
                </a:ext>
              </a:extLst>
            </p:cNvPr>
            <p:cNvCxnSpPr>
              <a:cxnSpLocks/>
            </p:cNvCxnSpPr>
            <p:nvPr/>
          </p:nvCxnSpPr>
          <p:spPr bwMode="auto">
            <a:xfrm>
              <a:off x="10676272" y="3668505"/>
              <a:ext cx="21917" cy="404915"/>
            </a:xfrm>
            <a:prstGeom prst="line">
              <a:avLst/>
            </a:prstGeom>
            <a:noFill/>
            <a:ln w="6350" algn="ctr">
              <a:solidFill>
                <a:srgbClr val="A6A6A6"/>
              </a:solidFill>
              <a:miter lim="800000"/>
              <a:headEnd/>
              <a:tailEnd/>
            </a:ln>
            <a:extLst>
              <a:ext uri="{909E8E84-426E-40DD-AFC4-6F175D3DCCD1}">
                <a14:hiddenFill xmlns:a14="http://schemas.microsoft.com/office/drawing/2010/main">
                  <a:noFill/>
                </a14:hiddenFill>
              </a:ext>
            </a:extLst>
          </p:spPr>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3693AFDD-682C-B441-97A2-30C7B18DF2CD}"/>
              </a:ext>
            </a:extLst>
          </p:cNvPr>
          <p:cNvSpPr>
            <a:spLocks noGrp="1" noChangeArrowheads="1"/>
          </p:cNvSpPr>
          <p:nvPr>
            <p:ph type="title"/>
          </p:nvPr>
        </p:nvSpPr>
        <p:spPr>
          <a:xfrm>
            <a:off x="2209800" y="152400"/>
            <a:ext cx="7772400" cy="762000"/>
          </a:xfrm>
        </p:spPr>
        <p:txBody>
          <a:bodyPr/>
          <a:lstStyle/>
          <a:p>
            <a:r>
              <a:rPr lang="en-US" altLang="en-US" sz="3600"/>
              <a:t>Major shifts in western carbon policies</a:t>
            </a:r>
          </a:p>
        </p:txBody>
      </p:sp>
      <p:pic>
        <p:nvPicPr>
          <p:cNvPr id="5123" name="Content Placeholder 3">
            <a:extLst>
              <a:ext uri="{FF2B5EF4-FFF2-40B4-BE49-F238E27FC236}">
                <a16:creationId xmlns:a16="http://schemas.microsoft.com/office/drawing/2014/main" id="{5FC92821-C8AA-5449-A4A8-26A3BFF7FA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061" t="32408" r="5954" b="5913"/>
          <a:stretch>
            <a:fillRect/>
          </a:stretch>
        </p:blipFill>
        <p:spPr>
          <a:xfrm>
            <a:off x="1066800" y="2098675"/>
            <a:ext cx="3151188" cy="4229100"/>
          </a:xfrm>
        </p:spPr>
      </p:pic>
      <p:sp>
        <p:nvSpPr>
          <p:cNvPr id="5124" name="TextBox 6">
            <a:extLst>
              <a:ext uri="{FF2B5EF4-FFF2-40B4-BE49-F238E27FC236}">
                <a16:creationId xmlns:a16="http://schemas.microsoft.com/office/drawing/2014/main" id="{561BA8BC-611E-8649-AF9B-571F8CF68281}"/>
              </a:ext>
            </a:extLst>
          </p:cNvPr>
          <p:cNvSpPr txBox="1">
            <a:spLocks noChangeArrowheads="1"/>
          </p:cNvSpPr>
          <p:nvPr/>
        </p:nvSpPr>
        <p:spPr bwMode="auto">
          <a:xfrm>
            <a:off x="2640013" y="2100264"/>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400" b="0" i="0">
                <a:solidFill>
                  <a:srgbClr val="000000"/>
                </a:solidFill>
                <a:latin typeface="Calibri" panose="020F0502020204030204" pitchFamily="34" charset="0"/>
                <a:ea typeface="+mn-ea"/>
                <a:cs typeface="+mn-cs"/>
              </a:rPr>
              <a:t>Has CO</a:t>
            </a:r>
            <a:r>
              <a:rPr lang="en-US" altLang="en-US" sz="1400" b="0" i="0" baseline="-25000">
                <a:solidFill>
                  <a:srgbClr val="000000"/>
                </a:solidFill>
                <a:latin typeface="Calibri" panose="020F0502020204030204" pitchFamily="34" charset="0"/>
                <a:ea typeface="+mn-ea"/>
                <a:cs typeface="+mn-cs"/>
              </a:rPr>
              <a:t>2</a:t>
            </a:r>
            <a:r>
              <a:rPr lang="en-US" altLang="en-US" sz="1400" b="0" i="0">
                <a:solidFill>
                  <a:srgbClr val="000000"/>
                </a:solidFill>
                <a:latin typeface="Calibri" panose="020F0502020204030204" pitchFamily="34" charset="0"/>
                <a:ea typeface="+mn-ea"/>
                <a:cs typeface="+mn-cs"/>
              </a:rPr>
              <a:t> pricing</a:t>
            </a:r>
          </a:p>
        </p:txBody>
      </p:sp>
      <p:sp>
        <p:nvSpPr>
          <p:cNvPr id="5125" name="TextBox 8">
            <a:extLst>
              <a:ext uri="{FF2B5EF4-FFF2-40B4-BE49-F238E27FC236}">
                <a16:creationId xmlns:a16="http://schemas.microsoft.com/office/drawing/2014/main" id="{E0354693-EDB9-E74C-B856-E3B0EF7AD530}"/>
              </a:ext>
            </a:extLst>
          </p:cNvPr>
          <p:cNvSpPr txBox="1">
            <a:spLocks noChangeArrowheads="1"/>
          </p:cNvSpPr>
          <p:nvPr/>
        </p:nvSpPr>
        <p:spPr bwMode="auto">
          <a:xfrm>
            <a:off x="1552575" y="2133601"/>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400" b="0" i="0">
                <a:solidFill>
                  <a:srgbClr val="FFFFFF"/>
                </a:solidFill>
                <a:latin typeface="Calibri" panose="020F0502020204030204" pitchFamily="34" charset="0"/>
                <a:ea typeface="+mn-ea"/>
                <a:cs typeface="+mn-cs"/>
              </a:rPr>
              <a:t>Has CO</a:t>
            </a:r>
            <a:r>
              <a:rPr lang="en-US" altLang="en-US" sz="1400" b="0" i="0" baseline="-25000">
                <a:solidFill>
                  <a:srgbClr val="FFFFFF"/>
                </a:solidFill>
                <a:latin typeface="Calibri" panose="020F0502020204030204" pitchFamily="34" charset="0"/>
                <a:ea typeface="+mn-ea"/>
                <a:cs typeface="+mn-cs"/>
              </a:rPr>
              <a:t>2</a:t>
            </a:r>
            <a:r>
              <a:rPr lang="en-US" altLang="en-US" sz="1400" b="0" i="0">
                <a:solidFill>
                  <a:srgbClr val="FFFFFF"/>
                </a:solidFill>
                <a:latin typeface="Calibri" panose="020F0502020204030204" pitchFamily="34" charset="0"/>
                <a:ea typeface="+mn-ea"/>
                <a:cs typeface="+mn-cs"/>
              </a:rPr>
              <a:t> pricing</a:t>
            </a:r>
          </a:p>
        </p:txBody>
      </p:sp>
      <p:sp>
        <p:nvSpPr>
          <p:cNvPr id="5126" name="TextBox 11">
            <a:extLst>
              <a:ext uri="{FF2B5EF4-FFF2-40B4-BE49-F238E27FC236}">
                <a16:creationId xmlns:a16="http://schemas.microsoft.com/office/drawing/2014/main" id="{4AFD5063-499D-2F48-88F6-2668136847C6}"/>
              </a:ext>
            </a:extLst>
          </p:cNvPr>
          <p:cNvSpPr txBox="1">
            <a:spLocks noChangeArrowheads="1"/>
          </p:cNvSpPr>
          <p:nvPr/>
        </p:nvSpPr>
        <p:spPr bwMode="auto">
          <a:xfrm>
            <a:off x="1219200" y="1600200"/>
            <a:ext cx="2998788" cy="369888"/>
          </a:xfrm>
          <a:prstGeom prst="rect">
            <a:avLst/>
          </a:prstGeom>
          <a:solidFill>
            <a:srgbClr val="E2857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en-US" sz="1800" i="0">
                <a:solidFill>
                  <a:srgbClr val="FFFFFF"/>
                </a:solidFill>
                <a:latin typeface="Calibri" panose="020F0502020204030204" pitchFamily="34" charset="0"/>
                <a:ea typeface="+mn-ea"/>
                <a:cs typeface="+mn-cs"/>
              </a:rPr>
              <a:t>2017</a:t>
            </a:r>
          </a:p>
        </p:txBody>
      </p:sp>
      <p:graphicFrame>
        <p:nvGraphicFramePr>
          <p:cNvPr id="13" name="Table 12">
            <a:extLst>
              <a:ext uri="{FF2B5EF4-FFF2-40B4-BE49-F238E27FC236}">
                <a16:creationId xmlns:a16="http://schemas.microsoft.com/office/drawing/2014/main" id="{CA45D7D0-DED2-0A4A-ABBC-95D996563261}"/>
              </a:ext>
            </a:extLst>
          </p:cNvPr>
          <p:cNvGraphicFramePr>
            <a:graphicFrameLocks noGrp="1"/>
          </p:cNvGraphicFramePr>
          <p:nvPr/>
        </p:nvGraphicFramePr>
        <p:xfrm>
          <a:off x="4529139" y="2133601"/>
          <a:ext cx="2701925" cy="3108520"/>
        </p:xfrm>
        <a:graphic>
          <a:graphicData uri="http://schemas.openxmlformats.org/drawingml/2006/table">
            <a:tbl>
              <a:tblPr/>
              <a:tblGrid>
                <a:gridCol w="2701925">
                  <a:extLst>
                    <a:ext uri="{9D8B030D-6E8A-4147-A177-3AD203B41FA5}">
                      <a16:colId xmlns:a16="http://schemas.microsoft.com/office/drawing/2014/main" val="20000"/>
                    </a:ext>
                  </a:extLst>
                </a:gridCol>
              </a:tblGrid>
              <a:tr h="5180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spcBef>
                          <a:spcPts val="0"/>
                        </a:spcBef>
                        <a:spcAft>
                          <a:spcPts val="0"/>
                        </a:spcAft>
                      </a:pPr>
                      <a:r>
                        <a:rPr lang="en-US" sz="1400" u="none" strike="noStrike" dirty="0">
                          <a:solidFill>
                            <a:schemeClr val="bg1"/>
                          </a:solidFill>
                          <a:effectLst/>
                        </a:rPr>
                        <a:t>CO</a:t>
                      </a:r>
                      <a:r>
                        <a:rPr lang="en-US" sz="1400" u="none" strike="noStrike" baseline="-25000" dirty="0">
                          <a:solidFill>
                            <a:schemeClr val="bg1"/>
                          </a:solidFill>
                          <a:effectLst/>
                        </a:rPr>
                        <a:t>2</a:t>
                      </a:r>
                      <a:r>
                        <a:rPr lang="en-US" sz="1400" u="none" strike="noStrike" dirty="0">
                          <a:solidFill>
                            <a:schemeClr val="bg1"/>
                          </a:solidFill>
                          <a:effectLst/>
                        </a:rPr>
                        <a:t>  free by 2040/2045 via state policy; also has RPS</a:t>
                      </a:r>
                    </a:p>
                  </a:txBody>
                  <a:tcPr marL="45716" marR="45716" marT="45706" marB="45706"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6400"/>
                    </a:solidFill>
                  </a:tcPr>
                </a:tc>
                <a:extLst>
                  <a:ext uri="{0D108BD9-81ED-4DB2-BD59-A6C34878D82A}">
                    <a16:rowId xmlns:a16="http://schemas.microsoft.com/office/drawing/2014/main" val="10000"/>
                  </a:ext>
                </a:extLst>
              </a:tr>
              <a:tr h="5180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Nearly CO</a:t>
                      </a:r>
                      <a:r>
                        <a:rPr lang="en-US" sz="1400" u="none" strike="noStrike" baseline="-25000" dirty="0">
                          <a:solidFill>
                            <a:schemeClr val="bg1"/>
                          </a:solidFill>
                          <a:effectLst/>
                        </a:rPr>
                        <a:t>2</a:t>
                      </a:r>
                      <a:r>
                        <a:rPr lang="en-US" sz="1400" u="none" strike="noStrike" dirty="0">
                          <a:solidFill>
                            <a:schemeClr val="bg1"/>
                          </a:solidFill>
                          <a:effectLst/>
                        </a:rPr>
                        <a:t> free by 2045/2050 via state goals; also has RPS</a:t>
                      </a:r>
                      <a:endParaRPr lang="en-US" sz="1400" b="0" i="0" u="none" strike="noStrike" dirty="0">
                        <a:solidFill>
                          <a:schemeClr val="bg1"/>
                        </a:solidFill>
                        <a:effectLst/>
                        <a:latin typeface="Calibri" panose="020F0502020204030204" pitchFamily="34" charset="0"/>
                      </a:endParaRPr>
                    </a:p>
                  </a:txBody>
                  <a:tcPr marL="45716" marR="45716" marT="45706" marB="45706"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8B54"/>
                    </a:solidFill>
                  </a:tcPr>
                </a:tc>
                <a:extLst>
                  <a:ext uri="{0D108BD9-81ED-4DB2-BD59-A6C34878D82A}">
                    <a16:rowId xmlns:a16="http://schemas.microsoft.com/office/drawing/2014/main" val="10001"/>
                  </a:ext>
                </a:extLst>
              </a:tr>
              <a:tr h="5180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spcBef>
                          <a:spcPts val="0"/>
                        </a:spcBef>
                        <a:spcAft>
                          <a:spcPts val="0"/>
                        </a:spcAft>
                      </a:pPr>
                      <a:r>
                        <a:rPr lang="en-US" sz="1400" u="none" strike="noStrike" dirty="0">
                          <a:effectLst/>
                        </a:rPr>
                        <a:t>Nearly CO</a:t>
                      </a:r>
                      <a:r>
                        <a:rPr lang="en-US" sz="1400" u="none" strike="noStrike" baseline="-25000" dirty="0">
                          <a:effectLst/>
                        </a:rPr>
                        <a:t>2</a:t>
                      </a:r>
                      <a:r>
                        <a:rPr lang="en-US" sz="1400" u="none" strike="noStrike" dirty="0">
                          <a:effectLst/>
                        </a:rPr>
                        <a:t> free by 2045/2050 via utility/city goals</a:t>
                      </a:r>
                      <a:endParaRPr lang="en-US" sz="1400" b="0" i="0" u="none" strike="noStrike" dirty="0">
                        <a:solidFill>
                          <a:srgbClr val="000000"/>
                        </a:solidFill>
                        <a:effectLst/>
                        <a:latin typeface="Calibri" panose="020F0502020204030204" pitchFamily="34" charset="0"/>
                      </a:endParaRPr>
                    </a:p>
                  </a:txBody>
                  <a:tcPr marL="45716" marR="45716" marT="45706" marB="45706"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8FB98"/>
                    </a:solidFill>
                  </a:tcPr>
                </a:tc>
                <a:extLst>
                  <a:ext uri="{0D108BD9-81ED-4DB2-BD59-A6C34878D82A}">
                    <a16:rowId xmlns:a16="http://schemas.microsoft.com/office/drawing/2014/main" val="10002"/>
                  </a:ext>
                </a:extLst>
              </a:tr>
              <a:tr h="5180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spcBef>
                          <a:spcPts val="0"/>
                        </a:spcBef>
                        <a:spcAft>
                          <a:spcPts val="0"/>
                        </a:spcAft>
                      </a:pPr>
                      <a:r>
                        <a:rPr lang="en-US" sz="1400" u="none" strike="noStrike" dirty="0">
                          <a:effectLst/>
                        </a:rPr>
                        <a:t>RPS only (darker equates to higher standard; BC (93%) includes hydro</a:t>
                      </a:r>
                      <a:endParaRPr lang="en-US" sz="1400" b="0" i="0" u="none" strike="noStrike" dirty="0">
                        <a:solidFill>
                          <a:srgbClr val="000000"/>
                        </a:solidFill>
                        <a:effectLst/>
                        <a:latin typeface="Calibri" panose="020F0502020204030204" pitchFamily="34" charset="0"/>
                      </a:endParaRPr>
                    </a:p>
                  </a:txBody>
                  <a:tcPr marL="45716" marR="45716" marT="45706" marB="45706"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8A3ED"/>
                    </a:solidFill>
                  </a:tcPr>
                </a:tc>
                <a:extLst>
                  <a:ext uri="{0D108BD9-81ED-4DB2-BD59-A6C34878D82A}">
                    <a16:rowId xmlns:a16="http://schemas.microsoft.com/office/drawing/2014/main" val="10003"/>
                  </a:ext>
                </a:extLst>
              </a:tr>
              <a:tr h="5179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spcBef>
                          <a:spcPts val="0"/>
                        </a:spcBef>
                        <a:spcAft>
                          <a:spcPts val="0"/>
                        </a:spcAft>
                      </a:pPr>
                      <a:r>
                        <a:rPr lang="en-US" sz="1400" u="none" strike="noStrike" dirty="0">
                          <a:effectLst/>
                        </a:rPr>
                        <a:t>Mandated coal retirements by 2030</a:t>
                      </a:r>
                      <a:endParaRPr lang="en-US" sz="1400" b="0" i="0" u="none" strike="noStrike" dirty="0">
                        <a:solidFill>
                          <a:srgbClr val="000000"/>
                        </a:solidFill>
                        <a:effectLst/>
                        <a:latin typeface="Calibri" panose="020F0502020204030204" pitchFamily="34" charset="0"/>
                      </a:endParaRPr>
                    </a:p>
                  </a:txBody>
                  <a:tcPr marL="45716" marR="45716" marT="45706" marB="45706"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CCCC"/>
                    </a:solidFill>
                  </a:tcPr>
                </a:tc>
                <a:extLst>
                  <a:ext uri="{0D108BD9-81ED-4DB2-BD59-A6C34878D82A}">
                    <a16:rowId xmlns:a16="http://schemas.microsoft.com/office/drawing/2014/main" val="10004"/>
                  </a:ext>
                </a:extLst>
              </a:tr>
              <a:tr h="5179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spcBef>
                          <a:spcPts val="0"/>
                        </a:spcBef>
                        <a:spcAft>
                          <a:spcPts val="0"/>
                        </a:spcAft>
                      </a:pPr>
                      <a:r>
                        <a:rPr lang="en-US" sz="1400" u="none" strike="noStrike" dirty="0">
                          <a:effectLst/>
                        </a:rPr>
                        <a:t>No policy</a:t>
                      </a:r>
                    </a:p>
                  </a:txBody>
                  <a:tcPr marL="45716" marR="45716" marT="45706" marB="45706"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bl>
          </a:graphicData>
        </a:graphic>
      </p:graphicFrame>
      <p:pic>
        <p:nvPicPr>
          <p:cNvPr id="5143" name="Picture 13" descr="Logo&#10;&#10;Description automatically generated">
            <a:extLst>
              <a:ext uri="{FF2B5EF4-FFF2-40B4-BE49-F238E27FC236}">
                <a16:creationId xmlns:a16="http://schemas.microsoft.com/office/drawing/2014/main" id="{E8643130-51D9-A141-83DA-DCC982BCE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839" t="32901" r="6023" b="6580"/>
          <a:stretch>
            <a:fillRect/>
          </a:stretch>
        </p:blipFill>
        <p:spPr bwMode="auto">
          <a:xfrm>
            <a:off x="7540626" y="2027238"/>
            <a:ext cx="3368675"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4" name="TextBox 14">
            <a:extLst>
              <a:ext uri="{FF2B5EF4-FFF2-40B4-BE49-F238E27FC236}">
                <a16:creationId xmlns:a16="http://schemas.microsoft.com/office/drawing/2014/main" id="{2926AC2D-E7BA-2A43-B233-2F7AE8F98AE2}"/>
              </a:ext>
            </a:extLst>
          </p:cNvPr>
          <p:cNvSpPr txBox="1">
            <a:spLocks noChangeArrowheads="1"/>
          </p:cNvSpPr>
          <p:nvPr/>
        </p:nvSpPr>
        <p:spPr bwMode="auto">
          <a:xfrm>
            <a:off x="7391401" y="1577975"/>
            <a:ext cx="2995613" cy="368300"/>
          </a:xfrm>
          <a:prstGeom prst="rect">
            <a:avLst/>
          </a:prstGeom>
          <a:solidFill>
            <a:srgbClr val="E2857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n-US" altLang="en-US" sz="1800" i="0">
                <a:solidFill>
                  <a:srgbClr val="FFFFFF"/>
                </a:solidFill>
                <a:latin typeface="Calibri" panose="020F0502020204030204" pitchFamily="34" charset="0"/>
                <a:ea typeface="+mn-ea"/>
                <a:cs typeface="+mn-cs"/>
              </a:rPr>
              <a:t>Summer 2021</a:t>
            </a:r>
          </a:p>
        </p:txBody>
      </p:sp>
      <p:pic>
        <p:nvPicPr>
          <p:cNvPr id="5145" name="Picture 15" descr="Logo&#10;&#10;Description automatically generated">
            <a:extLst>
              <a:ext uri="{FF2B5EF4-FFF2-40B4-BE49-F238E27FC236}">
                <a16:creationId xmlns:a16="http://schemas.microsoft.com/office/drawing/2014/main" id="{C50086A9-C2A3-B343-8F1D-884BC8954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839" t="32901" r="6023" b="6580"/>
          <a:stretch>
            <a:fillRect/>
          </a:stretch>
        </p:blipFill>
        <p:spPr bwMode="auto">
          <a:xfrm>
            <a:off x="7540626" y="2044701"/>
            <a:ext cx="3368675"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16" descr="Logo&#10;&#10;Description automatically generated">
            <a:extLst>
              <a:ext uri="{FF2B5EF4-FFF2-40B4-BE49-F238E27FC236}">
                <a16:creationId xmlns:a16="http://schemas.microsoft.com/office/drawing/2014/main" id="{A8E02A58-924F-0C4B-AC82-CFE6CA2BA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839" t="32901" r="6023" b="6580"/>
          <a:stretch>
            <a:fillRect/>
          </a:stretch>
        </p:blipFill>
        <p:spPr bwMode="auto">
          <a:xfrm>
            <a:off x="7540626" y="2057401"/>
            <a:ext cx="3368675"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7" name="TextBox 18">
            <a:extLst>
              <a:ext uri="{FF2B5EF4-FFF2-40B4-BE49-F238E27FC236}">
                <a16:creationId xmlns:a16="http://schemas.microsoft.com/office/drawing/2014/main" id="{B9B11B44-192E-6D4E-A4D0-9F04417732DD}"/>
              </a:ext>
            </a:extLst>
          </p:cNvPr>
          <p:cNvSpPr txBox="1">
            <a:spLocks noChangeArrowheads="1"/>
          </p:cNvSpPr>
          <p:nvPr/>
        </p:nvSpPr>
        <p:spPr bwMode="auto">
          <a:xfrm>
            <a:off x="8001001" y="2100264"/>
            <a:ext cx="968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400" b="0" i="0">
                <a:solidFill>
                  <a:srgbClr val="FFFFFF"/>
                </a:solidFill>
                <a:latin typeface="Calibri" panose="020F0502020204030204" pitchFamily="34" charset="0"/>
                <a:ea typeface="+mn-ea"/>
                <a:cs typeface="+mn-cs"/>
              </a:rPr>
              <a:t>Has CO</a:t>
            </a:r>
            <a:r>
              <a:rPr lang="en-US" altLang="en-US" sz="1400" b="0" i="0" baseline="-25000">
                <a:solidFill>
                  <a:srgbClr val="FFFFFF"/>
                </a:solidFill>
                <a:latin typeface="Calibri" panose="020F0502020204030204" pitchFamily="34" charset="0"/>
                <a:ea typeface="+mn-ea"/>
                <a:cs typeface="+mn-cs"/>
              </a:rPr>
              <a:t>2</a:t>
            </a:r>
            <a:r>
              <a:rPr lang="en-US" altLang="en-US" sz="1400" b="0" i="0">
                <a:solidFill>
                  <a:srgbClr val="FFFFFF"/>
                </a:solidFill>
                <a:latin typeface="Calibri" panose="020F0502020204030204" pitchFamily="34" charset="0"/>
                <a:ea typeface="+mn-ea"/>
                <a:cs typeface="+mn-cs"/>
              </a:rPr>
              <a:t> pricing</a:t>
            </a:r>
          </a:p>
        </p:txBody>
      </p:sp>
      <p:sp>
        <p:nvSpPr>
          <p:cNvPr id="5148" name="TextBox 22">
            <a:extLst>
              <a:ext uri="{FF2B5EF4-FFF2-40B4-BE49-F238E27FC236}">
                <a16:creationId xmlns:a16="http://schemas.microsoft.com/office/drawing/2014/main" id="{B38021C8-4D77-F34A-9D3B-FBC6EA073C4D}"/>
              </a:ext>
            </a:extLst>
          </p:cNvPr>
          <p:cNvSpPr txBox="1">
            <a:spLocks noChangeArrowheads="1"/>
          </p:cNvSpPr>
          <p:nvPr/>
        </p:nvSpPr>
        <p:spPr bwMode="auto">
          <a:xfrm>
            <a:off x="9170988" y="2057401"/>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400" b="0" i="0">
                <a:solidFill>
                  <a:srgbClr val="000000"/>
                </a:solidFill>
                <a:latin typeface="Calibri" panose="020F0502020204030204" pitchFamily="34" charset="0"/>
                <a:ea typeface="+mn-ea"/>
                <a:cs typeface="+mn-cs"/>
              </a:rPr>
              <a:t>Has CO</a:t>
            </a:r>
            <a:r>
              <a:rPr lang="en-US" altLang="en-US" sz="1400" b="0" i="0" baseline="-25000">
                <a:solidFill>
                  <a:srgbClr val="000000"/>
                </a:solidFill>
                <a:latin typeface="Calibri" panose="020F0502020204030204" pitchFamily="34" charset="0"/>
                <a:ea typeface="+mn-ea"/>
                <a:cs typeface="+mn-cs"/>
              </a:rPr>
              <a:t>2</a:t>
            </a:r>
            <a:r>
              <a:rPr lang="en-US" altLang="en-US" sz="1400" b="0" i="0">
                <a:solidFill>
                  <a:srgbClr val="000000"/>
                </a:solidFill>
                <a:latin typeface="Calibri" panose="020F0502020204030204" pitchFamily="34" charset="0"/>
                <a:ea typeface="+mn-ea"/>
                <a:cs typeface="+mn-cs"/>
              </a:rPr>
              <a:t> pricing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6BD49C3-CBFB-644B-B547-96BA5B4976B0}"/>
              </a:ext>
            </a:extLst>
          </p:cNvPr>
          <p:cNvSpPr>
            <a:spLocks noGrp="1" noChangeArrowheads="1"/>
          </p:cNvSpPr>
          <p:nvPr>
            <p:ph type="title"/>
          </p:nvPr>
        </p:nvSpPr>
        <p:spPr>
          <a:xfrm>
            <a:off x="1981200" y="293688"/>
            <a:ext cx="7772400" cy="787400"/>
          </a:xfrm>
        </p:spPr>
        <p:txBody>
          <a:bodyPr/>
          <a:lstStyle/>
          <a:p>
            <a:r>
              <a:rPr lang="en-US" altLang="en-US" sz="3600"/>
              <a:t>Historical NW resource development</a:t>
            </a:r>
          </a:p>
        </p:txBody>
      </p:sp>
      <p:sp>
        <p:nvSpPr>
          <p:cNvPr id="6147" name="Content Placeholder 2">
            <a:extLst>
              <a:ext uri="{FF2B5EF4-FFF2-40B4-BE49-F238E27FC236}">
                <a16:creationId xmlns:a16="http://schemas.microsoft.com/office/drawing/2014/main" id="{0C3DA50E-3EE2-594C-A8AA-CAE93BFD95C1}"/>
              </a:ext>
            </a:extLst>
          </p:cNvPr>
          <p:cNvSpPr>
            <a:spLocks noGrp="1" noChangeArrowheads="1"/>
          </p:cNvSpPr>
          <p:nvPr>
            <p:ph idx="1"/>
          </p:nvPr>
        </p:nvSpPr>
        <p:spPr/>
        <p:txBody>
          <a:bodyPr/>
          <a:lstStyle/>
          <a:p>
            <a:endParaRPr lang="en-US" altLang="en-US"/>
          </a:p>
        </p:txBody>
      </p:sp>
      <p:grpSp>
        <p:nvGrpSpPr>
          <p:cNvPr id="6148" name="Group 3">
            <a:extLst>
              <a:ext uri="{FF2B5EF4-FFF2-40B4-BE49-F238E27FC236}">
                <a16:creationId xmlns:a16="http://schemas.microsoft.com/office/drawing/2014/main" id="{6CA84D67-2B29-1B4F-BB11-15D83BEAA09C}"/>
              </a:ext>
            </a:extLst>
          </p:cNvPr>
          <p:cNvGrpSpPr>
            <a:grpSpLocks/>
          </p:cNvGrpSpPr>
          <p:nvPr/>
        </p:nvGrpSpPr>
        <p:grpSpPr bwMode="auto">
          <a:xfrm>
            <a:off x="1066800" y="1219200"/>
            <a:ext cx="9829800" cy="5113338"/>
            <a:chOff x="1066790" y="1472036"/>
            <a:chExt cx="10058420" cy="4800610"/>
          </a:xfrm>
        </p:grpSpPr>
        <p:pic>
          <p:nvPicPr>
            <p:cNvPr id="6149" name="Picture 4">
              <a:extLst>
                <a:ext uri="{FF2B5EF4-FFF2-40B4-BE49-F238E27FC236}">
                  <a16:creationId xmlns:a16="http://schemas.microsoft.com/office/drawing/2014/main" id="{E94CFF04-B846-0B44-916A-8396259DF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0" y="1472036"/>
              <a:ext cx="10058420" cy="480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5">
              <a:extLst>
                <a:ext uri="{FF2B5EF4-FFF2-40B4-BE49-F238E27FC236}">
                  <a16:creationId xmlns:a16="http://schemas.microsoft.com/office/drawing/2014/main" id="{244941A5-40E2-2349-AF61-B412C49F649E}"/>
                </a:ext>
              </a:extLst>
            </p:cNvPr>
            <p:cNvSpPr txBox="1">
              <a:spLocks noChangeArrowheads="1"/>
            </p:cNvSpPr>
            <p:nvPr/>
          </p:nvSpPr>
          <p:spPr bwMode="auto">
            <a:xfrm>
              <a:off x="2410678" y="4740950"/>
              <a:ext cx="2148443" cy="491220"/>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400" b="0" i="0">
                  <a:solidFill>
                    <a:srgbClr val="000000"/>
                  </a:solidFill>
                  <a:latin typeface="Calibri" panose="020F0502020204030204" pitchFamily="34" charset="0"/>
                  <a:ea typeface="+mn-ea"/>
                  <a:cs typeface="+mn-cs"/>
                </a:rPr>
                <a:t>1920 and earlier combined</a:t>
              </a:r>
            </a:p>
          </p:txBody>
        </p:sp>
        <p:cxnSp>
          <p:nvCxnSpPr>
            <p:cNvPr id="7" name="Straight Arrow Connector 6">
              <a:extLst>
                <a:ext uri="{FF2B5EF4-FFF2-40B4-BE49-F238E27FC236}">
                  <a16:creationId xmlns:a16="http://schemas.microsoft.com/office/drawing/2014/main" id="{9C46D048-9BD6-A647-82C6-CA9BA21850B9}"/>
                </a:ext>
              </a:extLst>
            </p:cNvPr>
            <p:cNvCxnSpPr>
              <a:cxnSpLocks/>
            </p:cNvCxnSpPr>
            <p:nvPr/>
          </p:nvCxnSpPr>
          <p:spPr>
            <a:xfrm flipH="1" flipV="1">
              <a:off x="2410187" y="4074291"/>
              <a:ext cx="371992" cy="667704"/>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9A05A946-8E00-0342-81B5-ED01181598B3}"/>
                </a:ext>
              </a:extLst>
            </p:cNvPr>
            <p:cNvCxnSpPr>
              <a:cxnSpLocks/>
              <a:stCxn id="9" idx="0"/>
            </p:cNvCxnSpPr>
            <p:nvPr/>
          </p:nvCxnSpPr>
          <p:spPr>
            <a:xfrm flipV="1">
              <a:off x="2625869" y="1640453"/>
              <a:ext cx="903545" cy="303036"/>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1DBA999C-00F4-7748-9AD3-D3D5EB6AD17B}"/>
                </a:ext>
              </a:extLst>
            </p:cNvPr>
            <p:cNvSpPr txBox="1"/>
            <p:nvPr/>
          </p:nvSpPr>
          <p:spPr>
            <a:xfrm>
              <a:off x="2097719" y="1943489"/>
              <a:ext cx="1056298" cy="491220"/>
            </a:xfrm>
            <a:prstGeom prst="rect">
              <a:avLst/>
            </a:prstGeom>
            <a:solidFill>
              <a:srgbClr val="FAFAFA"/>
            </a:solidFill>
          </p:spPr>
          <p:txBody>
            <a:bodyPr>
              <a:spAutoFit/>
            </a:bodyPr>
            <a:lstStyle/>
            <a:p>
              <a:pPr fontAlgn="auto">
                <a:spcBef>
                  <a:spcPts val="0"/>
                </a:spcBef>
                <a:spcAft>
                  <a:spcPts val="0"/>
                </a:spcAft>
                <a:defRPr/>
              </a:pPr>
              <a:r>
                <a:rPr lang="en-US" sz="1400" dirty="0">
                  <a:solidFill>
                    <a:prstClr val="black"/>
                  </a:solidFill>
                  <a:latin typeface="Calibri" panose="020F0502020204030204"/>
                  <a:ea typeface="+mn-ea"/>
                  <a:cs typeface="+mn-cs"/>
                </a:rPr>
                <a:t>Extends to 6,800 MW</a:t>
              </a:r>
              <a:endParaRPr lang="en-US" sz="1400" dirty="0">
                <a:solidFill>
                  <a:prstClr val="black"/>
                </a:solidFill>
                <a:highlight>
                  <a:srgbClr val="FFFF00"/>
                </a:highlight>
                <a:latin typeface="Calibri" panose="020F0502020204030204"/>
                <a:ea typeface="+mn-ea"/>
                <a:cs typeface="+mn-c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DC389789-1F09-8C48-B658-5B3675006F08}"/>
              </a:ext>
            </a:extLst>
          </p:cNvPr>
          <p:cNvSpPr>
            <a:spLocks noGrp="1" noChangeArrowheads="1"/>
          </p:cNvSpPr>
          <p:nvPr>
            <p:ph type="title"/>
          </p:nvPr>
        </p:nvSpPr>
        <p:spPr>
          <a:xfrm>
            <a:off x="2209800" y="609600"/>
            <a:ext cx="7772400" cy="1066800"/>
          </a:xfrm>
        </p:spPr>
        <p:txBody>
          <a:bodyPr/>
          <a:lstStyle/>
          <a:p>
            <a:r>
              <a:rPr lang="en-US" altLang="en-US" sz="3600"/>
              <a:t>Utilities exiting Northwest coal units </a:t>
            </a:r>
          </a:p>
        </p:txBody>
      </p:sp>
      <p:graphicFrame>
        <p:nvGraphicFramePr>
          <p:cNvPr id="4" name="Content Placeholder 3">
            <a:extLst>
              <a:ext uri="{FF2B5EF4-FFF2-40B4-BE49-F238E27FC236}">
                <a16:creationId xmlns:a16="http://schemas.microsoft.com/office/drawing/2014/main" id="{24AB8777-84CC-EC4F-9928-8D590DAE95D9}"/>
              </a:ext>
            </a:extLst>
          </p:cNvPr>
          <p:cNvGraphicFramePr>
            <a:graphicFrameLocks noGrp="1"/>
          </p:cNvGraphicFramePr>
          <p:nvPr>
            <p:ph idx="1"/>
          </p:nvPr>
        </p:nvGraphicFramePr>
        <p:xfrm>
          <a:off x="914400" y="1676400"/>
          <a:ext cx="9982200" cy="4648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C7075CF5-93F9-8A47-9EAC-D70116C2A342}"/>
              </a:ext>
            </a:extLst>
          </p:cNvPr>
          <p:cNvSpPr>
            <a:spLocks noGrp="1" noChangeArrowheads="1"/>
          </p:cNvSpPr>
          <p:nvPr>
            <p:ph type="title"/>
          </p:nvPr>
        </p:nvSpPr>
        <p:spPr>
          <a:xfrm>
            <a:off x="1905000" y="-28575"/>
            <a:ext cx="7772400" cy="714375"/>
          </a:xfrm>
        </p:spPr>
        <p:txBody>
          <a:bodyPr/>
          <a:lstStyle/>
          <a:p>
            <a:r>
              <a:rPr lang="en-US" altLang="en-US" sz="3600"/>
              <a:t>A barometer for need </a:t>
            </a:r>
          </a:p>
        </p:txBody>
      </p:sp>
      <p:graphicFrame>
        <p:nvGraphicFramePr>
          <p:cNvPr id="5" name="Content Placeholder 4">
            <a:extLst>
              <a:ext uri="{FF2B5EF4-FFF2-40B4-BE49-F238E27FC236}">
                <a16:creationId xmlns:a16="http://schemas.microsoft.com/office/drawing/2014/main" id="{43EF5669-1912-E240-80A5-EF53E7C84704}"/>
              </a:ext>
            </a:extLst>
          </p:cNvPr>
          <p:cNvGraphicFramePr>
            <a:graphicFrameLocks noGrp="1"/>
          </p:cNvGraphicFramePr>
          <p:nvPr>
            <p:ph idx="1"/>
          </p:nvPr>
        </p:nvGraphicFramePr>
        <p:xfrm>
          <a:off x="838200" y="1676400"/>
          <a:ext cx="9144000"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8196" name="TextBox 6">
            <a:extLst>
              <a:ext uri="{FF2B5EF4-FFF2-40B4-BE49-F238E27FC236}">
                <a16:creationId xmlns:a16="http://schemas.microsoft.com/office/drawing/2014/main" id="{F42A257A-57EF-B14F-8009-4E1CB6D219AE}"/>
              </a:ext>
            </a:extLst>
          </p:cNvPr>
          <p:cNvSpPr txBox="1">
            <a:spLocks noChangeArrowheads="1"/>
          </p:cNvSpPr>
          <p:nvPr/>
        </p:nvSpPr>
        <p:spPr bwMode="auto">
          <a:xfrm>
            <a:off x="3048000" y="1149350"/>
            <a:ext cx="1619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r>
              <a:rPr lang="en-US" altLang="en-US" sz="1800" i="0">
                <a:solidFill>
                  <a:srgbClr val="000000"/>
                </a:solidFill>
                <a:latin typeface="Arial" panose="020B0604020202020204" pitchFamily="34" charset="0"/>
                <a:ea typeface="+mn-ea"/>
                <a:cs typeface="+mn-cs"/>
              </a:rPr>
              <a:t>January</a:t>
            </a:r>
          </a:p>
        </p:txBody>
      </p:sp>
      <p:sp>
        <p:nvSpPr>
          <p:cNvPr id="8197" name="TextBox 8">
            <a:extLst>
              <a:ext uri="{FF2B5EF4-FFF2-40B4-BE49-F238E27FC236}">
                <a16:creationId xmlns:a16="http://schemas.microsoft.com/office/drawing/2014/main" id="{E7828F78-A904-5A47-9C02-A350AD60887A}"/>
              </a:ext>
            </a:extLst>
          </p:cNvPr>
          <p:cNvSpPr txBox="1">
            <a:spLocks noChangeArrowheads="1"/>
          </p:cNvSpPr>
          <p:nvPr/>
        </p:nvSpPr>
        <p:spPr bwMode="auto">
          <a:xfrm>
            <a:off x="7637464" y="1149350"/>
            <a:ext cx="2344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r>
              <a:rPr lang="en-US" altLang="en-US" sz="1800" i="0">
                <a:solidFill>
                  <a:srgbClr val="000000"/>
                </a:solidFill>
                <a:latin typeface="Arial" panose="020B0604020202020204" pitchFamily="34" charset="0"/>
                <a:ea typeface="+mn-ea"/>
                <a:cs typeface="+mn-cs"/>
              </a:rPr>
              <a:t>August</a:t>
            </a:r>
          </a:p>
        </p:txBody>
      </p:sp>
      <p:sp>
        <p:nvSpPr>
          <p:cNvPr id="8198" name="TextBox 10">
            <a:extLst>
              <a:ext uri="{FF2B5EF4-FFF2-40B4-BE49-F238E27FC236}">
                <a16:creationId xmlns:a16="http://schemas.microsoft.com/office/drawing/2014/main" id="{68B3FB16-08C5-0343-9BE9-3C3DB6FF1FB2}"/>
              </a:ext>
            </a:extLst>
          </p:cNvPr>
          <p:cNvSpPr txBox="1">
            <a:spLocks noChangeArrowheads="1"/>
          </p:cNvSpPr>
          <p:nvPr/>
        </p:nvSpPr>
        <p:spPr bwMode="auto">
          <a:xfrm>
            <a:off x="3635375" y="685800"/>
            <a:ext cx="514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r>
              <a:rPr lang="en-US" altLang="en-US" sz="1800" b="0" i="0">
                <a:solidFill>
                  <a:srgbClr val="000000"/>
                </a:solidFill>
                <a:latin typeface="Arial" panose="020B0604020202020204" pitchFamily="34" charset="0"/>
                <a:ea typeface="+mn-ea"/>
                <a:cs typeface="+mn-cs"/>
              </a:rPr>
              <a:t>Northwest peak load/resource balance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F5D8A3BF-D549-C547-9D6C-B8FEB380CDD1}"/>
              </a:ext>
            </a:extLst>
          </p:cNvPr>
          <p:cNvSpPr>
            <a:spLocks noGrp="1" noChangeArrowheads="1"/>
          </p:cNvSpPr>
          <p:nvPr>
            <p:ph type="title"/>
          </p:nvPr>
        </p:nvSpPr>
        <p:spPr>
          <a:xfrm>
            <a:off x="2073275" y="228600"/>
            <a:ext cx="7772400" cy="1143000"/>
          </a:xfrm>
        </p:spPr>
        <p:txBody>
          <a:bodyPr/>
          <a:lstStyle/>
          <a:p>
            <a:r>
              <a:rPr lang="en-US" altLang="en-US" b="1"/>
              <a:t>NWPP Bulk Transmission</a:t>
            </a:r>
          </a:p>
        </p:txBody>
      </p:sp>
      <p:sp>
        <p:nvSpPr>
          <p:cNvPr id="3" name="Content Placeholder 2">
            <a:extLst>
              <a:ext uri="{FF2B5EF4-FFF2-40B4-BE49-F238E27FC236}">
                <a16:creationId xmlns:a16="http://schemas.microsoft.com/office/drawing/2014/main" id="{F379B19F-433A-6C45-9A0C-79E473B4E740}"/>
              </a:ext>
            </a:extLst>
          </p:cNvPr>
          <p:cNvSpPr>
            <a:spLocks noGrp="1"/>
          </p:cNvSpPr>
          <p:nvPr>
            <p:ph idx="1"/>
          </p:nvPr>
        </p:nvSpPr>
        <p:spPr>
          <a:xfrm>
            <a:off x="2057400" y="1257300"/>
            <a:ext cx="7772400" cy="5067300"/>
          </a:xfrm>
        </p:spPr>
        <p:txBody>
          <a:bodyPr/>
          <a:lstStyle/>
          <a:p>
            <a:pPr>
              <a:defRPr/>
            </a:pPr>
            <a:r>
              <a:rPr lang="en-US" dirty="0"/>
              <a:t>Members 500 kV OR-WA-ID-WY-UT</a:t>
            </a:r>
          </a:p>
          <a:p>
            <a:pPr lvl="1">
              <a:defRPr/>
            </a:pPr>
            <a:r>
              <a:rPr lang="en-US" sz="2000" dirty="0"/>
              <a:t>Miles </a:t>
            </a:r>
            <a:r>
              <a:rPr lang="en-US" sz="2000" b="1" dirty="0"/>
              <a:t>&gt;2,000</a:t>
            </a:r>
          </a:p>
          <a:p>
            <a:pPr lvl="1">
              <a:defRPr/>
            </a:pPr>
            <a:r>
              <a:rPr lang="en-US" sz="2000" dirty="0"/>
              <a:t>Segments: B2H, Hem-Midpoint-</a:t>
            </a:r>
            <a:r>
              <a:rPr lang="en-US" sz="2000" dirty="0" err="1"/>
              <a:t>Populas</a:t>
            </a:r>
            <a:r>
              <a:rPr lang="en-US" sz="2000" dirty="0"/>
              <a:t>-Aeolus-Clover</a:t>
            </a:r>
          </a:p>
          <a:p>
            <a:pPr lvl="2">
              <a:defRPr/>
            </a:pPr>
            <a:r>
              <a:rPr lang="en-US" sz="1600" dirty="0" err="1"/>
              <a:t>Hermiston,OR</a:t>
            </a:r>
            <a:r>
              <a:rPr lang="en-US" sz="1600" dirty="0"/>
              <a:t> – </a:t>
            </a:r>
            <a:r>
              <a:rPr lang="en-US" sz="1600" dirty="0" err="1"/>
              <a:t>Boise,ID</a:t>
            </a:r>
            <a:r>
              <a:rPr lang="en-US" sz="1600" dirty="0"/>
              <a:t> – </a:t>
            </a:r>
            <a:r>
              <a:rPr lang="en-US" sz="1600" dirty="0" err="1"/>
              <a:t>Casper,WY</a:t>
            </a:r>
            <a:r>
              <a:rPr lang="en-US" sz="1600" dirty="0"/>
              <a:t> – Salt Lake </a:t>
            </a:r>
            <a:r>
              <a:rPr lang="en-US" sz="1600" dirty="0" err="1"/>
              <a:t>City,UT</a:t>
            </a:r>
            <a:endParaRPr lang="en-US" sz="1600" dirty="0"/>
          </a:p>
          <a:p>
            <a:pPr>
              <a:defRPr/>
            </a:pPr>
            <a:r>
              <a:rPr lang="en-US" dirty="0"/>
              <a:t>Members &lt;500 kV </a:t>
            </a:r>
          </a:p>
          <a:p>
            <a:pPr lvl="1">
              <a:defRPr/>
            </a:pPr>
            <a:r>
              <a:rPr lang="en-US" sz="2000" dirty="0"/>
              <a:t>Miles </a:t>
            </a:r>
            <a:r>
              <a:rPr lang="en-US" sz="2000" b="1" dirty="0"/>
              <a:t>~200 </a:t>
            </a:r>
          </a:p>
          <a:p>
            <a:pPr lvl="1">
              <a:defRPr/>
            </a:pPr>
            <a:r>
              <a:rPr lang="en-US" sz="2000" dirty="0"/>
              <a:t>Segments Cascade Renewable (400 kV HVDC)</a:t>
            </a:r>
          </a:p>
          <a:p>
            <a:pPr lvl="2">
              <a:defRPr/>
            </a:pPr>
            <a:r>
              <a:rPr lang="en-US" sz="1600" dirty="0"/>
              <a:t>The </a:t>
            </a:r>
            <a:r>
              <a:rPr lang="en-US" sz="1600" dirty="0" err="1"/>
              <a:t>Dallas,OR</a:t>
            </a:r>
            <a:r>
              <a:rPr lang="en-US" sz="1600" dirty="0"/>
              <a:t> – W. Portland, OR</a:t>
            </a:r>
          </a:p>
          <a:p>
            <a:pPr>
              <a:defRPr/>
            </a:pPr>
            <a:r>
              <a:rPr lang="en-US" dirty="0"/>
              <a:t>ITP Projects under review</a:t>
            </a:r>
          </a:p>
          <a:p>
            <a:pPr lvl="1">
              <a:defRPr/>
            </a:pPr>
            <a:r>
              <a:rPr lang="en-US" sz="2000" dirty="0"/>
              <a:t>SWIP-N (AC)  </a:t>
            </a:r>
            <a:r>
              <a:rPr lang="en-US" sz="2000" b="1" dirty="0"/>
              <a:t>~275</a:t>
            </a:r>
            <a:r>
              <a:rPr lang="en-US" sz="2000" dirty="0"/>
              <a:t> miles 500 kV</a:t>
            </a:r>
          </a:p>
          <a:p>
            <a:pPr lvl="1">
              <a:defRPr/>
            </a:pPr>
            <a:r>
              <a:rPr lang="en-US" sz="2000" dirty="0"/>
              <a:t>TWE (AC/DC)  </a:t>
            </a:r>
            <a:r>
              <a:rPr lang="en-US" sz="2000" b="1" dirty="0"/>
              <a:t>~400 </a:t>
            </a:r>
            <a:r>
              <a:rPr lang="en-US" sz="2000" dirty="0"/>
              <a:t>miles 500kV HVDC, </a:t>
            </a:r>
            <a:r>
              <a:rPr lang="en-US" sz="2000" b="1" dirty="0"/>
              <a:t>~320 </a:t>
            </a:r>
            <a:r>
              <a:rPr lang="en-US" sz="2000" dirty="0"/>
              <a:t>Miles 500kV</a:t>
            </a:r>
          </a:p>
          <a:p>
            <a:pPr lvl="1">
              <a:defRPr/>
            </a:pPr>
            <a:r>
              <a:rPr lang="en-US" sz="2000" dirty="0"/>
              <a:t>Cross-Tie (AC)  </a:t>
            </a:r>
            <a:r>
              <a:rPr lang="en-US" sz="2000" b="1" dirty="0"/>
              <a:t>~210 </a:t>
            </a:r>
            <a:r>
              <a:rPr lang="en-US" sz="2000" dirty="0"/>
              <a:t>miles 500 kV</a:t>
            </a:r>
          </a:p>
          <a:p>
            <a:pPr marL="457200" lvl="1" indent="0">
              <a:buNone/>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0C283-E5F8-9A4E-8AA3-FB42D8D1193A}"/>
              </a:ext>
            </a:extLst>
          </p:cNvPr>
          <p:cNvSpPr>
            <a:spLocks noGrp="1"/>
          </p:cNvSpPr>
          <p:nvPr>
            <p:ph type="title"/>
          </p:nvPr>
        </p:nvSpPr>
        <p:spPr>
          <a:xfrm>
            <a:off x="2362200" y="51059"/>
            <a:ext cx="8229600" cy="838200"/>
          </a:xfrm>
        </p:spPr>
        <p:txBody>
          <a:bodyPr>
            <a:normAutofit fontScale="90000"/>
          </a:bodyPr>
          <a:lstStyle/>
          <a:p>
            <a:pPr algn="l">
              <a:defRPr/>
            </a:pPr>
            <a:br>
              <a:rPr lang="en-US" sz="2000" dirty="0"/>
            </a:br>
            <a:br>
              <a:rPr lang="en-US" sz="2000" dirty="0"/>
            </a:br>
            <a:r>
              <a:rPr lang="en-US" sz="2400" dirty="0" err="1">
                <a:solidFill>
                  <a:schemeClr val="bg1"/>
                </a:solidFill>
                <a:highlight>
                  <a:srgbClr val="000080"/>
                </a:highlight>
                <a:latin typeface="Aharoni" panose="020B0604020202020204" pitchFamily="2" charset="-79"/>
                <a:cs typeface="Aharoni" panose="020B0604020202020204" pitchFamily="2" charset="-79"/>
              </a:rPr>
              <a:t>TransWest</a:t>
            </a:r>
            <a:r>
              <a:rPr lang="en-US" sz="2400" dirty="0">
                <a:solidFill>
                  <a:schemeClr val="bg1"/>
                </a:solidFill>
                <a:highlight>
                  <a:srgbClr val="000080"/>
                </a:highlight>
                <a:latin typeface="Aharoni" panose="020B0604020202020204" pitchFamily="2" charset="-79"/>
                <a:cs typeface="Aharoni" panose="020B0604020202020204" pitchFamily="2" charset="-79"/>
              </a:rPr>
              <a:t> Express / SWIP-N / </a:t>
            </a:r>
            <a:r>
              <a:rPr lang="en-US" sz="2400" dirty="0" err="1">
                <a:solidFill>
                  <a:schemeClr val="bg1"/>
                </a:solidFill>
                <a:highlight>
                  <a:srgbClr val="000080"/>
                </a:highlight>
                <a:latin typeface="Aharoni" panose="020B0604020202020204" pitchFamily="2" charset="-79"/>
                <a:cs typeface="Aharoni" panose="020B0604020202020204" pitchFamily="2" charset="-79"/>
              </a:rPr>
              <a:t>CrossTie</a:t>
            </a:r>
            <a:r>
              <a:rPr lang="en-US" sz="2400" dirty="0">
                <a:solidFill>
                  <a:schemeClr val="bg1"/>
                </a:solidFill>
                <a:highlight>
                  <a:srgbClr val="000080"/>
                </a:highlight>
                <a:latin typeface="Aharoni" panose="020B0604020202020204" pitchFamily="2" charset="-79"/>
                <a:cs typeface="Aharoni" panose="020B0604020202020204" pitchFamily="2" charset="-79"/>
              </a:rPr>
              <a:t> / GW-W / GW-S</a:t>
            </a:r>
            <a:br>
              <a:rPr lang="en-US" sz="4800" dirty="0">
                <a:highlight>
                  <a:srgbClr val="000080"/>
                </a:highlight>
              </a:rPr>
            </a:br>
            <a:endParaRPr lang="en-US" dirty="0">
              <a:highlight>
                <a:srgbClr val="000080"/>
              </a:highlight>
            </a:endParaRPr>
          </a:p>
        </p:txBody>
      </p:sp>
      <p:pic>
        <p:nvPicPr>
          <p:cNvPr id="10243" name="Content Placeholder 4">
            <a:extLst>
              <a:ext uri="{FF2B5EF4-FFF2-40B4-BE49-F238E27FC236}">
                <a16:creationId xmlns:a16="http://schemas.microsoft.com/office/drawing/2014/main" id="{D5917F79-C77F-8147-83F8-2426224473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863600"/>
            <a:ext cx="6946900" cy="5537200"/>
          </a:xfrm>
        </p:spPr>
      </p:pic>
      <p:cxnSp>
        <p:nvCxnSpPr>
          <p:cNvPr id="7" name="Straight Connector 6">
            <a:extLst>
              <a:ext uri="{FF2B5EF4-FFF2-40B4-BE49-F238E27FC236}">
                <a16:creationId xmlns:a16="http://schemas.microsoft.com/office/drawing/2014/main" id="{2938E2C8-25BF-BD41-9D6C-9B2B58544F8C}"/>
              </a:ext>
            </a:extLst>
          </p:cNvPr>
          <p:cNvCxnSpPr>
            <a:cxnSpLocks/>
          </p:cNvCxnSpPr>
          <p:nvPr/>
        </p:nvCxnSpPr>
        <p:spPr bwMode="auto">
          <a:xfrm flipV="1">
            <a:off x="4419600" y="3505200"/>
            <a:ext cx="304800" cy="76200"/>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245" name="TextBox 15">
            <a:extLst>
              <a:ext uri="{FF2B5EF4-FFF2-40B4-BE49-F238E27FC236}">
                <a16:creationId xmlns:a16="http://schemas.microsoft.com/office/drawing/2014/main" id="{3A927D42-AB5E-C34A-A4BE-799AF3340F58}"/>
              </a:ext>
            </a:extLst>
          </p:cNvPr>
          <p:cNvSpPr txBox="1">
            <a:spLocks noChangeArrowheads="1"/>
          </p:cNvSpPr>
          <p:nvPr/>
        </p:nvSpPr>
        <p:spPr bwMode="auto">
          <a:xfrm>
            <a:off x="3848100" y="2254250"/>
            <a:ext cx="6096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r>
              <a:rPr lang="en-US" altLang="en-US" sz="900" b="0" i="0">
                <a:solidFill>
                  <a:srgbClr val="000000"/>
                </a:solidFill>
                <a:latin typeface="Arial" panose="020B0604020202020204" pitchFamily="34" charset="0"/>
                <a:ea typeface="+mn-ea"/>
                <a:cs typeface="+mn-cs"/>
              </a:rPr>
              <a:t>SWIP-N</a:t>
            </a:r>
          </a:p>
          <a:p>
            <a:pPr eaLnBrk="0" hangingPunct="0">
              <a:spcBef>
                <a:spcPct val="0"/>
              </a:spcBef>
              <a:buNone/>
            </a:pPr>
            <a:endParaRPr lang="en-US" altLang="en-US" sz="900" b="0" i="0">
              <a:solidFill>
                <a:srgbClr val="000000"/>
              </a:solidFill>
              <a:latin typeface="Arial" panose="020B0604020202020204" pitchFamily="34" charset="0"/>
              <a:ea typeface="+mn-ea"/>
              <a:cs typeface="+mn-cs"/>
            </a:endParaRPr>
          </a:p>
        </p:txBody>
      </p:sp>
      <p:sp>
        <p:nvSpPr>
          <p:cNvPr id="10246" name="TextBox 16">
            <a:extLst>
              <a:ext uri="{FF2B5EF4-FFF2-40B4-BE49-F238E27FC236}">
                <a16:creationId xmlns:a16="http://schemas.microsoft.com/office/drawing/2014/main" id="{9D711488-D434-C244-B53B-DDB365A888D9}"/>
              </a:ext>
            </a:extLst>
          </p:cNvPr>
          <p:cNvSpPr txBox="1">
            <a:spLocks noChangeArrowheads="1"/>
          </p:cNvSpPr>
          <p:nvPr/>
        </p:nvSpPr>
        <p:spPr bwMode="auto">
          <a:xfrm>
            <a:off x="4724400" y="3108325"/>
            <a:ext cx="762000" cy="230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r>
              <a:rPr lang="en-US" altLang="en-US" sz="900" b="0" i="0">
                <a:solidFill>
                  <a:srgbClr val="000000"/>
                </a:solidFill>
                <a:latin typeface="Arial" panose="020B0604020202020204" pitchFamily="34" charset="0"/>
                <a:ea typeface="+mn-ea"/>
                <a:cs typeface="+mn-cs"/>
              </a:rPr>
              <a:t>CrossTie</a:t>
            </a:r>
          </a:p>
        </p:txBody>
      </p:sp>
      <p:sp>
        <p:nvSpPr>
          <p:cNvPr id="10247" name="TextBox 17">
            <a:extLst>
              <a:ext uri="{FF2B5EF4-FFF2-40B4-BE49-F238E27FC236}">
                <a16:creationId xmlns:a16="http://schemas.microsoft.com/office/drawing/2014/main" id="{A0302F1E-3F71-FF45-8586-7485CF2ED078}"/>
              </a:ext>
            </a:extLst>
          </p:cNvPr>
          <p:cNvSpPr txBox="1">
            <a:spLocks noChangeArrowheads="1"/>
          </p:cNvSpPr>
          <p:nvPr/>
        </p:nvSpPr>
        <p:spPr bwMode="auto">
          <a:xfrm>
            <a:off x="2590800" y="2438400"/>
            <a:ext cx="16002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endParaRPr lang="en-US" altLang="en-US" sz="900" b="0" i="0">
              <a:solidFill>
                <a:srgbClr val="000000"/>
              </a:solidFill>
              <a:latin typeface="Arial" panose="020B0604020202020204" pitchFamily="34" charset="0"/>
              <a:ea typeface="+mn-ea"/>
              <a:cs typeface="+mn-cs"/>
            </a:endParaRPr>
          </a:p>
          <a:p>
            <a:pPr eaLnBrk="0" hangingPunct="0">
              <a:spcBef>
                <a:spcPct val="0"/>
              </a:spcBef>
              <a:buNone/>
            </a:pPr>
            <a:endParaRPr lang="en-US" altLang="en-US" sz="900" b="0" i="0">
              <a:solidFill>
                <a:srgbClr val="000000"/>
              </a:solidFill>
              <a:latin typeface="Arial" panose="020B0604020202020204" pitchFamily="34" charset="0"/>
              <a:ea typeface="+mn-ea"/>
              <a:cs typeface="+mn-cs"/>
            </a:endParaRPr>
          </a:p>
          <a:p>
            <a:pPr eaLnBrk="0" hangingPunct="0">
              <a:spcBef>
                <a:spcPct val="0"/>
              </a:spcBef>
              <a:buNone/>
            </a:pPr>
            <a:endParaRPr lang="en-US" altLang="en-US" sz="900" b="0" i="0">
              <a:solidFill>
                <a:srgbClr val="000000"/>
              </a:solidFill>
              <a:latin typeface="Arial" panose="020B0604020202020204" pitchFamily="34" charset="0"/>
              <a:ea typeface="+mn-ea"/>
              <a:cs typeface="+mn-cs"/>
            </a:endParaRPr>
          </a:p>
          <a:p>
            <a:pPr eaLnBrk="0" hangingPunct="0">
              <a:spcBef>
                <a:spcPct val="0"/>
              </a:spcBef>
              <a:buNone/>
            </a:pPr>
            <a:endParaRPr lang="en-US" altLang="en-US" sz="900" b="0" i="0">
              <a:solidFill>
                <a:srgbClr val="000000"/>
              </a:solidFill>
              <a:latin typeface="Arial" panose="020B0604020202020204" pitchFamily="34" charset="0"/>
              <a:ea typeface="+mn-ea"/>
              <a:cs typeface="+mn-cs"/>
            </a:endParaRPr>
          </a:p>
          <a:p>
            <a:pPr eaLnBrk="0" hangingPunct="0">
              <a:spcBef>
                <a:spcPct val="0"/>
              </a:spcBef>
              <a:buNone/>
            </a:pPr>
            <a:endParaRPr lang="en-US" altLang="en-US" sz="900" b="0" i="0">
              <a:solidFill>
                <a:srgbClr val="000000"/>
              </a:solidFill>
              <a:latin typeface="Arial" panose="020B0604020202020204" pitchFamily="34" charset="0"/>
              <a:ea typeface="+mn-ea"/>
              <a:cs typeface="+mn-cs"/>
            </a:endParaRPr>
          </a:p>
          <a:p>
            <a:pPr eaLnBrk="0" hangingPunct="0">
              <a:spcBef>
                <a:spcPct val="0"/>
              </a:spcBef>
              <a:buNone/>
            </a:pPr>
            <a:endParaRPr lang="en-US" altLang="en-US" sz="900" b="0" i="0">
              <a:solidFill>
                <a:srgbClr val="000000"/>
              </a:solidFill>
              <a:latin typeface="Arial" panose="020B0604020202020204" pitchFamily="34" charset="0"/>
              <a:ea typeface="+mn-ea"/>
              <a:cs typeface="+mn-cs"/>
            </a:endParaRPr>
          </a:p>
          <a:p>
            <a:pPr eaLnBrk="0" hangingPunct="0">
              <a:spcBef>
                <a:spcPct val="0"/>
              </a:spcBef>
              <a:buNone/>
            </a:pPr>
            <a:endParaRPr lang="en-US" altLang="en-US" sz="900" b="0" i="0">
              <a:solidFill>
                <a:srgbClr val="000000"/>
              </a:solidFill>
              <a:latin typeface="Arial" panose="020B0604020202020204" pitchFamily="34" charset="0"/>
              <a:ea typeface="+mn-ea"/>
              <a:cs typeface="+mn-cs"/>
            </a:endParaRPr>
          </a:p>
          <a:p>
            <a:pPr eaLnBrk="0" hangingPunct="0">
              <a:spcBef>
                <a:spcPct val="0"/>
              </a:spcBef>
              <a:buNone/>
            </a:pPr>
            <a:endParaRPr lang="en-US" altLang="en-US" sz="900" b="0" i="0">
              <a:solidFill>
                <a:srgbClr val="000000"/>
              </a:solidFill>
              <a:latin typeface="Arial" panose="020B0604020202020204" pitchFamily="34" charset="0"/>
              <a:ea typeface="+mn-ea"/>
              <a:cs typeface="+mn-cs"/>
            </a:endParaRPr>
          </a:p>
        </p:txBody>
      </p:sp>
      <p:sp>
        <p:nvSpPr>
          <p:cNvPr id="10248" name="Rectangle 18">
            <a:extLst>
              <a:ext uri="{FF2B5EF4-FFF2-40B4-BE49-F238E27FC236}">
                <a16:creationId xmlns:a16="http://schemas.microsoft.com/office/drawing/2014/main" id="{059DFA80-0581-4B47-BB67-6D57920384A7}"/>
              </a:ext>
            </a:extLst>
          </p:cNvPr>
          <p:cNvSpPr>
            <a:spLocks noChangeArrowheads="1"/>
          </p:cNvSpPr>
          <p:nvPr/>
        </p:nvSpPr>
        <p:spPr bwMode="auto">
          <a:xfrm>
            <a:off x="2895600" y="2286000"/>
            <a:ext cx="914400" cy="228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endParaRPr lang="en-US" altLang="en-US" sz="2400" b="0" i="0">
              <a:solidFill>
                <a:srgbClr val="000000"/>
              </a:solidFill>
              <a:ea typeface="+mn-ea"/>
              <a:cs typeface="+mn-cs"/>
            </a:endParaRPr>
          </a:p>
        </p:txBody>
      </p:sp>
      <p:cxnSp>
        <p:nvCxnSpPr>
          <p:cNvPr id="10249" name="Straight Arrow Connector 21">
            <a:extLst>
              <a:ext uri="{FF2B5EF4-FFF2-40B4-BE49-F238E27FC236}">
                <a16:creationId xmlns:a16="http://schemas.microsoft.com/office/drawing/2014/main" id="{29763DDF-0161-754E-9937-BEFB41E6A232}"/>
              </a:ext>
            </a:extLst>
          </p:cNvPr>
          <p:cNvCxnSpPr>
            <a:cxnSpLocks noChangeShapeType="1"/>
          </p:cNvCxnSpPr>
          <p:nvPr/>
        </p:nvCxnSpPr>
        <p:spPr bwMode="auto">
          <a:xfrm>
            <a:off x="5257800" y="3352801"/>
            <a:ext cx="95250" cy="12382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0" name="Straight Arrow Connector 23">
            <a:extLst>
              <a:ext uri="{FF2B5EF4-FFF2-40B4-BE49-F238E27FC236}">
                <a16:creationId xmlns:a16="http://schemas.microsoft.com/office/drawing/2014/main" id="{9FEF9731-6AA5-6241-8A3A-1CAEA155B3EC}"/>
              </a:ext>
            </a:extLst>
          </p:cNvPr>
          <p:cNvCxnSpPr>
            <a:cxnSpLocks noChangeShapeType="1"/>
            <a:stCxn id="10245" idx="3"/>
          </p:cNvCxnSpPr>
          <p:nvPr/>
        </p:nvCxnSpPr>
        <p:spPr bwMode="auto">
          <a:xfrm>
            <a:off x="4457700" y="2438400"/>
            <a:ext cx="114300" cy="7620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1" name="Oval 28">
            <a:extLst>
              <a:ext uri="{FF2B5EF4-FFF2-40B4-BE49-F238E27FC236}">
                <a16:creationId xmlns:a16="http://schemas.microsoft.com/office/drawing/2014/main" id="{59D56692-9158-F04B-89A0-8C3D53D83405}"/>
              </a:ext>
            </a:extLst>
          </p:cNvPr>
          <p:cNvSpPr>
            <a:spLocks noChangeArrowheads="1"/>
          </p:cNvSpPr>
          <p:nvPr/>
        </p:nvSpPr>
        <p:spPr bwMode="auto">
          <a:xfrm>
            <a:off x="2247900" y="4495800"/>
            <a:ext cx="1600200" cy="166528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endParaRPr lang="en-US" altLang="en-US" sz="2400" b="0" i="0">
              <a:solidFill>
                <a:srgbClr val="000000"/>
              </a:solidFill>
              <a:ea typeface="+mn-ea"/>
              <a:cs typeface="+mn-cs"/>
            </a:endParaRPr>
          </a:p>
        </p:txBody>
      </p:sp>
      <p:sp>
        <p:nvSpPr>
          <p:cNvPr id="10252" name="Rectangle 29">
            <a:extLst>
              <a:ext uri="{FF2B5EF4-FFF2-40B4-BE49-F238E27FC236}">
                <a16:creationId xmlns:a16="http://schemas.microsoft.com/office/drawing/2014/main" id="{AF2BAEB2-A721-1344-AEEC-5AF271457623}"/>
              </a:ext>
            </a:extLst>
          </p:cNvPr>
          <p:cNvSpPr>
            <a:spLocks noChangeArrowheads="1"/>
          </p:cNvSpPr>
          <p:nvPr/>
        </p:nvSpPr>
        <p:spPr bwMode="auto">
          <a:xfrm>
            <a:off x="3733800" y="5486400"/>
            <a:ext cx="609600" cy="152400"/>
          </a:xfrm>
          <a:prstGeom prst="rect">
            <a:avLst/>
          </a:prstGeom>
          <a:solidFill>
            <a:schemeClr val="bg1"/>
          </a:solidFill>
          <a:ln w="9525" algn="ctr">
            <a:solidFill>
              <a:schemeClr val="bg1"/>
            </a:solidFill>
            <a:round/>
            <a:headEnd/>
            <a:tailEnd/>
          </a:ln>
        </p:spPr>
        <p:txBody>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endParaRPr lang="en-US" altLang="en-US" sz="2400" b="0" i="0">
              <a:solidFill>
                <a:srgbClr val="000000"/>
              </a:solidFill>
              <a:ea typeface="+mn-ea"/>
              <a:cs typeface="+mn-cs"/>
            </a:endParaRPr>
          </a:p>
        </p:txBody>
      </p:sp>
      <p:sp>
        <p:nvSpPr>
          <p:cNvPr id="20" name="Freeform: Shape 19">
            <a:extLst>
              <a:ext uri="{FF2B5EF4-FFF2-40B4-BE49-F238E27FC236}">
                <a16:creationId xmlns:a16="http://schemas.microsoft.com/office/drawing/2014/main" id="{0A570EEA-F67C-0B42-9D9E-A04D127A207C}"/>
              </a:ext>
            </a:extLst>
          </p:cNvPr>
          <p:cNvSpPr/>
          <p:nvPr/>
        </p:nvSpPr>
        <p:spPr bwMode="auto">
          <a:xfrm>
            <a:off x="4187826" y="3063875"/>
            <a:ext cx="1165225" cy="628650"/>
          </a:xfrm>
          <a:custGeom>
            <a:avLst/>
            <a:gdLst>
              <a:gd name="connsiteX0" fmla="*/ 0 w 1165860"/>
              <a:gd name="connsiteY0" fmla="*/ 0 h 628650"/>
              <a:gd name="connsiteX1" fmla="*/ 365760 w 1165860"/>
              <a:gd name="connsiteY1" fmla="*/ 91440 h 628650"/>
              <a:gd name="connsiteX2" fmla="*/ 1165860 w 1165860"/>
              <a:gd name="connsiteY2" fmla="*/ 628650 h 628650"/>
            </a:gdLst>
            <a:ahLst/>
            <a:cxnLst>
              <a:cxn ang="0">
                <a:pos x="connsiteX0" y="connsiteY0"/>
              </a:cxn>
              <a:cxn ang="0">
                <a:pos x="connsiteX1" y="connsiteY1"/>
              </a:cxn>
              <a:cxn ang="0">
                <a:pos x="connsiteX2" y="connsiteY2"/>
              </a:cxn>
            </a:cxnLst>
            <a:rect l="l" t="t" r="r" b="b"/>
            <a:pathLst>
              <a:path w="1165860" h="628650">
                <a:moveTo>
                  <a:pt x="0" y="0"/>
                </a:moveTo>
                <a:lnTo>
                  <a:pt x="365760" y="91440"/>
                </a:lnTo>
                <a:lnTo>
                  <a:pt x="1165860" y="628650"/>
                </a:lnTo>
              </a:path>
            </a:pathLst>
          </a:custGeom>
          <a:solidFill>
            <a:schemeClr val="bg1"/>
          </a:solidFill>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lstStyle/>
          <a:p>
            <a:pPr eaLnBrk="0" hangingPunct="0">
              <a:defRPr/>
            </a:pPr>
            <a:endParaRPr lang="en-US" sz="2400">
              <a:solidFill>
                <a:srgbClr val="000000"/>
              </a:solidFill>
              <a:latin typeface="Times New Roman"/>
            </a:endParaRPr>
          </a:p>
        </p:txBody>
      </p:sp>
      <p:cxnSp>
        <p:nvCxnSpPr>
          <p:cNvPr id="10254" name="Straight Connector 11">
            <a:extLst>
              <a:ext uri="{FF2B5EF4-FFF2-40B4-BE49-F238E27FC236}">
                <a16:creationId xmlns:a16="http://schemas.microsoft.com/office/drawing/2014/main" id="{074D3466-F447-FB49-95A6-355F5E545DDB}"/>
              </a:ext>
            </a:extLst>
          </p:cNvPr>
          <p:cNvCxnSpPr>
            <a:cxnSpLocks noChangeShapeType="1"/>
          </p:cNvCxnSpPr>
          <p:nvPr/>
        </p:nvCxnSpPr>
        <p:spPr bwMode="auto">
          <a:xfrm>
            <a:off x="4724400" y="3505200"/>
            <a:ext cx="1066800" cy="0"/>
          </a:xfrm>
          <a:prstGeom prst="line">
            <a:avLst/>
          </a:prstGeom>
          <a:noFill/>
          <a:ln w="1905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5" name="Rectangle 30">
            <a:extLst>
              <a:ext uri="{FF2B5EF4-FFF2-40B4-BE49-F238E27FC236}">
                <a16:creationId xmlns:a16="http://schemas.microsoft.com/office/drawing/2014/main" id="{B068E35E-CEF4-0E47-8340-6BC951A2AC26}"/>
              </a:ext>
            </a:extLst>
          </p:cNvPr>
          <p:cNvSpPr>
            <a:spLocks noChangeArrowheads="1"/>
          </p:cNvSpPr>
          <p:nvPr/>
        </p:nvSpPr>
        <p:spPr bwMode="auto">
          <a:xfrm>
            <a:off x="2133600" y="6161088"/>
            <a:ext cx="3429000" cy="2397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endParaRPr lang="en-US" altLang="en-US" sz="2400" b="0" i="0">
              <a:solidFill>
                <a:srgbClr val="000000"/>
              </a:solidFill>
              <a:ea typeface="+mn-ea"/>
              <a:cs typeface="+mn-cs"/>
            </a:endParaRPr>
          </a:p>
        </p:txBody>
      </p:sp>
      <p:sp>
        <p:nvSpPr>
          <p:cNvPr id="10256" name="TextBox 31">
            <a:extLst>
              <a:ext uri="{FF2B5EF4-FFF2-40B4-BE49-F238E27FC236}">
                <a16:creationId xmlns:a16="http://schemas.microsoft.com/office/drawing/2014/main" id="{4DB1DC7D-42D6-A943-B9E6-DF8ADF3ED666}"/>
              </a:ext>
            </a:extLst>
          </p:cNvPr>
          <p:cNvSpPr txBox="1">
            <a:spLocks noChangeArrowheads="1"/>
          </p:cNvSpPr>
          <p:nvPr/>
        </p:nvSpPr>
        <p:spPr bwMode="auto">
          <a:xfrm>
            <a:off x="4600576" y="1260475"/>
            <a:ext cx="7524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r>
              <a:rPr lang="en-US" altLang="en-US" sz="900" b="0" i="0">
                <a:solidFill>
                  <a:srgbClr val="000000"/>
                </a:solidFill>
                <a:latin typeface="Arial" panose="020B0604020202020204" pitchFamily="34" charset="0"/>
                <a:ea typeface="+mn-ea"/>
                <a:cs typeface="+mn-cs"/>
              </a:rPr>
              <a:t>GW-West</a:t>
            </a:r>
          </a:p>
          <a:p>
            <a:pPr eaLnBrk="0" hangingPunct="0">
              <a:spcBef>
                <a:spcPct val="0"/>
              </a:spcBef>
              <a:buNone/>
            </a:pPr>
            <a:r>
              <a:rPr lang="en-US" altLang="en-US" sz="900" b="0" i="0">
                <a:solidFill>
                  <a:srgbClr val="000000"/>
                </a:solidFill>
                <a:latin typeface="Arial" panose="020B0604020202020204" pitchFamily="34" charset="0"/>
                <a:ea typeface="+mn-ea"/>
                <a:cs typeface="+mn-cs"/>
              </a:rPr>
              <a:t>Segments</a:t>
            </a:r>
          </a:p>
        </p:txBody>
      </p:sp>
      <p:cxnSp>
        <p:nvCxnSpPr>
          <p:cNvPr id="10257" name="Straight Arrow Connector 32">
            <a:extLst>
              <a:ext uri="{FF2B5EF4-FFF2-40B4-BE49-F238E27FC236}">
                <a16:creationId xmlns:a16="http://schemas.microsoft.com/office/drawing/2014/main" id="{C60FF34E-7BEC-8042-9ED4-8F9F537E7D98}"/>
              </a:ext>
            </a:extLst>
          </p:cNvPr>
          <p:cNvCxnSpPr>
            <a:cxnSpLocks noChangeShapeType="1"/>
            <a:stCxn id="10256" idx="1"/>
          </p:cNvCxnSpPr>
          <p:nvPr/>
        </p:nvCxnSpPr>
        <p:spPr bwMode="auto">
          <a:xfrm flipH="1">
            <a:off x="4187825" y="1444626"/>
            <a:ext cx="412750" cy="25717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8" name="Straight Arrow Connector 35">
            <a:extLst>
              <a:ext uri="{FF2B5EF4-FFF2-40B4-BE49-F238E27FC236}">
                <a16:creationId xmlns:a16="http://schemas.microsoft.com/office/drawing/2014/main" id="{B78444D5-9BBB-A94F-88AB-9974012F6DE3}"/>
              </a:ext>
            </a:extLst>
          </p:cNvPr>
          <p:cNvCxnSpPr>
            <a:cxnSpLocks noChangeShapeType="1"/>
          </p:cNvCxnSpPr>
          <p:nvPr/>
        </p:nvCxnSpPr>
        <p:spPr bwMode="auto">
          <a:xfrm flipH="1">
            <a:off x="4514851" y="1597025"/>
            <a:ext cx="238125" cy="48418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9" name="Straight Arrow Connector 37">
            <a:extLst>
              <a:ext uri="{FF2B5EF4-FFF2-40B4-BE49-F238E27FC236}">
                <a16:creationId xmlns:a16="http://schemas.microsoft.com/office/drawing/2014/main" id="{ECCA370D-42CE-0743-BDA4-657D6A3F5811}"/>
              </a:ext>
            </a:extLst>
          </p:cNvPr>
          <p:cNvCxnSpPr>
            <a:cxnSpLocks noChangeShapeType="1"/>
          </p:cNvCxnSpPr>
          <p:nvPr/>
        </p:nvCxnSpPr>
        <p:spPr bwMode="auto">
          <a:xfrm>
            <a:off x="5167313" y="1535113"/>
            <a:ext cx="0" cy="34766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0" name="Straight Arrow Connector 40">
            <a:extLst>
              <a:ext uri="{FF2B5EF4-FFF2-40B4-BE49-F238E27FC236}">
                <a16:creationId xmlns:a16="http://schemas.microsoft.com/office/drawing/2014/main" id="{D0C43D10-5476-2246-BE78-AE9776289352}"/>
              </a:ext>
            </a:extLst>
          </p:cNvPr>
          <p:cNvCxnSpPr>
            <a:cxnSpLocks noChangeShapeType="1"/>
            <a:stCxn id="10256" idx="3"/>
          </p:cNvCxnSpPr>
          <p:nvPr/>
        </p:nvCxnSpPr>
        <p:spPr bwMode="auto">
          <a:xfrm>
            <a:off x="5353050" y="1444625"/>
            <a:ext cx="742950" cy="70643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61" name="TextBox 44">
            <a:extLst>
              <a:ext uri="{FF2B5EF4-FFF2-40B4-BE49-F238E27FC236}">
                <a16:creationId xmlns:a16="http://schemas.microsoft.com/office/drawing/2014/main" id="{7242EBD0-CE72-FB4C-8577-39126579BBD1}"/>
              </a:ext>
            </a:extLst>
          </p:cNvPr>
          <p:cNvSpPr txBox="1">
            <a:spLocks noChangeArrowheads="1"/>
          </p:cNvSpPr>
          <p:nvPr/>
        </p:nvSpPr>
        <p:spPr bwMode="auto">
          <a:xfrm>
            <a:off x="7434263" y="2947989"/>
            <a:ext cx="762000" cy="230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r>
              <a:rPr lang="en-US" altLang="en-US" sz="900" b="0" i="0">
                <a:solidFill>
                  <a:srgbClr val="000000"/>
                </a:solidFill>
                <a:latin typeface="Arial" panose="020B0604020202020204" pitchFamily="34" charset="0"/>
                <a:ea typeface="+mn-ea"/>
                <a:cs typeface="+mn-cs"/>
              </a:rPr>
              <a:t>GW-South</a:t>
            </a:r>
          </a:p>
        </p:txBody>
      </p:sp>
      <p:cxnSp>
        <p:nvCxnSpPr>
          <p:cNvPr id="10262" name="Straight Arrow Connector 45">
            <a:extLst>
              <a:ext uri="{FF2B5EF4-FFF2-40B4-BE49-F238E27FC236}">
                <a16:creationId xmlns:a16="http://schemas.microsoft.com/office/drawing/2014/main" id="{14651C93-0E4B-7847-855F-D0B77FB33D81}"/>
              </a:ext>
            </a:extLst>
          </p:cNvPr>
          <p:cNvCxnSpPr>
            <a:cxnSpLocks noChangeShapeType="1"/>
          </p:cNvCxnSpPr>
          <p:nvPr/>
        </p:nvCxnSpPr>
        <p:spPr bwMode="auto">
          <a:xfrm flipH="1" flipV="1">
            <a:off x="7815264" y="2743200"/>
            <a:ext cx="109537" cy="20478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a:extLst>
              <a:ext uri="{FF2B5EF4-FFF2-40B4-BE49-F238E27FC236}">
                <a16:creationId xmlns:a16="http://schemas.microsoft.com/office/drawing/2014/main" id="{6AA89E31-4DFC-5349-8F29-5B221D42FC2C}"/>
              </a:ext>
            </a:extLst>
          </p:cNvPr>
          <p:cNvCxnSpPr>
            <a:cxnSpLocks/>
          </p:cNvCxnSpPr>
          <p:nvPr/>
        </p:nvCxnSpPr>
        <p:spPr bwMode="auto">
          <a:xfrm flipV="1">
            <a:off x="3962400" y="1328739"/>
            <a:ext cx="0" cy="192087"/>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64" name="Straight Arrow Connector 54">
            <a:extLst>
              <a:ext uri="{FF2B5EF4-FFF2-40B4-BE49-F238E27FC236}">
                <a16:creationId xmlns:a16="http://schemas.microsoft.com/office/drawing/2014/main" id="{E955FB57-DFC4-3A4F-93CB-33620AE0BDB1}"/>
              </a:ext>
            </a:extLst>
          </p:cNvPr>
          <p:cNvCxnSpPr>
            <a:cxnSpLocks noChangeShapeType="1"/>
          </p:cNvCxnSpPr>
          <p:nvPr/>
        </p:nvCxnSpPr>
        <p:spPr bwMode="auto">
          <a:xfrm flipH="1" flipV="1">
            <a:off x="3733800" y="1130301"/>
            <a:ext cx="228600" cy="169863"/>
          </a:xfrm>
          <a:prstGeom prst="straightConnector1">
            <a:avLst/>
          </a:prstGeom>
          <a:noFill/>
          <a:ln w="19050" algn="ctr">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5" name="Straight Connector 58">
            <a:extLst>
              <a:ext uri="{FF2B5EF4-FFF2-40B4-BE49-F238E27FC236}">
                <a16:creationId xmlns:a16="http://schemas.microsoft.com/office/drawing/2014/main" id="{EB3FC979-A117-8845-9FE2-DE9E3B0C3ABF}"/>
              </a:ext>
            </a:extLst>
          </p:cNvPr>
          <p:cNvCxnSpPr>
            <a:cxnSpLocks noChangeShapeType="1"/>
          </p:cNvCxnSpPr>
          <p:nvPr/>
        </p:nvCxnSpPr>
        <p:spPr bwMode="auto">
          <a:xfrm flipV="1">
            <a:off x="4556126" y="2733676"/>
            <a:ext cx="214313" cy="695325"/>
          </a:xfrm>
          <a:prstGeom prst="line">
            <a:avLst/>
          </a:prstGeom>
          <a:noFill/>
          <a:ln w="1905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6" name="Straight Connector 62">
            <a:extLst>
              <a:ext uri="{FF2B5EF4-FFF2-40B4-BE49-F238E27FC236}">
                <a16:creationId xmlns:a16="http://schemas.microsoft.com/office/drawing/2014/main" id="{0B5BBF7A-92EB-A04D-B878-E74497EFCB72}"/>
              </a:ext>
            </a:extLst>
          </p:cNvPr>
          <p:cNvCxnSpPr>
            <a:cxnSpLocks noChangeShapeType="1"/>
          </p:cNvCxnSpPr>
          <p:nvPr/>
        </p:nvCxnSpPr>
        <p:spPr bwMode="auto">
          <a:xfrm flipV="1">
            <a:off x="4618039" y="2185989"/>
            <a:ext cx="66675" cy="365125"/>
          </a:xfrm>
          <a:prstGeom prst="line">
            <a:avLst/>
          </a:prstGeom>
          <a:noFill/>
          <a:ln w="1905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7" name="Straight Connector 64">
            <a:extLst>
              <a:ext uri="{FF2B5EF4-FFF2-40B4-BE49-F238E27FC236}">
                <a16:creationId xmlns:a16="http://schemas.microsoft.com/office/drawing/2014/main" id="{30614AA0-FD18-7641-BA7D-851C7504FEE2}"/>
              </a:ext>
            </a:extLst>
          </p:cNvPr>
          <p:cNvCxnSpPr>
            <a:cxnSpLocks noChangeShapeType="1"/>
          </p:cNvCxnSpPr>
          <p:nvPr/>
        </p:nvCxnSpPr>
        <p:spPr bwMode="auto">
          <a:xfrm flipH="1" flipV="1">
            <a:off x="4618038" y="2551113"/>
            <a:ext cx="152400" cy="215900"/>
          </a:xfrm>
          <a:prstGeom prst="line">
            <a:avLst/>
          </a:prstGeom>
          <a:noFill/>
          <a:ln w="1905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a:extLst>
              <a:ext uri="{FF2B5EF4-FFF2-40B4-BE49-F238E27FC236}">
                <a16:creationId xmlns:a16="http://schemas.microsoft.com/office/drawing/2014/main" id="{93074AFB-2BA3-064C-B7E5-417191152065}"/>
              </a:ext>
            </a:extLst>
          </p:cNvPr>
          <p:cNvCxnSpPr>
            <a:cxnSpLocks/>
          </p:cNvCxnSpPr>
          <p:nvPr/>
        </p:nvCxnSpPr>
        <p:spPr bwMode="auto">
          <a:xfrm flipV="1">
            <a:off x="4394200" y="3419476"/>
            <a:ext cx="177800" cy="123825"/>
          </a:xfrm>
          <a:prstGeom prst="line">
            <a:avLst/>
          </a:prstGeom>
          <a:ln w="190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269" name="Rectangle 70">
            <a:extLst>
              <a:ext uri="{FF2B5EF4-FFF2-40B4-BE49-F238E27FC236}">
                <a16:creationId xmlns:a16="http://schemas.microsoft.com/office/drawing/2014/main" id="{2B2E178E-B89B-D44C-B215-E456F9F1A04D}"/>
              </a:ext>
            </a:extLst>
          </p:cNvPr>
          <p:cNvSpPr>
            <a:spLocks noChangeArrowheads="1"/>
          </p:cNvSpPr>
          <p:nvPr/>
        </p:nvSpPr>
        <p:spPr bwMode="auto">
          <a:xfrm>
            <a:off x="2247900" y="863601"/>
            <a:ext cx="3924300" cy="2317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endParaRPr lang="en-US" altLang="en-US" sz="2400" b="0" i="0">
              <a:solidFill>
                <a:srgbClr val="000000"/>
              </a:solidFill>
              <a:ea typeface="+mn-ea"/>
              <a:cs typeface="+mn-cs"/>
            </a:endParaRPr>
          </a:p>
        </p:txBody>
      </p:sp>
      <p:sp>
        <p:nvSpPr>
          <p:cNvPr id="10270" name="TextBox 44">
            <a:extLst>
              <a:ext uri="{FF2B5EF4-FFF2-40B4-BE49-F238E27FC236}">
                <a16:creationId xmlns:a16="http://schemas.microsoft.com/office/drawing/2014/main" id="{BE2120CA-2F63-9145-B045-640E7D5599F2}"/>
              </a:ext>
            </a:extLst>
          </p:cNvPr>
          <p:cNvSpPr txBox="1">
            <a:spLocks noChangeArrowheads="1"/>
          </p:cNvSpPr>
          <p:nvPr/>
        </p:nvSpPr>
        <p:spPr bwMode="auto">
          <a:xfrm>
            <a:off x="8021638" y="1131889"/>
            <a:ext cx="10588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hangingPunct="0">
              <a:spcBef>
                <a:spcPct val="0"/>
              </a:spcBef>
              <a:buNone/>
            </a:pPr>
            <a:r>
              <a:rPr lang="en-US" altLang="en-US" sz="900" b="0" i="0">
                <a:solidFill>
                  <a:srgbClr val="000000"/>
                </a:solidFill>
                <a:latin typeface="Arial" panose="020B0604020202020204" pitchFamily="34" charset="0"/>
                <a:ea typeface="+mn-ea"/>
                <a:cs typeface="+mn-cs"/>
              </a:rPr>
              <a:t>TWE Loop-in on GW-South&amp;West</a:t>
            </a:r>
          </a:p>
        </p:txBody>
      </p:sp>
      <p:sp>
        <p:nvSpPr>
          <p:cNvPr id="10271" name="TextBox 44">
            <a:extLst>
              <a:ext uri="{FF2B5EF4-FFF2-40B4-BE49-F238E27FC236}">
                <a16:creationId xmlns:a16="http://schemas.microsoft.com/office/drawing/2014/main" id="{B3CF1C32-77BE-7E4A-8084-34268FFFA20D}"/>
              </a:ext>
            </a:extLst>
          </p:cNvPr>
          <p:cNvSpPr txBox="1">
            <a:spLocks noChangeArrowheads="1"/>
          </p:cNvSpPr>
          <p:nvPr/>
        </p:nvSpPr>
        <p:spPr bwMode="auto">
          <a:xfrm>
            <a:off x="2882900" y="1006476"/>
            <a:ext cx="838200" cy="231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0" hangingPunct="0">
              <a:spcBef>
                <a:spcPct val="0"/>
              </a:spcBef>
              <a:buNone/>
            </a:pPr>
            <a:r>
              <a:rPr lang="en-US" altLang="en-US" sz="900" b="0" i="0">
                <a:solidFill>
                  <a:srgbClr val="000000"/>
                </a:solidFill>
                <a:latin typeface="Arial" panose="020B0604020202020204" pitchFamily="34" charset="0"/>
                <a:ea typeface="+mn-ea"/>
                <a:cs typeface="+mn-cs"/>
              </a:rPr>
              <a:t>B2H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57400" y="1295400"/>
            <a:ext cx="7543800" cy="4572000"/>
          </a:xfrm>
        </p:spPr>
        <p:txBody>
          <a:bodyPr/>
          <a:lstStyle/>
          <a:p>
            <a:pPr>
              <a:buClrTx/>
            </a:pPr>
            <a:r>
              <a:rPr lang="en-US" sz="2800" dirty="0"/>
              <a:t>NorthWestern plans for extreme weather events;</a:t>
            </a:r>
          </a:p>
          <a:p>
            <a:pPr>
              <a:buClrTx/>
            </a:pPr>
            <a:r>
              <a:rPr lang="en-US" sz="2800" dirty="0"/>
              <a:t>Events are becoming </a:t>
            </a:r>
            <a:r>
              <a:rPr lang="en-US" sz="2800" u="sng" dirty="0"/>
              <a:t>more</a:t>
            </a:r>
            <a:r>
              <a:rPr lang="en-US" sz="2800" dirty="0"/>
              <a:t> extreme </a:t>
            </a:r>
          </a:p>
          <a:p>
            <a:pPr>
              <a:buClrTx/>
            </a:pPr>
            <a:r>
              <a:rPr lang="en-US" sz="2800" dirty="0"/>
              <a:t>Market unreliability at crisis level</a:t>
            </a:r>
          </a:p>
          <a:p>
            <a:pPr lvl="1"/>
            <a:r>
              <a:rPr lang="en-US" sz="2400" dirty="0"/>
              <a:t>Leads to incredible price volatility</a:t>
            </a:r>
          </a:p>
          <a:p>
            <a:pPr lvl="1"/>
            <a:r>
              <a:rPr lang="en-US" sz="2400" dirty="0"/>
              <a:t>Transmission constraints limit ability to import supply</a:t>
            </a:r>
          </a:p>
          <a:p>
            <a:pPr lvl="1"/>
            <a:r>
              <a:rPr lang="en-US" sz="2400" dirty="0"/>
              <a:t>Supply upgrades and capacity resources take years to accomplish; Requires urgent action</a:t>
            </a:r>
            <a:endParaRPr lang="en-US" dirty="0"/>
          </a:p>
          <a:p>
            <a:pPr>
              <a:buClrTx/>
            </a:pPr>
            <a:r>
              <a:rPr lang="en-US" sz="2800" dirty="0"/>
              <a:t>Regional Resource Adequacy plays critical role in Montana challenges during weather events</a:t>
            </a:r>
            <a:endParaRPr lang="en-US" sz="2400" dirty="0"/>
          </a:p>
        </p:txBody>
      </p:sp>
      <p:sp>
        <p:nvSpPr>
          <p:cNvPr id="3" name="Text Placeholder 2"/>
          <p:cNvSpPr>
            <a:spLocks noGrp="1"/>
          </p:cNvSpPr>
          <p:nvPr>
            <p:ph type="body" sz="quarter" idx="11"/>
          </p:nvPr>
        </p:nvSpPr>
        <p:spPr/>
        <p:txBody>
          <a:bodyPr/>
          <a:lstStyle/>
          <a:p>
            <a:r>
              <a:rPr lang="en-US" sz="3000" dirty="0"/>
              <a:t>NorthWestern Energy Infrastructure Overview</a:t>
            </a:r>
          </a:p>
        </p:txBody>
      </p:sp>
      <p:sp>
        <p:nvSpPr>
          <p:cNvPr id="4" name="Slide Number Placeholder 3"/>
          <p:cNvSpPr>
            <a:spLocks noGrp="1"/>
          </p:cNvSpPr>
          <p:nvPr>
            <p:ph type="sldNum" sz="quarter" idx="12"/>
          </p:nvPr>
        </p:nvSpPr>
        <p:spPr/>
        <p:txBody>
          <a:bodyPr/>
          <a:lstStyle/>
          <a:p>
            <a:pPr>
              <a:defRPr/>
            </a:pPr>
            <a:fld id="{2C0ECBD9-25D4-4606-8BF8-08CE41459604}" type="slidenum">
              <a:rPr lang="en-US">
                <a:latin typeface="Helvetica"/>
                <a:ea typeface="+mn-ea"/>
              </a:rPr>
              <a:pPr>
                <a:defRPr/>
              </a:pPr>
              <a:t>17</a:t>
            </a:fld>
            <a:endParaRPr lang="en-US" dirty="0">
              <a:latin typeface="Helvetica"/>
              <a:ea typeface="+mn-ea"/>
            </a:endParaRPr>
          </a:p>
        </p:txBody>
      </p:sp>
    </p:spTree>
    <p:extLst>
      <p:ext uri="{BB962C8B-B14F-4D97-AF65-F5344CB8AC3E}">
        <p14:creationId xmlns:p14="http://schemas.microsoft.com/office/powerpoint/2010/main" val="3709425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57400" y="1219200"/>
            <a:ext cx="8229600" cy="4876800"/>
          </a:xfrm>
        </p:spPr>
        <p:txBody>
          <a:bodyPr/>
          <a:lstStyle/>
          <a:p>
            <a:pPr>
              <a:buClrTx/>
            </a:pPr>
            <a:r>
              <a:rPr lang="en-US" sz="2000" dirty="0">
                <a:solidFill>
                  <a:srgbClr val="000000"/>
                </a:solidFill>
              </a:rPr>
              <a:t>The NorthWestern system is generation resource </a:t>
            </a:r>
            <a:r>
              <a:rPr lang="en-US" sz="2000" u="sng" dirty="0">
                <a:solidFill>
                  <a:srgbClr val="000000"/>
                </a:solidFill>
              </a:rPr>
              <a:t>deficient</a:t>
            </a:r>
            <a:r>
              <a:rPr lang="en-US" sz="2000" dirty="0">
                <a:solidFill>
                  <a:srgbClr val="000000"/>
                </a:solidFill>
              </a:rPr>
              <a:t>.</a:t>
            </a:r>
          </a:p>
          <a:p>
            <a:pPr lvl="1"/>
            <a:r>
              <a:rPr lang="en-US" sz="2000" dirty="0">
                <a:solidFill>
                  <a:srgbClr val="000000"/>
                </a:solidFill>
              </a:rPr>
              <a:t>Flexible generation not only needed for energy and capacity, but is also critical for support of the transmission system and for the provision of ancillary services</a:t>
            </a:r>
          </a:p>
          <a:p>
            <a:pPr>
              <a:buClrTx/>
            </a:pPr>
            <a:r>
              <a:rPr lang="en-US" sz="2000" dirty="0">
                <a:solidFill>
                  <a:srgbClr val="000000"/>
                </a:solidFill>
              </a:rPr>
              <a:t>The system is transmission </a:t>
            </a:r>
            <a:r>
              <a:rPr lang="en-US" sz="2000" u="sng" dirty="0">
                <a:solidFill>
                  <a:srgbClr val="000000"/>
                </a:solidFill>
              </a:rPr>
              <a:t>constrained</a:t>
            </a:r>
            <a:r>
              <a:rPr lang="en-US" sz="2000" dirty="0">
                <a:solidFill>
                  <a:srgbClr val="000000"/>
                </a:solidFill>
              </a:rPr>
              <a:t>.</a:t>
            </a:r>
            <a:endParaRPr lang="en-US" sz="2000" u="sng" dirty="0">
              <a:solidFill>
                <a:srgbClr val="000000"/>
              </a:solidFill>
            </a:endParaRPr>
          </a:p>
          <a:p>
            <a:pPr lvl="1"/>
            <a:r>
              <a:rPr lang="en-US" sz="2000" dirty="0">
                <a:solidFill>
                  <a:srgbClr val="000000"/>
                </a:solidFill>
              </a:rPr>
              <a:t>Generation and transmission system were developed together</a:t>
            </a:r>
          </a:p>
          <a:p>
            <a:pPr lvl="1"/>
            <a:r>
              <a:rPr lang="en-US" sz="2000" dirty="0">
                <a:solidFill>
                  <a:srgbClr val="000000"/>
                </a:solidFill>
              </a:rPr>
              <a:t>Loss of generation in balancing authority is a significant concern and causing high imports from market</a:t>
            </a:r>
          </a:p>
          <a:p>
            <a:pPr lvl="1"/>
            <a:r>
              <a:rPr lang="en-US" sz="2000" dirty="0">
                <a:solidFill>
                  <a:srgbClr val="000000"/>
                </a:solidFill>
              </a:rPr>
              <a:t>Transmission to import energy is constrained on peak hours when supply need is greatest </a:t>
            </a:r>
          </a:p>
          <a:p>
            <a:pPr lvl="1"/>
            <a:r>
              <a:rPr lang="en-US" sz="2000" dirty="0">
                <a:solidFill>
                  <a:srgbClr val="000000"/>
                </a:solidFill>
              </a:rPr>
              <a:t>There is competition for transmission capacity</a:t>
            </a:r>
          </a:p>
          <a:p>
            <a:pPr>
              <a:buClrTx/>
            </a:pPr>
            <a:r>
              <a:rPr lang="en-US" sz="2000" dirty="0">
                <a:solidFill>
                  <a:srgbClr val="000000"/>
                </a:solidFill>
              </a:rPr>
              <a:t>Current situation has been described for several years</a:t>
            </a:r>
          </a:p>
          <a:p>
            <a:pPr>
              <a:buClrTx/>
            </a:pPr>
            <a:r>
              <a:rPr lang="en-US" sz="2000" dirty="0">
                <a:solidFill>
                  <a:srgbClr val="000000"/>
                </a:solidFill>
              </a:rPr>
              <a:t>The region is also constrained and recognizes a Resource Adequacy issue </a:t>
            </a:r>
          </a:p>
          <a:p>
            <a:pPr lvl="1"/>
            <a:endParaRPr lang="en-US" sz="2000" dirty="0"/>
          </a:p>
        </p:txBody>
      </p:sp>
      <p:sp>
        <p:nvSpPr>
          <p:cNvPr id="3" name="Text Placeholder 2"/>
          <p:cNvSpPr>
            <a:spLocks noGrp="1"/>
          </p:cNvSpPr>
          <p:nvPr>
            <p:ph type="body" sz="quarter" idx="11"/>
          </p:nvPr>
        </p:nvSpPr>
        <p:spPr>
          <a:xfrm>
            <a:off x="2057400" y="152400"/>
            <a:ext cx="8458200" cy="533400"/>
          </a:xfrm>
        </p:spPr>
        <p:txBody>
          <a:bodyPr/>
          <a:lstStyle/>
          <a:p>
            <a:r>
              <a:rPr lang="en-US" sz="2600" dirty="0"/>
              <a:t>Big Picture - Electric Transmission System Challenges</a:t>
            </a:r>
          </a:p>
        </p:txBody>
      </p:sp>
      <p:sp>
        <p:nvSpPr>
          <p:cNvPr id="4" name="Slide Number Placeholder 3"/>
          <p:cNvSpPr>
            <a:spLocks noGrp="1"/>
          </p:cNvSpPr>
          <p:nvPr>
            <p:ph type="sldNum" sz="quarter" idx="12"/>
          </p:nvPr>
        </p:nvSpPr>
        <p:spPr/>
        <p:txBody>
          <a:bodyPr/>
          <a:lstStyle/>
          <a:p>
            <a:pPr>
              <a:defRPr/>
            </a:pPr>
            <a:fld id="{C1AD963D-579C-45B2-A395-1C6444035837}" type="slidenum">
              <a:rPr lang="en-US">
                <a:latin typeface="Helvetica"/>
                <a:ea typeface="+mn-ea"/>
              </a:rPr>
              <a:pPr>
                <a:defRPr/>
              </a:pPr>
              <a:t>18</a:t>
            </a:fld>
            <a:endParaRPr lang="en-US" dirty="0">
              <a:latin typeface="Helvetica"/>
              <a:ea typeface="+mn-ea"/>
            </a:endParaRPr>
          </a:p>
        </p:txBody>
      </p:sp>
    </p:spTree>
    <p:extLst>
      <p:ext uri="{BB962C8B-B14F-4D97-AF65-F5344CB8AC3E}">
        <p14:creationId xmlns:p14="http://schemas.microsoft.com/office/powerpoint/2010/main" val="1906436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Increasing Risk – Access to Market</a:t>
            </a:r>
          </a:p>
        </p:txBody>
      </p:sp>
      <p:sp>
        <p:nvSpPr>
          <p:cNvPr id="4" name="Slide Number Placeholder 3"/>
          <p:cNvSpPr>
            <a:spLocks noGrp="1"/>
          </p:cNvSpPr>
          <p:nvPr>
            <p:ph type="sldNum" sz="quarter" idx="11"/>
          </p:nvPr>
        </p:nvSpPr>
        <p:spPr/>
        <p:txBody>
          <a:bodyPr/>
          <a:lstStyle/>
          <a:p>
            <a:pPr>
              <a:defRPr/>
            </a:pPr>
            <a:fld id="{A2580C42-3923-4F1B-B277-38F067D21BF5}" type="slidenum">
              <a:rPr lang="en-US">
                <a:latin typeface="Helvetica"/>
                <a:ea typeface="+mn-ea"/>
              </a:rPr>
              <a:pPr>
                <a:defRPr/>
              </a:pPr>
              <a:t>19</a:t>
            </a:fld>
            <a:endParaRPr lang="en-US" dirty="0">
              <a:latin typeface="Helvetica"/>
              <a:ea typeface="+mn-ea"/>
            </a:endParaRPr>
          </a:p>
        </p:txBody>
      </p:sp>
      <p:pic>
        <p:nvPicPr>
          <p:cNvPr id="5" name="Picture 4"/>
          <p:cNvPicPr>
            <a:picLocks noChangeAspect="1"/>
          </p:cNvPicPr>
          <p:nvPr/>
        </p:nvPicPr>
        <p:blipFill>
          <a:blip r:embed="rId2"/>
          <a:stretch>
            <a:fillRect/>
          </a:stretch>
        </p:blipFill>
        <p:spPr>
          <a:xfrm>
            <a:off x="5257800" y="1247866"/>
            <a:ext cx="5257801" cy="3663848"/>
          </a:xfrm>
          <a:prstGeom prst="rect">
            <a:avLst/>
          </a:prstGeom>
        </p:spPr>
      </p:pic>
      <p:sp>
        <p:nvSpPr>
          <p:cNvPr id="2" name="TextBox 1"/>
          <p:cNvSpPr txBox="1"/>
          <p:nvPr/>
        </p:nvSpPr>
        <p:spPr>
          <a:xfrm>
            <a:off x="2133600" y="5755946"/>
            <a:ext cx="7532960" cy="369332"/>
          </a:xfrm>
          <a:prstGeom prst="rect">
            <a:avLst/>
          </a:prstGeom>
          <a:noFill/>
        </p:spPr>
        <p:txBody>
          <a:bodyPr wrap="none" rtlCol="0">
            <a:spAutoFit/>
          </a:bodyPr>
          <a:lstStyle/>
          <a:p>
            <a:r>
              <a:rPr lang="en-US" dirty="0">
                <a:solidFill>
                  <a:srgbClr val="000000"/>
                </a:solidFill>
                <a:latin typeface="Helvetica" pitchFamily="34" charset="0"/>
                <a:ea typeface="+mn-ea"/>
              </a:rPr>
              <a:t>Very few trading partners on Path 80; Very unreliable and often gets cut</a:t>
            </a:r>
          </a:p>
        </p:txBody>
      </p:sp>
      <p:pic>
        <p:nvPicPr>
          <p:cNvPr id="7" name="Picture 6"/>
          <p:cNvPicPr>
            <a:picLocks noChangeAspect="1"/>
          </p:cNvPicPr>
          <p:nvPr/>
        </p:nvPicPr>
        <p:blipFill>
          <a:blip r:embed="rId3"/>
          <a:stretch>
            <a:fillRect/>
          </a:stretch>
        </p:blipFill>
        <p:spPr>
          <a:xfrm>
            <a:off x="1676400" y="1247866"/>
            <a:ext cx="3443292" cy="4390934"/>
          </a:xfrm>
          <a:prstGeom prst="rect">
            <a:avLst/>
          </a:prstGeom>
        </p:spPr>
      </p:pic>
    </p:spTree>
    <p:extLst>
      <p:ext uri="{BB962C8B-B14F-4D97-AF65-F5344CB8AC3E}">
        <p14:creationId xmlns:p14="http://schemas.microsoft.com/office/powerpoint/2010/main" val="3734886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4648B-13DF-44FF-A371-CAA7FD59C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5572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05000" y="1341438"/>
          <a:ext cx="8034338" cy="51355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6327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z="2800" dirty="0">
                <a:solidFill>
                  <a:schemeClr val="bg1"/>
                </a:solidFill>
              </a:rPr>
              <a:t>Gas Transmission System</a:t>
            </a:r>
          </a:p>
        </p:txBody>
      </p:sp>
      <p:pic>
        <p:nvPicPr>
          <p:cNvPr id="1638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4500" y="766764"/>
            <a:ext cx="9144000" cy="6046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96959988-C00A-4CEC-B3BE-0E0D20C94A00}" type="slidenum">
              <a:rPr lang="en-US" altLang="en-US" b="1">
                <a:solidFill>
                  <a:srgbClr val="FFFFFF"/>
                </a:solidFill>
                <a:ea typeface="+mn-ea"/>
              </a:rPr>
              <a:pPr/>
              <a:t>21</a:t>
            </a:fld>
            <a:endParaRPr lang="en-US" altLang="en-US" b="1" dirty="0">
              <a:solidFill>
                <a:srgbClr val="FFFFFF"/>
              </a:solidFill>
              <a:ea typeface="+mn-ea"/>
            </a:endParaRPr>
          </a:p>
        </p:txBody>
      </p:sp>
      <p:sp>
        <p:nvSpPr>
          <p:cNvPr id="3" name="Oval 2"/>
          <p:cNvSpPr/>
          <p:nvPr/>
        </p:nvSpPr>
        <p:spPr>
          <a:xfrm>
            <a:off x="3733800" y="2286000"/>
            <a:ext cx="914400" cy="533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latin typeface="Helvetica"/>
            </a:endParaRPr>
          </a:p>
        </p:txBody>
      </p:sp>
      <p:sp>
        <p:nvSpPr>
          <p:cNvPr id="7" name="Oval 6"/>
          <p:cNvSpPr/>
          <p:nvPr/>
        </p:nvSpPr>
        <p:spPr>
          <a:xfrm>
            <a:off x="6553200" y="5562600"/>
            <a:ext cx="838200" cy="5334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latin typeface="Helvetica"/>
            </a:endParaRPr>
          </a:p>
        </p:txBody>
      </p:sp>
    </p:spTree>
    <p:extLst>
      <p:ext uri="{BB962C8B-B14F-4D97-AF65-F5344CB8AC3E}">
        <p14:creationId xmlns:p14="http://schemas.microsoft.com/office/powerpoint/2010/main" val="3821448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057400" y="0"/>
            <a:ext cx="8153400" cy="838200"/>
          </a:xfrm>
        </p:spPr>
        <p:txBody>
          <a:bodyPr/>
          <a:lstStyle/>
          <a:p>
            <a:r>
              <a:rPr lang="en-US" altLang="en-US" sz="2800" dirty="0">
                <a:solidFill>
                  <a:schemeClr val="bg1"/>
                </a:solidFill>
              </a:rPr>
              <a:t>Heating Season Gas Supply &amp; Storage Volume </a:t>
            </a:r>
          </a:p>
        </p:txBody>
      </p:sp>
      <p:pic>
        <p:nvPicPr>
          <p:cNvPr id="2253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2850" y="1114426"/>
            <a:ext cx="7531100" cy="5013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63774B8F-C9EC-436F-BD1F-250EECA980FB}" type="slidenum">
              <a:rPr lang="en-US" altLang="en-US">
                <a:solidFill>
                  <a:srgbClr val="000000"/>
                </a:solidFill>
                <a:ea typeface="+mn-ea"/>
              </a:rPr>
              <a:pPr/>
              <a:t>22</a:t>
            </a:fld>
            <a:endParaRPr lang="en-US" altLang="en-US" dirty="0">
              <a:solidFill>
                <a:srgbClr val="000000"/>
              </a:solidFill>
              <a:ea typeface="+mn-ea"/>
            </a:endParaRPr>
          </a:p>
        </p:txBody>
      </p:sp>
      <p:sp>
        <p:nvSpPr>
          <p:cNvPr id="5" name="TextBox 4"/>
          <p:cNvSpPr txBox="1"/>
          <p:nvPr/>
        </p:nvSpPr>
        <p:spPr>
          <a:xfrm>
            <a:off x="2514600" y="6179889"/>
            <a:ext cx="32766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dirty="0">
                <a:solidFill>
                  <a:srgbClr val="000000"/>
                </a:solidFill>
                <a:latin typeface="Helvetica"/>
              </a:rPr>
              <a:t>Storage Seasonal Cycle – 11/1/20 = 14.4 BCF, 2/17/2021 = 3.9 BCF </a:t>
            </a:r>
          </a:p>
        </p:txBody>
      </p:sp>
    </p:spTree>
    <p:extLst>
      <p:ext uri="{BB962C8B-B14F-4D97-AF65-F5344CB8AC3E}">
        <p14:creationId xmlns:p14="http://schemas.microsoft.com/office/powerpoint/2010/main" val="2340540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914525" y="914400"/>
            <a:ext cx="8448675" cy="4648200"/>
          </a:xfrm>
        </p:spPr>
        <p:txBody>
          <a:bodyPr>
            <a:normAutofit lnSpcReduction="10000"/>
          </a:bodyPr>
          <a:lstStyle/>
          <a:p>
            <a:endParaRPr lang="en-US" sz="2000" dirty="0">
              <a:solidFill>
                <a:schemeClr val="tx1"/>
              </a:solidFill>
              <a:cs typeface="Times New Roman" panose="02020603050405020304" pitchFamily="18" charset="0"/>
            </a:endParaRPr>
          </a:p>
          <a:p>
            <a:pPr marL="342900" indent="-342900">
              <a:buFont typeface="Arial" panose="020B0604020202020204" pitchFamily="34" charset="0"/>
              <a:buChar char="•"/>
            </a:pPr>
            <a:r>
              <a:rPr lang="en-US" sz="2000" dirty="0">
                <a:solidFill>
                  <a:schemeClr val="tx1"/>
                </a:solidFill>
                <a:cs typeface="Times New Roman" panose="02020603050405020304" pitchFamily="18" charset="0"/>
              </a:rPr>
              <a:t>The Gas Transmission System operated well and as designed during cold weather event</a:t>
            </a:r>
          </a:p>
          <a:p>
            <a:pPr marL="342900" indent="-342900">
              <a:buFont typeface="Arial" panose="020B0604020202020204" pitchFamily="34" charset="0"/>
              <a:buChar char="•"/>
            </a:pPr>
            <a:r>
              <a:rPr lang="en-US" sz="2000" dirty="0">
                <a:solidFill>
                  <a:schemeClr val="tx1"/>
                </a:solidFill>
                <a:cs typeface="Times New Roman" panose="02020603050405020304" pitchFamily="18" charset="0"/>
              </a:rPr>
              <a:t>The system operated at or above its design limits at times</a:t>
            </a:r>
          </a:p>
          <a:p>
            <a:pPr marL="1085850" lvl="1" indent="-342900">
              <a:buFont typeface="Helvetica" panose="020B0604020202020204" pitchFamily="34" charset="0"/>
              <a:buChar char="–"/>
            </a:pPr>
            <a:r>
              <a:rPr lang="en-US" sz="2000" dirty="0">
                <a:cs typeface="Times New Roman" panose="02020603050405020304" pitchFamily="18" charset="0"/>
              </a:rPr>
              <a:t>When above design limits, system is losing pressure</a:t>
            </a:r>
          </a:p>
          <a:p>
            <a:pPr marL="1085850" lvl="1" indent="-342900">
              <a:buFont typeface="Helvetica" panose="020B0604020202020204" pitchFamily="34" charset="0"/>
              <a:buChar char="–"/>
            </a:pPr>
            <a:r>
              <a:rPr lang="en-US" sz="2000" dirty="0">
                <a:cs typeface="Times New Roman" panose="02020603050405020304" pitchFamily="18" charset="0"/>
              </a:rPr>
              <a:t>There were challenges, as there always are during peak period operations</a:t>
            </a:r>
          </a:p>
          <a:p>
            <a:pPr marL="1085850" lvl="1" indent="-342900">
              <a:buFont typeface="Helvetica" panose="020B0604020202020204" pitchFamily="34" charset="0"/>
              <a:buChar char="–"/>
            </a:pPr>
            <a:r>
              <a:rPr lang="en-US" sz="2000" dirty="0">
                <a:cs typeface="Times New Roman" panose="02020603050405020304" pitchFamily="18" charset="0"/>
              </a:rPr>
              <a:t>Significant customer growth on gas transmission system, especially in certain areas</a:t>
            </a:r>
          </a:p>
          <a:p>
            <a:pPr marL="342900" indent="-342900">
              <a:buFont typeface="Arial" panose="020B0604020202020204" pitchFamily="34" charset="0"/>
              <a:buChar char="•"/>
            </a:pPr>
            <a:r>
              <a:rPr lang="en-US" sz="2000" dirty="0">
                <a:solidFill>
                  <a:schemeClr val="tx1"/>
                </a:solidFill>
                <a:cs typeface="Times New Roman" panose="02020603050405020304" pitchFamily="18" charset="0"/>
              </a:rPr>
              <a:t>Planning for major upgrades takes significant lead time including permitting, engineering and construction</a:t>
            </a:r>
          </a:p>
          <a:p>
            <a:pPr marL="342900" indent="-342900">
              <a:buFont typeface="Arial" panose="020B0604020202020204" pitchFamily="34" charset="0"/>
              <a:buChar char="•"/>
            </a:pPr>
            <a:r>
              <a:rPr lang="en-US" sz="2000" dirty="0">
                <a:solidFill>
                  <a:schemeClr val="tx1"/>
                </a:solidFill>
                <a:cs typeface="Times New Roman" panose="02020603050405020304" pitchFamily="18" charset="0"/>
              </a:rPr>
              <a:t>We are interconnected with others with operational dependence on other systems, markets and market pricing</a:t>
            </a: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We continue to plan for the future growth for our gas transmission and distribution customers</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schemeClr val="tx1"/>
              </a:solidFill>
              <a:cs typeface="Times New Roman" panose="02020603050405020304" pitchFamily="18" charset="0"/>
            </a:endParaRPr>
          </a:p>
          <a:p>
            <a:pPr marL="342900" indent="-342900">
              <a:buFont typeface="Arial" panose="020B0604020202020204" pitchFamily="34" charset="0"/>
              <a:buChar char="•"/>
            </a:pPr>
            <a:endParaRPr lang="en-US" sz="2400" dirty="0">
              <a:solidFill>
                <a:schemeClr val="tx1"/>
              </a:solidFill>
              <a:cs typeface="Times New Roman" panose="02020603050405020304" pitchFamily="18" charset="0"/>
            </a:endParaRPr>
          </a:p>
          <a:p>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sz="quarter" idx="10"/>
          </p:nvPr>
        </p:nvSpPr>
        <p:spPr/>
        <p:txBody>
          <a:bodyPr/>
          <a:lstStyle/>
          <a:p>
            <a:r>
              <a:rPr lang="en-US" dirty="0"/>
              <a:t>Gas Transmission Important Takeaways</a:t>
            </a:r>
          </a:p>
        </p:txBody>
      </p:sp>
      <p:sp>
        <p:nvSpPr>
          <p:cNvPr id="4" name="Slide Number Placeholder 3"/>
          <p:cNvSpPr>
            <a:spLocks noGrp="1"/>
          </p:cNvSpPr>
          <p:nvPr>
            <p:ph type="sldNum" sz="quarter" idx="11"/>
          </p:nvPr>
        </p:nvSpPr>
        <p:spPr>
          <a:xfrm>
            <a:off x="1533525" y="6537326"/>
            <a:ext cx="381000" cy="320675"/>
          </a:xfrm>
        </p:spPr>
        <p:txBody>
          <a:bodyPr/>
          <a:lstStyle/>
          <a:p>
            <a:pPr>
              <a:defRPr/>
            </a:pPr>
            <a:fld id="{EF0759A8-C535-43FE-A4B9-E33C7E8F7078}" type="slidenum">
              <a:rPr lang="en-US">
                <a:solidFill>
                  <a:srgbClr val="000000">
                    <a:lumMod val="75000"/>
                    <a:lumOff val="25000"/>
                  </a:srgbClr>
                </a:solidFill>
                <a:latin typeface="Helvetica"/>
                <a:ea typeface="+mn-ea"/>
              </a:rPr>
              <a:pPr>
                <a:defRPr/>
              </a:pPr>
              <a:t>23</a:t>
            </a:fld>
            <a:endParaRPr lang="en-US" dirty="0">
              <a:solidFill>
                <a:srgbClr val="000000">
                  <a:lumMod val="75000"/>
                  <a:lumOff val="25000"/>
                </a:srgbClr>
              </a:solidFill>
              <a:latin typeface="Helvetica"/>
              <a:ea typeface="+mn-ea"/>
            </a:endParaRPr>
          </a:p>
        </p:txBody>
      </p:sp>
    </p:spTree>
    <p:extLst>
      <p:ext uri="{BB962C8B-B14F-4D97-AF65-F5344CB8AC3E}">
        <p14:creationId xmlns:p14="http://schemas.microsoft.com/office/powerpoint/2010/main" val="3790733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524000" y="6527801"/>
            <a:ext cx="381000" cy="320675"/>
          </a:xfrm>
        </p:spPr>
        <p:txBody>
          <a:bodyPr/>
          <a:lstStyle/>
          <a:p>
            <a:pPr>
              <a:defRPr/>
            </a:pPr>
            <a:fld id="{753DBD84-F98A-45CE-B520-3A290421913F}" type="slidenum">
              <a:rPr lang="en-US">
                <a:solidFill>
                  <a:srgbClr val="000000">
                    <a:lumMod val="75000"/>
                    <a:lumOff val="25000"/>
                  </a:srgbClr>
                </a:solidFill>
                <a:latin typeface="Helvetica"/>
                <a:ea typeface="+mn-ea"/>
              </a:rPr>
              <a:pPr>
                <a:defRPr/>
              </a:pPr>
              <a:t>24</a:t>
            </a:fld>
            <a:endParaRPr lang="en-US" dirty="0">
              <a:solidFill>
                <a:srgbClr val="000000">
                  <a:lumMod val="75000"/>
                  <a:lumOff val="25000"/>
                </a:srgbClr>
              </a:solidFill>
              <a:latin typeface="Helvetica"/>
              <a:ea typeface="+mn-ea"/>
            </a:endParaRPr>
          </a:p>
        </p:txBody>
      </p:sp>
    </p:spTree>
    <p:extLst>
      <p:ext uri="{BB962C8B-B14F-4D97-AF65-F5344CB8AC3E}">
        <p14:creationId xmlns:p14="http://schemas.microsoft.com/office/powerpoint/2010/main" val="1772148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B1F6F-EA09-4FDB-ABB1-CF09A7487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511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5CCC0-DCD5-42FB-805B-A9594565C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103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01B0FBD-01D4-B042-9856-BBF5D67F2DCC}"/>
              </a:ext>
            </a:extLst>
          </p:cNvPr>
          <p:cNvGraphicFramePr>
            <a:graphicFrameLocks noGrp="1"/>
          </p:cNvGraphicFramePr>
          <p:nvPr/>
        </p:nvGraphicFramePr>
        <p:xfrm>
          <a:off x="1752600" y="1333499"/>
          <a:ext cx="8686800" cy="4462513"/>
        </p:xfrm>
        <a:graphic>
          <a:graphicData uri="http://schemas.openxmlformats.org/drawingml/2006/table">
            <a:tbl>
              <a:tblPr firstRow="1" bandRow="1">
                <a:tableStyleId>{5C22544A-7EE6-4342-B048-85BDC9FD1C3A}</a:tableStyleId>
              </a:tblPr>
              <a:tblGrid>
                <a:gridCol w="2316480">
                  <a:extLst>
                    <a:ext uri="{9D8B030D-6E8A-4147-A177-3AD203B41FA5}">
                      <a16:colId xmlns:a16="http://schemas.microsoft.com/office/drawing/2014/main" val="1064300556"/>
                    </a:ext>
                  </a:extLst>
                </a:gridCol>
                <a:gridCol w="3474720">
                  <a:extLst>
                    <a:ext uri="{9D8B030D-6E8A-4147-A177-3AD203B41FA5}">
                      <a16:colId xmlns:a16="http://schemas.microsoft.com/office/drawing/2014/main" val="3320856755"/>
                    </a:ext>
                  </a:extLst>
                </a:gridCol>
                <a:gridCol w="2895600">
                  <a:extLst>
                    <a:ext uri="{9D8B030D-6E8A-4147-A177-3AD203B41FA5}">
                      <a16:colId xmlns:a16="http://schemas.microsoft.com/office/drawing/2014/main" val="108937191"/>
                    </a:ext>
                  </a:extLst>
                </a:gridCol>
              </a:tblGrid>
              <a:tr h="723901">
                <a:tc>
                  <a:txBody>
                    <a:bodyPr/>
                    <a:lstStyle/>
                    <a:p>
                      <a:r>
                        <a:rPr lang="en-US" sz="2400" dirty="0"/>
                        <a:t>State/Province</a:t>
                      </a:r>
                    </a:p>
                  </a:txBody>
                  <a:tcPr/>
                </a:tc>
                <a:tc>
                  <a:txBody>
                    <a:bodyPr/>
                    <a:lstStyle/>
                    <a:p>
                      <a:pPr algn="r"/>
                      <a:r>
                        <a:rPr lang="en-US" sz="2400" dirty="0"/>
                        <a:t>Households / Businesses</a:t>
                      </a:r>
                    </a:p>
                  </a:txBody>
                  <a:tcPr/>
                </a:tc>
                <a:tc>
                  <a:txBody>
                    <a:bodyPr/>
                    <a:lstStyle/>
                    <a:p>
                      <a:pPr algn="r"/>
                      <a:r>
                        <a:rPr lang="en-US" sz="2400" dirty="0"/>
                        <a:t>Pipeline (miles / km)</a:t>
                      </a:r>
                    </a:p>
                  </a:txBody>
                  <a:tcPr/>
                </a:tc>
                <a:extLst>
                  <a:ext uri="{0D108BD9-81ED-4DB2-BD59-A6C34878D82A}">
                    <a16:rowId xmlns:a16="http://schemas.microsoft.com/office/drawing/2014/main" val="919990403"/>
                  </a:ext>
                </a:extLst>
              </a:tr>
              <a:tr h="623102">
                <a:tc>
                  <a:txBody>
                    <a:bodyPr/>
                    <a:lstStyle/>
                    <a:p>
                      <a:r>
                        <a:rPr lang="en-US" sz="2400" dirty="0"/>
                        <a:t>British Columbia</a:t>
                      </a:r>
                    </a:p>
                  </a:txBody>
                  <a:tcPr/>
                </a:tc>
                <a:tc>
                  <a:txBody>
                    <a:bodyPr/>
                    <a:lstStyle/>
                    <a:p>
                      <a:pPr algn="r"/>
                      <a:r>
                        <a:rPr lang="en-US" sz="2400" dirty="0"/>
                        <a:t>955,626 / 98,476</a:t>
                      </a:r>
                    </a:p>
                  </a:txBody>
                  <a:tcPr/>
                </a:tc>
                <a:tc>
                  <a:txBody>
                    <a:bodyPr/>
                    <a:lstStyle/>
                    <a:p>
                      <a:pPr algn="r"/>
                      <a:r>
                        <a:rPr lang="en-US" sz="2400" dirty="0"/>
                        <a:t>35,000 / 58,500</a:t>
                      </a:r>
                    </a:p>
                  </a:txBody>
                  <a:tcPr/>
                </a:tc>
                <a:extLst>
                  <a:ext uri="{0D108BD9-81ED-4DB2-BD59-A6C34878D82A}">
                    <a16:rowId xmlns:a16="http://schemas.microsoft.com/office/drawing/2014/main" val="970289835"/>
                  </a:ext>
                </a:extLst>
              </a:tr>
              <a:tr h="623102">
                <a:tc>
                  <a:txBody>
                    <a:bodyPr/>
                    <a:lstStyle/>
                    <a:p>
                      <a:r>
                        <a:rPr lang="en-US" sz="2400" dirty="0"/>
                        <a:t>Idaho</a:t>
                      </a:r>
                    </a:p>
                  </a:txBody>
                  <a:tcPr/>
                </a:tc>
                <a:tc>
                  <a:txBody>
                    <a:bodyPr/>
                    <a:lstStyle/>
                    <a:p>
                      <a:pPr algn="r"/>
                      <a:r>
                        <a:rPr lang="en-US" sz="2400" dirty="0"/>
                        <a:t>433,237 / 44,420</a:t>
                      </a:r>
                    </a:p>
                  </a:txBody>
                  <a:tcPr/>
                </a:tc>
                <a:tc>
                  <a:txBody>
                    <a:bodyPr/>
                    <a:lstStyle/>
                    <a:p>
                      <a:pPr algn="r"/>
                      <a:r>
                        <a:rPr lang="en-US" sz="2400" dirty="0"/>
                        <a:t>17,500 / 29,000</a:t>
                      </a:r>
                    </a:p>
                  </a:txBody>
                  <a:tcPr/>
                </a:tc>
                <a:extLst>
                  <a:ext uri="{0D108BD9-81ED-4DB2-BD59-A6C34878D82A}">
                    <a16:rowId xmlns:a16="http://schemas.microsoft.com/office/drawing/2014/main" val="2910494974"/>
                  </a:ext>
                </a:extLst>
              </a:tr>
              <a:tr h="623102">
                <a:tc>
                  <a:txBody>
                    <a:bodyPr/>
                    <a:lstStyle/>
                    <a:p>
                      <a:r>
                        <a:rPr lang="en-US" sz="2400" dirty="0"/>
                        <a:t>Montana</a:t>
                      </a:r>
                    </a:p>
                  </a:txBody>
                  <a:tcPr/>
                </a:tc>
                <a:tc>
                  <a:txBody>
                    <a:bodyPr/>
                    <a:lstStyle/>
                    <a:p>
                      <a:pPr algn="r"/>
                      <a:r>
                        <a:rPr lang="en-US" sz="2400" dirty="0"/>
                        <a:t>279,987 / 38,099</a:t>
                      </a:r>
                    </a:p>
                  </a:txBody>
                  <a:tcPr/>
                </a:tc>
                <a:tc>
                  <a:txBody>
                    <a:bodyPr/>
                    <a:lstStyle/>
                    <a:p>
                      <a:pPr algn="r"/>
                      <a:r>
                        <a:rPr lang="en-US" sz="2400" dirty="0"/>
                        <a:t>16,250 / 27,000</a:t>
                      </a:r>
                    </a:p>
                  </a:txBody>
                  <a:tcPr/>
                </a:tc>
                <a:extLst>
                  <a:ext uri="{0D108BD9-81ED-4DB2-BD59-A6C34878D82A}">
                    <a16:rowId xmlns:a16="http://schemas.microsoft.com/office/drawing/2014/main" val="1228314844"/>
                  </a:ext>
                </a:extLst>
              </a:tr>
              <a:tr h="623102">
                <a:tc>
                  <a:txBody>
                    <a:bodyPr/>
                    <a:lstStyle/>
                    <a:p>
                      <a:r>
                        <a:rPr lang="en-US" sz="2400" dirty="0"/>
                        <a:t>Oregon</a:t>
                      </a:r>
                    </a:p>
                  </a:txBody>
                  <a:tcPr/>
                </a:tc>
                <a:tc>
                  <a:txBody>
                    <a:bodyPr/>
                    <a:lstStyle/>
                    <a:p>
                      <a:pPr algn="r"/>
                      <a:r>
                        <a:rPr lang="en-US" sz="2400" dirty="0"/>
                        <a:t>783,100 / 85,081</a:t>
                      </a:r>
                    </a:p>
                  </a:txBody>
                  <a:tcPr/>
                </a:tc>
                <a:tc>
                  <a:txBody>
                    <a:bodyPr/>
                    <a:lstStyle/>
                    <a:p>
                      <a:pPr algn="r"/>
                      <a:r>
                        <a:rPr lang="en-US" sz="2400" dirty="0"/>
                        <a:t>30,000 / 50,000</a:t>
                      </a:r>
                    </a:p>
                  </a:txBody>
                  <a:tcPr/>
                </a:tc>
                <a:extLst>
                  <a:ext uri="{0D108BD9-81ED-4DB2-BD59-A6C34878D82A}">
                    <a16:rowId xmlns:a16="http://schemas.microsoft.com/office/drawing/2014/main" val="2201990645"/>
                  </a:ext>
                </a:extLst>
              </a:tr>
              <a:tr h="623102">
                <a:tc>
                  <a:txBody>
                    <a:bodyPr/>
                    <a:lstStyle/>
                    <a:p>
                      <a:r>
                        <a:rPr lang="en-US" sz="2400" dirty="0"/>
                        <a:t>Washington</a:t>
                      </a:r>
                    </a:p>
                  </a:txBody>
                  <a:tcPr/>
                </a:tc>
                <a:tc>
                  <a:txBody>
                    <a:bodyPr/>
                    <a:lstStyle/>
                    <a:p>
                      <a:pPr algn="r"/>
                      <a:r>
                        <a:rPr lang="en-US" sz="2400" dirty="0"/>
                        <a:t>1,234,324 / 109,451</a:t>
                      </a:r>
                    </a:p>
                  </a:txBody>
                  <a:tcPr/>
                </a:tc>
                <a:tc>
                  <a:txBody>
                    <a:bodyPr/>
                    <a:lstStyle/>
                    <a:p>
                      <a:pPr algn="r"/>
                      <a:r>
                        <a:rPr lang="en-US" sz="2400" dirty="0"/>
                        <a:t>45,000 / 75,000</a:t>
                      </a:r>
                    </a:p>
                  </a:txBody>
                  <a:tcPr/>
                </a:tc>
                <a:extLst>
                  <a:ext uri="{0D108BD9-81ED-4DB2-BD59-A6C34878D82A}">
                    <a16:rowId xmlns:a16="http://schemas.microsoft.com/office/drawing/2014/main" val="378201058"/>
                  </a:ext>
                </a:extLst>
              </a:tr>
              <a:tr h="623102">
                <a:tc>
                  <a:txBody>
                    <a:bodyPr/>
                    <a:lstStyle/>
                    <a:p>
                      <a:r>
                        <a:rPr lang="en-US" sz="2400" b="1" dirty="0"/>
                        <a:t>TOTAL</a:t>
                      </a:r>
                    </a:p>
                  </a:txBody>
                  <a:tcPr/>
                </a:tc>
                <a:tc>
                  <a:txBody>
                    <a:bodyPr/>
                    <a:lstStyle/>
                    <a:p>
                      <a:pPr algn="r"/>
                      <a:r>
                        <a:rPr lang="en-US" sz="2400" b="1" dirty="0"/>
                        <a:t>3,686,274 / 375,527</a:t>
                      </a:r>
                    </a:p>
                  </a:txBody>
                  <a:tcPr/>
                </a:tc>
                <a:tc>
                  <a:txBody>
                    <a:bodyPr/>
                    <a:lstStyle/>
                    <a:p>
                      <a:pPr algn="r"/>
                      <a:r>
                        <a:rPr lang="en-US" sz="2400" b="1" dirty="0"/>
                        <a:t>143,750 / 239,500</a:t>
                      </a:r>
                    </a:p>
                  </a:txBody>
                  <a:tcPr/>
                </a:tc>
                <a:extLst>
                  <a:ext uri="{0D108BD9-81ED-4DB2-BD59-A6C34878D82A}">
                    <a16:rowId xmlns:a16="http://schemas.microsoft.com/office/drawing/2014/main" val="912834397"/>
                  </a:ext>
                </a:extLst>
              </a:tr>
            </a:tbl>
          </a:graphicData>
        </a:graphic>
      </p:graphicFrame>
      <p:sp>
        <p:nvSpPr>
          <p:cNvPr id="6" name="Title 1">
            <a:extLst>
              <a:ext uri="{FF2B5EF4-FFF2-40B4-BE49-F238E27FC236}">
                <a16:creationId xmlns:a16="http://schemas.microsoft.com/office/drawing/2014/main" id="{D75F3BCC-E31A-3340-AE8E-B05F3B7CE2E0}"/>
              </a:ext>
            </a:extLst>
          </p:cNvPr>
          <p:cNvSpPr txBox="1">
            <a:spLocks/>
          </p:cNvSpPr>
          <p:nvPr/>
        </p:nvSpPr>
        <p:spPr>
          <a:xfrm>
            <a:off x="1752600" y="304800"/>
            <a:ext cx="8610600" cy="685800"/>
          </a:xfrm>
          <a:prstGeom prst="rect">
            <a:avLst/>
          </a:prstGeom>
          <a:noFill/>
        </p:spPr>
        <p:txBody>
          <a:bodyPr vert="horz" wrap="square" lIns="91440" tIns="0" rIns="91440" bIns="137160" rtlCol="0" anchor="t" anchorCtr="0">
            <a:noAutofit/>
          </a:bodyPr>
          <a:lstStyle>
            <a:lvl1pPr algn="l" defTabSz="457200" rtl="0" eaLnBrk="1" latinLnBrk="0" hangingPunct="1">
              <a:lnSpc>
                <a:spcPts val="4660"/>
              </a:lnSpc>
              <a:spcBef>
                <a:spcPts val="0"/>
              </a:spcBef>
              <a:spcAft>
                <a:spcPts val="600"/>
              </a:spcAft>
              <a:buNone/>
              <a:defRPr sz="4800" b="0" i="0" kern="1200">
                <a:solidFill>
                  <a:schemeClr val="accent1"/>
                </a:solidFill>
                <a:latin typeface="Myriad Pro Light"/>
                <a:ea typeface="+mj-ea"/>
                <a:cs typeface="Myriad Pro Light"/>
              </a:defRPr>
            </a:lvl1pPr>
          </a:lstStyle>
          <a:p>
            <a:pPr fontAlgn="auto"/>
            <a:r>
              <a:rPr lang="en-US" sz="4400" b="1" dirty="0"/>
              <a:t>Natural Gas By the Numbers</a:t>
            </a:r>
          </a:p>
        </p:txBody>
      </p:sp>
    </p:spTree>
    <p:extLst>
      <p:ext uri="{BB962C8B-B14F-4D97-AF65-F5344CB8AC3E}">
        <p14:creationId xmlns:p14="http://schemas.microsoft.com/office/powerpoint/2010/main" val="721313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1600200" y="190384"/>
            <a:ext cx="7772400" cy="609600"/>
          </a:xfrm>
        </p:spPr>
        <p:txBody>
          <a:bodyPr rtlCol="0">
            <a:noAutofit/>
          </a:bodyPr>
          <a:lstStyle/>
          <a:p>
            <a:pPr>
              <a:spcAft>
                <a:spcPts val="0"/>
              </a:spcAft>
              <a:defRPr/>
            </a:pPr>
            <a:r>
              <a:rPr lang="en-US" sz="4400" b="1" dirty="0">
                <a:solidFill>
                  <a:srgbClr val="0076C0"/>
                </a:solidFill>
                <a:ea typeface="+mj-ea"/>
              </a:rPr>
              <a:t>Recent Gas Demand</a:t>
            </a:r>
          </a:p>
        </p:txBody>
      </p:sp>
      <p:graphicFrame>
        <p:nvGraphicFramePr>
          <p:cNvPr id="5" name="Chart 4">
            <a:extLst>
              <a:ext uri="{FF2B5EF4-FFF2-40B4-BE49-F238E27FC236}">
                <a16:creationId xmlns:a16="http://schemas.microsoft.com/office/drawing/2014/main" id="{00000000-0008-0000-0200-000002000000}"/>
              </a:ext>
            </a:extLst>
          </p:cNvPr>
          <p:cNvGraphicFramePr>
            <a:graphicFrameLocks noGrp="1" noChangeAspect="1"/>
          </p:cNvGraphicFramePr>
          <p:nvPr/>
        </p:nvGraphicFramePr>
        <p:xfrm>
          <a:off x="1600200" y="799984"/>
          <a:ext cx="8224520" cy="5930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354036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659" y="228600"/>
            <a:ext cx="8305800" cy="838200"/>
          </a:xfrm>
        </p:spPr>
        <p:txBody>
          <a:bodyPr>
            <a:normAutofit/>
          </a:bodyPr>
          <a:lstStyle/>
          <a:p>
            <a:r>
              <a:rPr lang="en-US" sz="4400" b="1" dirty="0">
                <a:solidFill>
                  <a:srgbClr val="0076C0"/>
                </a:solidFill>
              </a:rPr>
              <a:t>System Supply Demand Balance</a:t>
            </a:r>
          </a:p>
        </p:txBody>
      </p:sp>
      <p:graphicFrame>
        <p:nvGraphicFramePr>
          <p:cNvPr id="4" name="Chart 3">
            <a:extLst>
              <a:ext uri="{FF2B5EF4-FFF2-40B4-BE49-F238E27FC236}">
                <a16:creationId xmlns:a16="http://schemas.microsoft.com/office/drawing/2014/main" id="{00000000-0008-0000-0600-000002000000}"/>
              </a:ext>
            </a:extLst>
          </p:cNvPr>
          <p:cNvGraphicFramePr>
            <a:graphicFrameLocks noGrp="1"/>
          </p:cNvGraphicFramePr>
          <p:nvPr/>
        </p:nvGraphicFramePr>
        <p:xfrm>
          <a:off x="1497640" y="914400"/>
          <a:ext cx="8581838" cy="58363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6304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06E9E8-FF0C-A348-8057-499012F19CDA}"/>
              </a:ext>
            </a:extLst>
          </p:cNvPr>
          <p:cNvSpPr>
            <a:spLocks noGrp="1"/>
          </p:cNvSpPr>
          <p:nvPr>
            <p:ph type="title"/>
          </p:nvPr>
        </p:nvSpPr>
        <p:spPr>
          <a:xfrm>
            <a:off x="990600" y="420612"/>
            <a:ext cx="8603855" cy="874788"/>
          </a:xfrm>
        </p:spPr>
        <p:txBody>
          <a:bodyPr>
            <a:normAutofit fontScale="90000"/>
          </a:bodyPr>
          <a:lstStyle/>
          <a:p>
            <a:r>
              <a:rPr lang="en-US" sz="4400" dirty="0">
                <a:solidFill>
                  <a:schemeClr val="accent1"/>
                </a:solidFill>
                <a:latin typeface="+mj-lt"/>
              </a:rPr>
              <a:t>Peak Energy</a:t>
            </a:r>
            <a:br>
              <a:rPr lang="en-US" sz="4400" dirty="0">
                <a:solidFill>
                  <a:schemeClr val="accent1"/>
                </a:solidFill>
                <a:latin typeface="+mj-lt"/>
              </a:rPr>
            </a:br>
            <a:endParaRPr lang="en-US" sz="4400" dirty="0">
              <a:latin typeface="+mj-lt"/>
            </a:endParaRPr>
          </a:p>
        </p:txBody>
      </p:sp>
      <p:sp>
        <p:nvSpPr>
          <p:cNvPr id="5" name="Text Placeholder 4">
            <a:extLst>
              <a:ext uri="{FF2B5EF4-FFF2-40B4-BE49-F238E27FC236}">
                <a16:creationId xmlns:a16="http://schemas.microsoft.com/office/drawing/2014/main" id="{909E0D91-CA8B-5849-A6BE-B0A3B2AC9043}"/>
              </a:ext>
            </a:extLst>
          </p:cNvPr>
          <p:cNvSpPr>
            <a:spLocks noGrp="1"/>
          </p:cNvSpPr>
          <p:nvPr>
            <p:ph type="body" idx="1"/>
          </p:nvPr>
        </p:nvSpPr>
        <p:spPr>
          <a:xfrm>
            <a:off x="990600" y="1219200"/>
            <a:ext cx="9601200" cy="2438400"/>
          </a:xfrm>
        </p:spPr>
        <p:txBody>
          <a:bodyPr>
            <a:normAutofit lnSpcReduction="10000"/>
          </a:bodyPr>
          <a:lstStyle/>
          <a:p>
            <a:r>
              <a:rPr lang="en-US" sz="3600" b="0" dirty="0">
                <a:solidFill>
                  <a:schemeClr val="accent1"/>
                </a:solidFill>
                <a:latin typeface="+mn-lt"/>
              </a:rPr>
              <a:t>January 5, 2017, 7am-8am:</a:t>
            </a:r>
            <a:endParaRPr lang="en-US" sz="3200" b="0" dirty="0">
              <a:solidFill>
                <a:schemeClr val="accent1"/>
              </a:solidFill>
              <a:latin typeface="+mn-lt"/>
            </a:endParaRPr>
          </a:p>
          <a:p>
            <a:pPr lvl="1"/>
            <a:r>
              <a:rPr lang="en-US" sz="3200" b="0" dirty="0">
                <a:solidFill>
                  <a:schemeClr val="accent1"/>
                </a:solidFill>
                <a:latin typeface="+mn-lt"/>
              </a:rPr>
              <a:t> </a:t>
            </a:r>
            <a:r>
              <a:rPr lang="en-US" sz="3200" b="0" dirty="0">
                <a:latin typeface="+mn-lt"/>
              </a:rPr>
              <a:t>~30 GWh delivered via electric system</a:t>
            </a:r>
          </a:p>
          <a:p>
            <a:pPr lvl="2"/>
            <a:r>
              <a:rPr lang="en-US" sz="2800" b="0" dirty="0">
                <a:latin typeface="+mn-lt"/>
              </a:rPr>
              <a:t>= 1,000,000 therms</a:t>
            </a:r>
          </a:p>
          <a:p>
            <a:pPr lvl="1"/>
            <a:r>
              <a:rPr lang="en-US" sz="3200" b="0" dirty="0">
                <a:solidFill>
                  <a:schemeClr val="accent1"/>
                </a:solidFill>
                <a:latin typeface="+mn-lt"/>
              </a:rPr>
              <a:t> ~1,800,000 therms delivered via gas system</a:t>
            </a:r>
          </a:p>
          <a:p>
            <a:pPr lvl="2"/>
            <a:r>
              <a:rPr lang="en-US" sz="2800" b="0" dirty="0">
                <a:latin typeface="+mn-lt"/>
              </a:rPr>
              <a:t>= 53 GWh</a:t>
            </a:r>
            <a:endParaRPr lang="en-US" sz="2800" b="0" dirty="0">
              <a:solidFill>
                <a:schemeClr val="accent1"/>
              </a:solidFill>
              <a:latin typeface="+mn-lt"/>
            </a:endParaRPr>
          </a:p>
        </p:txBody>
      </p:sp>
      <p:pic>
        <p:nvPicPr>
          <p:cNvPr id="6" name="Picture 5">
            <a:extLst>
              <a:ext uri="{FF2B5EF4-FFF2-40B4-BE49-F238E27FC236}">
                <a16:creationId xmlns:a16="http://schemas.microsoft.com/office/drawing/2014/main" id="{B59356F4-5229-684C-BC81-479363B787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60249" y="3429000"/>
            <a:ext cx="5342015" cy="3390924"/>
          </a:xfrm>
          <a:prstGeom prst="rect">
            <a:avLst/>
          </a:prstGeom>
        </p:spPr>
      </p:pic>
      <p:sp>
        <p:nvSpPr>
          <p:cNvPr id="8" name="TextBox 7">
            <a:extLst>
              <a:ext uri="{FF2B5EF4-FFF2-40B4-BE49-F238E27FC236}">
                <a16:creationId xmlns:a16="http://schemas.microsoft.com/office/drawing/2014/main" id="{1B2B9946-46CC-E74D-A1A9-E417F5FD4EBF}"/>
              </a:ext>
            </a:extLst>
          </p:cNvPr>
          <p:cNvSpPr txBox="1"/>
          <p:nvPr/>
        </p:nvSpPr>
        <p:spPr>
          <a:xfrm>
            <a:off x="1600200" y="4069140"/>
            <a:ext cx="1653017" cy="1569660"/>
          </a:xfrm>
          <a:prstGeom prst="rect">
            <a:avLst/>
          </a:prstGeom>
          <a:noFill/>
        </p:spPr>
        <p:txBody>
          <a:bodyPr wrap="none" rtlCol="0">
            <a:spAutoFit/>
          </a:bodyPr>
          <a:lstStyle/>
          <a:p>
            <a:r>
              <a:rPr lang="en-US" sz="9600" b="1" dirty="0">
                <a:solidFill>
                  <a:schemeClr val="accent1"/>
                </a:solidFill>
                <a:latin typeface="+mn-lt"/>
              </a:rPr>
              <a:t>8 x</a:t>
            </a:r>
          </a:p>
        </p:txBody>
      </p:sp>
    </p:spTree>
    <p:extLst>
      <p:ext uri="{BB962C8B-B14F-4D97-AF65-F5344CB8AC3E}">
        <p14:creationId xmlns:p14="http://schemas.microsoft.com/office/powerpoint/2010/main" val="2715901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9E21E6D-0C46-8F48-BF93-9C8D3FBE6A53}"/>
              </a:ext>
            </a:extLst>
          </p:cNvPr>
          <p:cNvSpPr>
            <a:spLocks noGrp="1" noChangeArrowheads="1"/>
          </p:cNvSpPr>
          <p:nvPr>
            <p:ph type="ctrTitle"/>
          </p:nvPr>
        </p:nvSpPr>
        <p:spPr/>
        <p:txBody>
          <a:bodyPr/>
          <a:lstStyle/>
          <a:p>
            <a:pPr eaLnBrk="1" hangingPunct="1"/>
            <a:r>
              <a:rPr lang="en-US" altLang="en-US" b="1"/>
              <a:t>2021 NWPP overview</a:t>
            </a:r>
            <a:br>
              <a:rPr lang="en-US" altLang="en-US" b="1"/>
            </a:br>
            <a:r>
              <a:rPr lang="en-US" altLang="en-US" b="1"/>
              <a:t>Resources &amp; Transmission</a:t>
            </a:r>
          </a:p>
        </p:txBody>
      </p:sp>
      <p:sp>
        <p:nvSpPr>
          <p:cNvPr id="3075" name="Rectangle 3">
            <a:extLst>
              <a:ext uri="{FF2B5EF4-FFF2-40B4-BE49-F238E27FC236}">
                <a16:creationId xmlns:a16="http://schemas.microsoft.com/office/drawing/2014/main" id="{9EC9A081-1FE8-8647-A5E2-35BB4B703A6A}"/>
              </a:ext>
            </a:extLst>
          </p:cNvPr>
          <p:cNvSpPr>
            <a:spLocks noGrp="1" noChangeArrowheads="1"/>
          </p:cNvSpPr>
          <p:nvPr>
            <p:ph type="subTitle" idx="1"/>
          </p:nvPr>
        </p:nvSpPr>
        <p:spPr>
          <a:xfrm>
            <a:off x="6781800" y="4114800"/>
            <a:ext cx="3962400" cy="2286000"/>
          </a:xfrm>
        </p:spPr>
        <p:txBody>
          <a:bodyPr/>
          <a:lstStyle/>
          <a:p>
            <a:pPr eaLnBrk="1" hangingPunct="1"/>
            <a:r>
              <a:rPr lang="en-US" altLang="en-US" sz="1800">
                <a:cs typeface="Arial" panose="020B0604020202020204" pitchFamily="34" charset="0"/>
              </a:rPr>
              <a:t>Tuesday, August 17, 2021, at the PNWER Annual Summit during our Energy session</a:t>
            </a:r>
          </a:p>
          <a:p>
            <a:pPr eaLnBrk="1" hangingPunct="1"/>
            <a:endParaRPr lang="en-US" altLang="en-US" sz="2400"/>
          </a:p>
          <a:p>
            <a:pPr eaLnBrk="1" hangingPunct="1"/>
            <a:r>
              <a:rPr lang="en-US" altLang="en-US" sz="2400"/>
              <a:t>Frank Afranji </a:t>
            </a:r>
          </a:p>
          <a:p>
            <a:pPr eaLnBrk="1" hangingPunct="1"/>
            <a:r>
              <a:rPr lang="en-US" altLang="en-US" sz="2400"/>
              <a:t> </a:t>
            </a:r>
            <a:r>
              <a:rPr lang="en-US" altLang="en-US" sz="1800"/>
              <a:t>NWPP, President</a:t>
            </a:r>
          </a:p>
        </p:txBody>
      </p:sp>
      <p:sp>
        <p:nvSpPr>
          <p:cNvPr id="3076" name="Date Placeholder 3">
            <a:extLst>
              <a:ext uri="{FF2B5EF4-FFF2-40B4-BE49-F238E27FC236}">
                <a16:creationId xmlns:a16="http://schemas.microsoft.com/office/drawing/2014/main" id="{F9F0D1E2-41EB-094A-80B5-0B3C07F528EB}"/>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400" b="0" i="0">
                <a:solidFill>
                  <a:srgbClr val="000000"/>
                </a:solidFill>
                <a:latin typeface="Arial" panose="020B0604020202020204" pitchFamily="34" charset="0"/>
                <a:ea typeface="+mn-ea"/>
                <a:cs typeface="+mn-cs"/>
              </a:rPr>
              <a:t>Aug 2021</a:t>
            </a:r>
          </a:p>
          <a:p>
            <a:pPr>
              <a:spcBef>
                <a:spcPct val="0"/>
              </a:spcBef>
              <a:buNone/>
            </a:pPr>
            <a:endParaRPr lang="en-US" altLang="en-US" sz="1400" b="0" i="0">
              <a:solidFill>
                <a:srgbClr val="000000"/>
              </a:solidFill>
              <a:latin typeface="Arial" panose="020B0604020202020204" pitchFamily="34" charset="0"/>
              <a:ea typeface="+mn-ea"/>
              <a:cs typeface="+mn-cs"/>
            </a:endParaRPr>
          </a:p>
        </p:txBody>
      </p:sp>
      <p:sp>
        <p:nvSpPr>
          <p:cNvPr id="3077" name="Text Box 4">
            <a:extLst>
              <a:ext uri="{FF2B5EF4-FFF2-40B4-BE49-F238E27FC236}">
                <a16:creationId xmlns:a16="http://schemas.microsoft.com/office/drawing/2014/main" id="{4DE2E55B-78E5-E847-99E4-773E656F135C}"/>
              </a:ext>
            </a:extLst>
          </p:cNvPr>
          <p:cNvSpPr txBox="1">
            <a:spLocks noChangeArrowheads="1"/>
          </p:cNvSpPr>
          <p:nvPr/>
        </p:nvSpPr>
        <p:spPr bwMode="auto">
          <a:xfrm>
            <a:off x="2514600" y="592138"/>
            <a:ext cx="419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i="1">
                <a:solidFill>
                  <a:schemeClr val="tx1"/>
                </a:solidFill>
                <a:latin typeface="Times New Roman" panose="02020603050405020304" pitchFamily="18" charset="0"/>
              </a:defRPr>
            </a:lvl1pPr>
            <a:lvl2pPr marL="742950" indent="-285750">
              <a:spcBef>
                <a:spcPct val="20000"/>
              </a:spcBef>
              <a:buChar char="–"/>
              <a:defRPr sz="2800" i="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None/>
            </a:pPr>
            <a:endParaRPr lang="en-US" altLang="en-US" sz="1800" b="0" i="0">
              <a:solidFill>
                <a:srgbClr val="000000"/>
              </a:solidFill>
              <a:latin typeface="Arial" panose="020B0604020202020204" pitchFamily="34" charset="0"/>
              <a:ea typeface="+mn-ea"/>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TotalTime>
  <Words>973</Words>
  <Application>Microsoft Office PowerPoint</Application>
  <PresentationFormat>Widescreen</PresentationFormat>
  <Paragraphs>160</Paragraphs>
  <Slides>24</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Aharoni</vt:lpstr>
      <vt:lpstr>Arial</vt:lpstr>
      <vt:lpstr>Calibri</vt:lpstr>
      <vt:lpstr>Calibri Light</vt:lpstr>
      <vt:lpstr>Helvetica</vt:lpstr>
      <vt:lpstr>Myriad Pro Light</vt:lpstr>
      <vt:lpstr>Times New Roman</vt:lpstr>
      <vt:lpstr>Office Theme</vt:lpstr>
      <vt:lpstr>PowerPoint Presentation</vt:lpstr>
      <vt:lpstr>PowerPoint Presentation</vt:lpstr>
      <vt:lpstr>PowerPoint Presentation</vt:lpstr>
      <vt:lpstr>PowerPoint Presentation</vt:lpstr>
      <vt:lpstr>PowerPoint Presentation</vt:lpstr>
      <vt:lpstr>Recent Gas Demand</vt:lpstr>
      <vt:lpstr>System Supply Demand Balance</vt:lpstr>
      <vt:lpstr>Peak Energy </vt:lpstr>
      <vt:lpstr>2021 NWPP overview Resources &amp; Transmission</vt:lpstr>
      <vt:lpstr>2021 Northwest Regional Forecast</vt:lpstr>
      <vt:lpstr>Major shifts in western carbon policies</vt:lpstr>
      <vt:lpstr>Historical NW resource development</vt:lpstr>
      <vt:lpstr>Utilities exiting Northwest coal units </vt:lpstr>
      <vt:lpstr>A barometer for need </vt:lpstr>
      <vt:lpstr>NWPP Bulk Transmission</vt:lpstr>
      <vt:lpstr>  TransWest Express / SWIP-N / CrossTie / GW-W / GW-S </vt:lpstr>
      <vt:lpstr>PowerPoint Presentation</vt:lpstr>
      <vt:lpstr>PowerPoint Presentation</vt:lpstr>
      <vt:lpstr>PowerPoint Presentation</vt:lpstr>
      <vt:lpstr>PowerPoint Presentation</vt:lpstr>
      <vt:lpstr>Gas Transmission System</vt:lpstr>
      <vt:lpstr>Heating Season Gas Supply &amp; Storage Volume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Edens</dc:creator>
  <cp:lastModifiedBy>Tara Edens</cp:lastModifiedBy>
  <cp:revision>2</cp:revision>
  <dcterms:created xsi:type="dcterms:W3CDTF">2021-08-17T05:05:58Z</dcterms:created>
  <dcterms:modified xsi:type="dcterms:W3CDTF">2021-08-17T05:07:28Z</dcterms:modified>
</cp:coreProperties>
</file>