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258" r:id="rId5"/>
    <p:sldId id="834" r:id="rId6"/>
    <p:sldId id="831" r:id="rId7"/>
    <p:sldId id="832" r:id="rId8"/>
    <p:sldId id="797" r:id="rId9"/>
    <p:sldId id="833" r:id="rId10"/>
    <p:sldId id="835" r:id="rId11"/>
    <p:sldId id="836" r:id="rId12"/>
    <p:sldId id="837" r:id="rId13"/>
    <p:sldId id="838" r:id="rId14"/>
    <p:sldId id="839" r:id="rId15"/>
    <p:sldId id="259" r:id="rId16"/>
    <p:sldId id="270" r:id="rId17"/>
    <p:sldId id="2508" r:id="rId18"/>
    <p:sldId id="2518" r:id="rId19"/>
    <p:sldId id="2519" r:id="rId20"/>
    <p:sldId id="297" r:id="rId21"/>
    <p:sldId id="2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svg"/><Relationship Id="rId1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svg"/><Relationship Id="rId1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365AFB-DC1E-466D-B41B-7E72498F31A6}" type="doc">
      <dgm:prSet loTypeId="urn:microsoft.com/office/officeart/2005/8/layout/h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9475968-3B5A-4BEA-B4FA-E104CB531B8E}">
      <dgm:prSet phldrT="[Text]"/>
      <dgm:spPr/>
      <dgm:t>
        <a:bodyPr/>
        <a:lstStyle/>
        <a:p>
          <a:r>
            <a:rPr lang="en-US" dirty="0"/>
            <a:t>Convene</a:t>
          </a:r>
        </a:p>
      </dgm:t>
    </dgm:pt>
    <dgm:pt modelId="{EA6C7C72-F788-456C-9AAD-9777D6A5DF57}" type="parTrans" cxnId="{809F57E6-9D30-42EF-9AFD-BD6D95DCEAFF}">
      <dgm:prSet/>
      <dgm:spPr/>
      <dgm:t>
        <a:bodyPr/>
        <a:lstStyle/>
        <a:p>
          <a:endParaRPr lang="en-US"/>
        </a:p>
      </dgm:t>
    </dgm:pt>
    <dgm:pt modelId="{F3563718-8AF0-4DA2-981D-0AE400BE632A}" type="sibTrans" cxnId="{809F57E6-9D30-42EF-9AFD-BD6D95DCEAFF}">
      <dgm:prSet/>
      <dgm:spPr/>
      <dgm:t>
        <a:bodyPr/>
        <a:lstStyle/>
        <a:p>
          <a:endParaRPr lang="en-US"/>
        </a:p>
      </dgm:t>
    </dgm:pt>
    <dgm:pt modelId="{D79D7E1C-42B0-4AF8-B419-9EB96DC14A5C}">
      <dgm:prSet phldrT="[Text]"/>
      <dgm:spPr/>
      <dgm:t>
        <a:bodyPr/>
        <a:lstStyle/>
        <a:p>
          <a:pPr>
            <a:buNone/>
          </a:pPr>
          <a:r>
            <a:rPr lang="en-US"/>
            <a:t>Gather experts from industry and government and identify</a:t>
          </a:r>
          <a:endParaRPr lang="en-US" dirty="0"/>
        </a:p>
      </dgm:t>
    </dgm:pt>
    <dgm:pt modelId="{50144F68-73E6-438B-8DD1-9A3A228C8FE9}" type="parTrans" cxnId="{F010A7FA-EA25-46E5-9014-07E3EE7987B9}">
      <dgm:prSet/>
      <dgm:spPr/>
      <dgm:t>
        <a:bodyPr/>
        <a:lstStyle/>
        <a:p>
          <a:endParaRPr lang="en-US"/>
        </a:p>
      </dgm:t>
    </dgm:pt>
    <dgm:pt modelId="{E4E8C60B-77FA-42D7-9712-8C1AAA3D9DF6}" type="sibTrans" cxnId="{F010A7FA-EA25-46E5-9014-07E3EE7987B9}">
      <dgm:prSet/>
      <dgm:spPr/>
      <dgm:t>
        <a:bodyPr/>
        <a:lstStyle/>
        <a:p>
          <a:endParaRPr lang="en-US"/>
        </a:p>
      </dgm:t>
    </dgm:pt>
    <dgm:pt modelId="{23F02196-A36A-40CA-A210-EE45F65FBA67}">
      <dgm:prSet phldrT="[Text]"/>
      <dgm:spPr/>
      <dgm:t>
        <a:bodyPr/>
        <a:lstStyle/>
        <a:p>
          <a:r>
            <a:rPr lang="en-US" dirty="0"/>
            <a:t>Prove</a:t>
          </a:r>
        </a:p>
      </dgm:t>
    </dgm:pt>
    <dgm:pt modelId="{A202536B-C498-41C4-ABA8-10BB134A5CBD}" type="parTrans" cxnId="{7B6AD37C-DFB1-4ED0-82D7-03F77D50A41D}">
      <dgm:prSet/>
      <dgm:spPr/>
      <dgm:t>
        <a:bodyPr/>
        <a:lstStyle/>
        <a:p>
          <a:endParaRPr lang="en-US"/>
        </a:p>
      </dgm:t>
    </dgm:pt>
    <dgm:pt modelId="{B5FFFD35-8D23-4A39-89AA-CFC5C35F268E}" type="sibTrans" cxnId="{7B6AD37C-DFB1-4ED0-82D7-03F77D50A41D}">
      <dgm:prSet/>
      <dgm:spPr/>
      <dgm:t>
        <a:bodyPr/>
        <a:lstStyle/>
        <a:p>
          <a:endParaRPr lang="en-US"/>
        </a:p>
      </dgm:t>
    </dgm:pt>
    <dgm:pt modelId="{DD940E19-49C6-42DF-8D12-385B67EA033C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Engage innovators to address public health needs and support the evaluation and refinement of their solutions</a:t>
          </a:r>
        </a:p>
      </dgm:t>
    </dgm:pt>
    <dgm:pt modelId="{BB8223A9-2D37-460F-B75A-33662B8568BF}" type="parTrans" cxnId="{4440C632-344C-4B19-93F7-93A4B383BA3F}">
      <dgm:prSet/>
      <dgm:spPr/>
      <dgm:t>
        <a:bodyPr/>
        <a:lstStyle/>
        <a:p>
          <a:endParaRPr lang="en-US"/>
        </a:p>
      </dgm:t>
    </dgm:pt>
    <dgm:pt modelId="{252B72F3-6523-4DA4-BBA0-AC159DD042FC}" type="sibTrans" cxnId="{4440C632-344C-4B19-93F7-93A4B383BA3F}">
      <dgm:prSet/>
      <dgm:spPr/>
      <dgm:t>
        <a:bodyPr/>
        <a:lstStyle/>
        <a:p>
          <a:endParaRPr lang="en-US"/>
        </a:p>
      </dgm:t>
    </dgm:pt>
    <dgm:pt modelId="{4D0FCD6E-7FFA-42B3-90D5-48932E952060}">
      <dgm:prSet phldrT="[Text]"/>
      <dgm:spPr/>
      <dgm:t>
        <a:bodyPr/>
        <a:lstStyle/>
        <a:p>
          <a:r>
            <a:rPr lang="en-US" dirty="0"/>
            <a:t>Scale</a:t>
          </a:r>
        </a:p>
      </dgm:t>
    </dgm:pt>
    <dgm:pt modelId="{C74A0D7B-6B3F-450C-8B0E-92B48D13A2C5}" type="parTrans" cxnId="{CD1CB11D-D52F-41C8-9A46-D51ACB6C4132}">
      <dgm:prSet/>
      <dgm:spPr/>
      <dgm:t>
        <a:bodyPr/>
        <a:lstStyle/>
        <a:p>
          <a:endParaRPr lang="en-US"/>
        </a:p>
      </dgm:t>
    </dgm:pt>
    <dgm:pt modelId="{166BD7D5-687F-440C-ABFA-97D5D96CBBC7}" type="sibTrans" cxnId="{CD1CB11D-D52F-41C8-9A46-D51ACB6C4132}">
      <dgm:prSet/>
      <dgm:spPr/>
      <dgm:t>
        <a:bodyPr/>
        <a:lstStyle/>
        <a:p>
          <a:endParaRPr lang="en-US"/>
        </a:p>
      </dgm:t>
    </dgm:pt>
    <dgm:pt modelId="{3DC6796B-40FB-4296-B03C-749CFF4AB9D2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dirty="0"/>
            <a:t>Offer resources and connections to help solutions achieve rapid adoption in other regions and congregation venues. </a:t>
          </a:r>
        </a:p>
      </dgm:t>
    </dgm:pt>
    <dgm:pt modelId="{818BA4A1-357F-49AA-94CB-5C9D2600E0DC}" type="parTrans" cxnId="{0D1ADCE1-4A6D-4D46-8D61-439353BE9C06}">
      <dgm:prSet/>
      <dgm:spPr/>
      <dgm:t>
        <a:bodyPr/>
        <a:lstStyle/>
        <a:p>
          <a:endParaRPr lang="en-US"/>
        </a:p>
      </dgm:t>
    </dgm:pt>
    <dgm:pt modelId="{F44DD194-52AC-4AD1-902F-5DC5C88F3D08}" type="sibTrans" cxnId="{0D1ADCE1-4A6D-4D46-8D61-439353BE9C06}">
      <dgm:prSet/>
      <dgm:spPr/>
      <dgm:t>
        <a:bodyPr/>
        <a:lstStyle/>
        <a:p>
          <a:endParaRPr lang="en-US"/>
        </a:p>
      </dgm:t>
    </dgm:pt>
    <dgm:pt modelId="{678812FF-3816-4C69-9D43-64640AFED582}">
      <dgm:prSet phldrT="[Text]"/>
      <dgm:spPr/>
      <dgm:t>
        <a:bodyPr/>
        <a:lstStyle/>
        <a:p>
          <a:r>
            <a:rPr lang="en-US"/>
            <a:t>Critical impediments to reopening TPATH sectors</a:t>
          </a:r>
          <a:endParaRPr lang="en-US" dirty="0"/>
        </a:p>
      </dgm:t>
    </dgm:pt>
    <dgm:pt modelId="{FD98856B-81C2-4059-8197-3730B1BAE362}" type="parTrans" cxnId="{038A0F97-762A-4445-9970-AF6EDDE64EF4}">
      <dgm:prSet/>
      <dgm:spPr/>
      <dgm:t>
        <a:bodyPr/>
        <a:lstStyle/>
        <a:p>
          <a:endParaRPr lang="en-US"/>
        </a:p>
      </dgm:t>
    </dgm:pt>
    <dgm:pt modelId="{A59E7B6A-00CC-4F99-9723-68210A561838}" type="sibTrans" cxnId="{038A0F97-762A-4445-9970-AF6EDDE64EF4}">
      <dgm:prSet/>
      <dgm:spPr/>
      <dgm:t>
        <a:bodyPr/>
        <a:lstStyle/>
        <a:p>
          <a:endParaRPr lang="en-US"/>
        </a:p>
      </dgm:t>
    </dgm:pt>
    <dgm:pt modelId="{7C6FA2F4-1D7A-423A-AADF-2A14DC789007}">
      <dgm:prSet phldrT="[Text]"/>
      <dgm:spPr/>
      <dgm:t>
        <a:bodyPr/>
        <a:lstStyle/>
        <a:p>
          <a:r>
            <a:rPr lang="en-US" dirty="0"/>
            <a:t>Technology areas of need</a:t>
          </a:r>
        </a:p>
      </dgm:t>
    </dgm:pt>
    <dgm:pt modelId="{9504C9D5-812C-4B86-97C6-2127ABBEBC71}" type="parTrans" cxnId="{FFCBA699-8D75-417F-89FB-4A15E7A89FDD}">
      <dgm:prSet/>
      <dgm:spPr/>
      <dgm:t>
        <a:bodyPr/>
        <a:lstStyle/>
        <a:p>
          <a:endParaRPr lang="en-US"/>
        </a:p>
      </dgm:t>
    </dgm:pt>
    <dgm:pt modelId="{F4EE5D0E-068A-4EB9-A9A3-475F01C2830B}" type="sibTrans" cxnId="{FFCBA699-8D75-417F-89FB-4A15E7A89FDD}">
      <dgm:prSet/>
      <dgm:spPr/>
      <dgm:t>
        <a:bodyPr/>
        <a:lstStyle/>
        <a:p>
          <a:endParaRPr lang="en-US"/>
        </a:p>
      </dgm:t>
    </dgm:pt>
    <dgm:pt modelId="{D0FDCD3A-F25C-43B8-8D0D-5D6FB39F60ED}">
      <dgm:prSet phldrT="[Text]"/>
      <dgm:spPr/>
      <dgm:t>
        <a:bodyPr/>
        <a:lstStyle/>
        <a:p>
          <a:r>
            <a:rPr lang="en-US" dirty="0"/>
            <a:t>Public health requirements</a:t>
          </a:r>
        </a:p>
      </dgm:t>
    </dgm:pt>
    <dgm:pt modelId="{69A9401F-FEA3-499A-8298-F6EC035F63D9}" type="parTrans" cxnId="{7F1C1FCE-752D-4638-B228-E7C3067C1E4D}">
      <dgm:prSet/>
      <dgm:spPr/>
      <dgm:t>
        <a:bodyPr/>
        <a:lstStyle/>
        <a:p>
          <a:endParaRPr lang="en-US"/>
        </a:p>
      </dgm:t>
    </dgm:pt>
    <dgm:pt modelId="{4FA4CDD3-AB68-4E47-AF66-D87E53CA870C}" type="sibTrans" cxnId="{7F1C1FCE-752D-4638-B228-E7C3067C1E4D}">
      <dgm:prSet/>
      <dgm:spPr/>
      <dgm:t>
        <a:bodyPr/>
        <a:lstStyle/>
        <a:p>
          <a:endParaRPr lang="en-US"/>
        </a:p>
      </dgm:t>
    </dgm:pt>
    <dgm:pt modelId="{E4745129-2E07-497D-8D9A-5868E32E1A3C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Test these solutions through pilots in coordination with industry</a:t>
          </a:r>
        </a:p>
      </dgm:t>
    </dgm:pt>
    <dgm:pt modelId="{928875B1-784F-4DBB-A95E-32C60EACA0C8}" type="parTrans" cxnId="{5088EA5B-6DF9-49F4-A19F-22C6CD603D4C}">
      <dgm:prSet/>
      <dgm:spPr/>
      <dgm:t>
        <a:bodyPr/>
        <a:lstStyle/>
        <a:p>
          <a:endParaRPr lang="en-US"/>
        </a:p>
      </dgm:t>
    </dgm:pt>
    <dgm:pt modelId="{63330A16-3C9C-49D2-B7AA-6BCBB3A40B5D}" type="sibTrans" cxnId="{5088EA5B-6DF9-49F4-A19F-22C6CD603D4C}">
      <dgm:prSet/>
      <dgm:spPr/>
      <dgm:t>
        <a:bodyPr/>
        <a:lstStyle/>
        <a:p>
          <a:endParaRPr lang="en-US"/>
        </a:p>
      </dgm:t>
    </dgm:pt>
    <dgm:pt modelId="{15814F64-C04B-40FA-9141-DACFFB5DF044}">
      <dgm:prSet phldrT="[Text]"/>
      <dgm:spPr/>
      <dgm:t>
        <a:bodyPr/>
        <a:lstStyle/>
        <a:p>
          <a:r>
            <a:rPr lang="en-US" dirty="0"/>
            <a:t>Scout</a:t>
          </a:r>
        </a:p>
      </dgm:t>
    </dgm:pt>
    <dgm:pt modelId="{C6D8A6A0-BD17-43A1-8453-CDC227A3EABF}" type="parTrans" cxnId="{0A94BC7C-C099-4CB1-AC3A-571B068FC02E}">
      <dgm:prSet/>
      <dgm:spPr/>
      <dgm:t>
        <a:bodyPr/>
        <a:lstStyle/>
        <a:p>
          <a:endParaRPr lang="en-US"/>
        </a:p>
      </dgm:t>
    </dgm:pt>
    <dgm:pt modelId="{C61973CB-3537-408B-A5A1-912E329E23CD}" type="sibTrans" cxnId="{0A94BC7C-C099-4CB1-AC3A-571B068FC02E}">
      <dgm:prSet/>
      <dgm:spPr/>
      <dgm:t>
        <a:bodyPr/>
        <a:lstStyle/>
        <a:p>
          <a:endParaRPr lang="en-US"/>
        </a:p>
      </dgm:t>
    </dgm:pt>
    <dgm:pt modelId="{93FCDBBF-1C2A-47E4-87BA-1BDF19D6ED22}">
      <dgm:prSet phldrT="[Text]"/>
      <dgm:spPr/>
      <dgm:t>
        <a:bodyPr/>
        <a:lstStyle/>
        <a:p>
          <a:pPr>
            <a:buNone/>
          </a:pPr>
          <a:r>
            <a:rPr lang="en-US" dirty="0"/>
            <a:t>Leverage data science tools networks to identify game changing technology solutions to address challenges such as:</a:t>
          </a:r>
        </a:p>
      </dgm:t>
    </dgm:pt>
    <dgm:pt modelId="{04AE97F5-17D8-4F9D-9437-2BB4CF4A7E08}" type="parTrans" cxnId="{EC45760D-F9FB-403E-9211-5B015D1513C0}">
      <dgm:prSet/>
      <dgm:spPr/>
      <dgm:t>
        <a:bodyPr/>
        <a:lstStyle/>
        <a:p>
          <a:endParaRPr lang="en-US"/>
        </a:p>
      </dgm:t>
    </dgm:pt>
    <dgm:pt modelId="{127F7775-3150-4A38-A3D3-76CF505772DF}" type="sibTrans" cxnId="{EC45760D-F9FB-403E-9211-5B015D1513C0}">
      <dgm:prSet/>
      <dgm:spPr/>
      <dgm:t>
        <a:bodyPr/>
        <a:lstStyle/>
        <a:p>
          <a:endParaRPr lang="en-US"/>
        </a:p>
      </dgm:t>
    </dgm:pt>
    <dgm:pt modelId="{D57F3736-3719-4283-B6A6-C4D0C14D03E0}">
      <dgm:prSet phldrT="[Text]"/>
      <dgm:spPr/>
      <dgm:t>
        <a:bodyPr/>
        <a:lstStyle/>
        <a:p>
          <a:r>
            <a:rPr lang="en-US" dirty="0"/>
            <a:t>Immunity tracking</a:t>
          </a:r>
        </a:p>
      </dgm:t>
    </dgm:pt>
    <dgm:pt modelId="{0A1F195B-20F6-4E1E-81C2-8CEB38B81D7D}" type="parTrans" cxnId="{313A8CB2-5E3E-4F0B-8547-37B3E57D569E}">
      <dgm:prSet/>
      <dgm:spPr/>
      <dgm:t>
        <a:bodyPr/>
        <a:lstStyle/>
        <a:p>
          <a:endParaRPr lang="en-US"/>
        </a:p>
      </dgm:t>
    </dgm:pt>
    <dgm:pt modelId="{7DDDE0E5-C439-489D-9C1A-31F182904B9C}" type="sibTrans" cxnId="{313A8CB2-5E3E-4F0B-8547-37B3E57D569E}">
      <dgm:prSet/>
      <dgm:spPr/>
      <dgm:t>
        <a:bodyPr/>
        <a:lstStyle/>
        <a:p>
          <a:endParaRPr lang="en-US"/>
        </a:p>
      </dgm:t>
    </dgm:pt>
    <dgm:pt modelId="{EC6ADD13-73D5-49F6-BC46-9AAC14904026}">
      <dgm:prSet phldrT="[Text]"/>
      <dgm:spPr/>
      <dgm:t>
        <a:bodyPr/>
        <a:lstStyle/>
        <a:p>
          <a:r>
            <a:rPr lang="en-US" dirty="0"/>
            <a:t>Touchless surfaces</a:t>
          </a:r>
        </a:p>
      </dgm:t>
    </dgm:pt>
    <dgm:pt modelId="{8286588C-330C-45D6-B710-913AB9ECA925}" type="parTrans" cxnId="{DB310319-5E4F-4A7C-A604-AC88B35857C1}">
      <dgm:prSet/>
      <dgm:spPr/>
      <dgm:t>
        <a:bodyPr/>
        <a:lstStyle/>
        <a:p>
          <a:endParaRPr lang="en-US"/>
        </a:p>
      </dgm:t>
    </dgm:pt>
    <dgm:pt modelId="{5356CC6A-CEE3-413B-85BB-3EBCBAE6A4E2}" type="sibTrans" cxnId="{DB310319-5E4F-4A7C-A604-AC88B35857C1}">
      <dgm:prSet/>
      <dgm:spPr/>
      <dgm:t>
        <a:bodyPr/>
        <a:lstStyle/>
        <a:p>
          <a:endParaRPr lang="en-US"/>
        </a:p>
      </dgm:t>
    </dgm:pt>
    <dgm:pt modelId="{BCAE6BD6-A1C3-473E-A7B1-D776710450E5}">
      <dgm:prSet phldrT="[Text]"/>
      <dgm:spPr/>
      <dgm:t>
        <a:bodyPr/>
        <a:lstStyle/>
        <a:p>
          <a:r>
            <a:rPr lang="en-US" dirty="0"/>
            <a:t>Hybrid congregation solutions</a:t>
          </a:r>
        </a:p>
      </dgm:t>
    </dgm:pt>
    <dgm:pt modelId="{1DF0367E-F7DC-42A6-A368-3C05AC8CD333}" type="parTrans" cxnId="{AE3FE403-41B7-4F84-BAD2-FF5C4E58F33C}">
      <dgm:prSet/>
      <dgm:spPr/>
      <dgm:t>
        <a:bodyPr/>
        <a:lstStyle/>
        <a:p>
          <a:endParaRPr lang="en-US"/>
        </a:p>
      </dgm:t>
    </dgm:pt>
    <dgm:pt modelId="{E9CA6139-F44A-47B8-9524-0B6419ED4614}" type="sibTrans" cxnId="{AE3FE403-41B7-4F84-BAD2-FF5C4E58F33C}">
      <dgm:prSet/>
      <dgm:spPr/>
      <dgm:t>
        <a:bodyPr/>
        <a:lstStyle/>
        <a:p>
          <a:endParaRPr lang="en-US"/>
        </a:p>
      </dgm:t>
    </dgm:pt>
    <dgm:pt modelId="{B992DF3C-2999-4CFD-9EDF-BC739682B9F8}">
      <dgm:prSet phldrT="[Text]"/>
      <dgm:spPr/>
      <dgm:t>
        <a:bodyPr/>
        <a:lstStyle/>
        <a:p>
          <a:r>
            <a:rPr lang="en-US" dirty="0"/>
            <a:t>IOT public health monitoring and reporting</a:t>
          </a:r>
        </a:p>
      </dgm:t>
    </dgm:pt>
    <dgm:pt modelId="{BCEE82E2-D9C1-4DD5-AE6E-C290F09B74F5}" type="parTrans" cxnId="{7EFBAFEC-CAD0-4581-8943-BB265858B9C3}">
      <dgm:prSet/>
      <dgm:spPr/>
      <dgm:t>
        <a:bodyPr/>
        <a:lstStyle/>
        <a:p>
          <a:endParaRPr lang="en-US"/>
        </a:p>
      </dgm:t>
    </dgm:pt>
    <dgm:pt modelId="{ED2EE9AF-346F-4998-8207-FB6EEB6A7222}" type="sibTrans" cxnId="{7EFBAFEC-CAD0-4581-8943-BB265858B9C3}">
      <dgm:prSet/>
      <dgm:spPr/>
      <dgm:t>
        <a:bodyPr/>
        <a:lstStyle/>
        <a:p>
          <a:endParaRPr lang="en-US"/>
        </a:p>
      </dgm:t>
    </dgm:pt>
    <dgm:pt modelId="{E538ACFE-469E-46B1-87A4-F3B6831A86F5}" type="pres">
      <dgm:prSet presAssocID="{46365AFB-DC1E-466D-B41B-7E72498F31A6}" presName="linearFlow" presStyleCnt="0">
        <dgm:presLayoutVars>
          <dgm:dir/>
          <dgm:animLvl val="lvl"/>
          <dgm:resizeHandles/>
        </dgm:presLayoutVars>
      </dgm:prSet>
      <dgm:spPr/>
    </dgm:pt>
    <dgm:pt modelId="{0DBE68C6-48CF-4C4C-AF73-4B8AC389CB9F}" type="pres">
      <dgm:prSet presAssocID="{39475968-3B5A-4BEA-B4FA-E104CB531B8E}" presName="compositeNode" presStyleCnt="0">
        <dgm:presLayoutVars>
          <dgm:bulletEnabled val="1"/>
        </dgm:presLayoutVars>
      </dgm:prSet>
      <dgm:spPr/>
    </dgm:pt>
    <dgm:pt modelId="{58DA5063-FE16-4885-A27A-32870E930EB8}" type="pres">
      <dgm:prSet presAssocID="{39475968-3B5A-4BEA-B4FA-E104CB531B8E}" presName="imag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3C6E9427-30EE-4D56-8AE7-132BC67E5186}" type="pres">
      <dgm:prSet presAssocID="{39475968-3B5A-4BEA-B4FA-E104CB531B8E}" presName="childNode" presStyleLbl="node1" presStyleIdx="0" presStyleCnt="4">
        <dgm:presLayoutVars>
          <dgm:bulletEnabled val="1"/>
        </dgm:presLayoutVars>
      </dgm:prSet>
      <dgm:spPr/>
    </dgm:pt>
    <dgm:pt modelId="{561DEBB5-165A-4B92-9AAA-560F3E02D9E0}" type="pres">
      <dgm:prSet presAssocID="{39475968-3B5A-4BEA-B4FA-E104CB531B8E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923B424C-B8ED-49AC-AEA4-562D3490619C}" type="pres">
      <dgm:prSet presAssocID="{F3563718-8AF0-4DA2-981D-0AE400BE632A}" presName="sibTrans" presStyleCnt="0"/>
      <dgm:spPr/>
    </dgm:pt>
    <dgm:pt modelId="{83D55AEE-C6C1-48B4-92E6-5F319E7AE847}" type="pres">
      <dgm:prSet presAssocID="{15814F64-C04B-40FA-9141-DACFFB5DF044}" presName="compositeNode" presStyleCnt="0">
        <dgm:presLayoutVars>
          <dgm:bulletEnabled val="1"/>
        </dgm:presLayoutVars>
      </dgm:prSet>
      <dgm:spPr/>
    </dgm:pt>
    <dgm:pt modelId="{B0339CA8-C9E8-432D-AA18-DE1FE4162D4B}" type="pres">
      <dgm:prSet presAssocID="{15814F64-C04B-40FA-9141-DACFFB5DF044}" presName="image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DE6E92B2-1738-45FA-B014-3CB5261D208E}" type="pres">
      <dgm:prSet presAssocID="{15814F64-C04B-40FA-9141-DACFFB5DF044}" presName="childNode" presStyleLbl="node1" presStyleIdx="1" presStyleCnt="4">
        <dgm:presLayoutVars>
          <dgm:bulletEnabled val="1"/>
        </dgm:presLayoutVars>
      </dgm:prSet>
      <dgm:spPr/>
    </dgm:pt>
    <dgm:pt modelId="{3E4B0210-AB21-4B2C-8E76-5B06AD92BFDA}" type="pres">
      <dgm:prSet presAssocID="{15814F64-C04B-40FA-9141-DACFFB5DF044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E6BA0865-4CBA-4F1A-9A50-1BB2E6FA8FF8}" type="pres">
      <dgm:prSet presAssocID="{C61973CB-3537-408B-A5A1-912E329E23CD}" presName="sibTrans" presStyleCnt="0"/>
      <dgm:spPr/>
    </dgm:pt>
    <dgm:pt modelId="{B0AC1F9A-A99D-44DD-A4EF-B5741370B4AD}" type="pres">
      <dgm:prSet presAssocID="{23F02196-A36A-40CA-A210-EE45F65FBA67}" presName="compositeNode" presStyleCnt="0">
        <dgm:presLayoutVars>
          <dgm:bulletEnabled val="1"/>
        </dgm:presLayoutVars>
      </dgm:prSet>
      <dgm:spPr/>
    </dgm:pt>
    <dgm:pt modelId="{70A7ECEF-F3A4-4E4B-A8BB-2348029176F2}" type="pres">
      <dgm:prSet presAssocID="{23F02196-A36A-40CA-A210-EE45F65FBA67}" presName="image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F06B9E0E-22F9-4B1B-98F4-C63F680459EA}" type="pres">
      <dgm:prSet presAssocID="{23F02196-A36A-40CA-A210-EE45F65FBA67}" presName="childNode" presStyleLbl="node1" presStyleIdx="2" presStyleCnt="4">
        <dgm:presLayoutVars>
          <dgm:bulletEnabled val="1"/>
        </dgm:presLayoutVars>
      </dgm:prSet>
      <dgm:spPr/>
    </dgm:pt>
    <dgm:pt modelId="{5B33DCD6-200B-4626-9297-9B423773D618}" type="pres">
      <dgm:prSet presAssocID="{23F02196-A36A-40CA-A210-EE45F65FBA67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9B1A5247-D218-4E87-A380-92DB1CD00CBC}" type="pres">
      <dgm:prSet presAssocID="{B5FFFD35-8D23-4A39-89AA-CFC5C35F268E}" presName="sibTrans" presStyleCnt="0"/>
      <dgm:spPr/>
    </dgm:pt>
    <dgm:pt modelId="{E64D36EF-A348-487B-83ED-A6F288BBBEA7}" type="pres">
      <dgm:prSet presAssocID="{4D0FCD6E-7FFA-42B3-90D5-48932E952060}" presName="compositeNode" presStyleCnt="0">
        <dgm:presLayoutVars>
          <dgm:bulletEnabled val="1"/>
        </dgm:presLayoutVars>
      </dgm:prSet>
      <dgm:spPr/>
    </dgm:pt>
    <dgm:pt modelId="{EECDD861-4EF6-4185-BCBB-4CCD78E63420}" type="pres">
      <dgm:prSet presAssocID="{4D0FCD6E-7FFA-42B3-90D5-48932E952060}" presName="image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0495F15D-A920-43B7-A634-9B412C84A6BB}" type="pres">
      <dgm:prSet presAssocID="{4D0FCD6E-7FFA-42B3-90D5-48932E952060}" presName="childNode" presStyleLbl="node1" presStyleIdx="3" presStyleCnt="4">
        <dgm:presLayoutVars>
          <dgm:bulletEnabled val="1"/>
        </dgm:presLayoutVars>
      </dgm:prSet>
      <dgm:spPr/>
    </dgm:pt>
    <dgm:pt modelId="{388DE56E-E080-4B5C-BC2F-289BF9C732AE}" type="pres">
      <dgm:prSet presAssocID="{4D0FCD6E-7FFA-42B3-90D5-48932E952060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AE3FE403-41B7-4F84-BAD2-FF5C4E58F33C}" srcId="{93FCDBBF-1C2A-47E4-87BA-1BDF19D6ED22}" destId="{BCAE6BD6-A1C3-473E-A7B1-D776710450E5}" srcOrd="2" destOrd="0" parTransId="{1DF0367E-F7DC-42A6-A368-3C05AC8CD333}" sibTransId="{E9CA6139-F44A-47B8-9524-0B6419ED4614}"/>
    <dgm:cxn modelId="{EC45760D-F9FB-403E-9211-5B015D1513C0}" srcId="{15814F64-C04B-40FA-9141-DACFFB5DF044}" destId="{93FCDBBF-1C2A-47E4-87BA-1BDF19D6ED22}" srcOrd="0" destOrd="0" parTransId="{04AE97F5-17D8-4F9D-9437-2BB4CF4A7E08}" sibTransId="{127F7775-3150-4A38-A3D3-76CF505772DF}"/>
    <dgm:cxn modelId="{DB310319-5E4F-4A7C-A604-AC88B35857C1}" srcId="{93FCDBBF-1C2A-47E4-87BA-1BDF19D6ED22}" destId="{EC6ADD13-73D5-49F6-BC46-9AAC14904026}" srcOrd="1" destOrd="0" parTransId="{8286588C-330C-45D6-B710-913AB9ECA925}" sibTransId="{5356CC6A-CEE3-413B-85BB-3EBCBAE6A4E2}"/>
    <dgm:cxn modelId="{6A37411B-BA45-47B8-970D-9DA4FCCF044B}" type="presOf" srcId="{E4745129-2E07-497D-8D9A-5868E32E1A3C}" destId="{F06B9E0E-22F9-4B1B-98F4-C63F680459EA}" srcOrd="0" destOrd="1" presId="urn:microsoft.com/office/officeart/2005/8/layout/hList2"/>
    <dgm:cxn modelId="{CD1CB11D-D52F-41C8-9A46-D51ACB6C4132}" srcId="{46365AFB-DC1E-466D-B41B-7E72498F31A6}" destId="{4D0FCD6E-7FFA-42B3-90D5-48932E952060}" srcOrd="3" destOrd="0" parTransId="{C74A0D7B-6B3F-450C-8B0E-92B48D13A2C5}" sibTransId="{166BD7D5-687F-440C-ABFA-97D5D96CBBC7}"/>
    <dgm:cxn modelId="{26E75C29-7CA3-4C66-ABCF-7592D721CE9A}" type="presOf" srcId="{46365AFB-DC1E-466D-B41B-7E72498F31A6}" destId="{E538ACFE-469E-46B1-87A4-F3B6831A86F5}" srcOrd="0" destOrd="0" presId="urn:microsoft.com/office/officeart/2005/8/layout/hList2"/>
    <dgm:cxn modelId="{4440C632-344C-4B19-93F7-93A4B383BA3F}" srcId="{23F02196-A36A-40CA-A210-EE45F65FBA67}" destId="{DD940E19-49C6-42DF-8D12-385B67EA033C}" srcOrd="0" destOrd="0" parTransId="{BB8223A9-2D37-460F-B75A-33662B8568BF}" sibTransId="{252B72F3-6523-4DA4-BBA0-AC159DD042FC}"/>
    <dgm:cxn modelId="{79F2ED3B-E82E-4C73-A42A-18103097EEB8}" type="presOf" srcId="{D57F3736-3719-4283-B6A6-C4D0C14D03E0}" destId="{DE6E92B2-1738-45FA-B014-3CB5261D208E}" srcOrd="0" destOrd="1" presId="urn:microsoft.com/office/officeart/2005/8/layout/hList2"/>
    <dgm:cxn modelId="{F1DAC23E-E234-42B2-906D-6BB4F3024B4E}" type="presOf" srcId="{B992DF3C-2999-4CFD-9EDF-BC739682B9F8}" destId="{DE6E92B2-1738-45FA-B014-3CB5261D208E}" srcOrd="0" destOrd="4" presId="urn:microsoft.com/office/officeart/2005/8/layout/hList2"/>
    <dgm:cxn modelId="{1121C05B-B158-4087-B3C6-D4C8BDC53FEC}" type="presOf" srcId="{BCAE6BD6-A1C3-473E-A7B1-D776710450E5}" destId="{DE6E92B2-1738-45FA-B014-3CB5261D208E}" srcOrd="0" destOrd="3" presId="urn:microsoft.com/office/officeart/2005/8/layout/hList2"/>
    <dgm:cxn modelId="{5088EA5B-6DF9-49F4-A19F-22C6CD603D4C}" srcId="{23F02196-A36A-40CA-A210-EE45F65FBA67}" destId="{E4745129-2E07-497D-8D9A-5868E32E1A3C}" srcOrd="1" destOrd="0" parTransId="{928875B1-784F-4DBB-A95E-32C60EACA0C8}" sibTransId="{63330A16-3C9C-49D2-B7AA-6BCBB3A40B5D}"/>
    <dgm:cxn modelId="{6EB01769-521E-40D1-8C6F-9982F1175074}" type="presOf" srcId="{678812FF-3816-4C69-9D43-64640AFED582}" destId="{3C6E9427-30EE-4D56-8AE7-132BC67E5186}" srcOrd="0" destOrd="1" presId="urn:microsoft.com/office/officeart/2005/8/layout/hList2"/>
    <dgm:cxn modelId="{931D7B4F-211E-4917-BCF5-1083DD5EA851}" type="presOf" srcId="{DD940E19-49C6-42DF-8D12-385B67EA033C}" destId="{F06B9E0E-22F9-4B1B-98F4-C63F680459EA}" srcOrd="0" destOrd="0" presId="urn:microsoft.com/office/officeart/2005/8/layout/hList2"/>
    <dgm:cxn modelId="{E4EC0E79-A37A-4DC0-8D23-7062B7FABEBD}" type="presOf" srcId="{EC6ADD13-73D5-49F6-BC46-9AAC14904026}" destId="{DE6E92B2-1738-45FA-B014-3CB5261D208E}" srcOrd="0" destOrd="2" presId="urn:microsoft.com/office/officeart/2005/8/layout/hList2"/>
    <dgm:cxn modelId="{0A94BC7C-C099-4CB1-AC3A-571B068FC02E}" srcId="{46365AFB-DC1E-466D-B41B-7E72498F31A6}" destId="{15814F64-C04B-40FA-9141-DACFFB5DF044}" srcOrd="1" destOrd="0" parTransId="{C6D8A6A0-BD17-43A1-8453-CDC227A3EABF}" sibTransId="{C61973CB-3537-408B-A5A1-912E329E23CD}"/>
    <dgm:cxn modelId="{7B6AD37C-DFB1-4ED0-82D7-03F77D50A41D}" srcId="{46365AFB-DC1E-466D-B41B-7E72498F31A6}" destId="{23F02196-A36A-40CA-A210-EE45F65FBA67}" srcOrd="2" destOrd="0" parTransId="{A202536B-C498-41C4-ABA8-10BB134A5CBD}" sibTransId="{B5FFFD35-8D23-4A39-89AA-CFC5C35F268E}"/>
    <dgm:cxn modelId="{FA106689-1633-46F8-8F56-C2661B47153D}" type="presOf" srcId="{15814F64-C04B-40FA-9141-DACFFB5DF044}" destId="{3E4B0210-AB21-4B2C-8E76-5B06AD92BFDA}" srcOrd="0" destOrd="0" presId="urn:microsoft.com/office/officeart/2005/8/layout/hList2"/>
    <dgm:cxn modelId="{8344BD95-D810-49AB-98FB-F411E17ECA2E}" type="presOf" srcId="{39475968-3B5A-4BEA-B4FA-E104CB531B8E}" destId="{561DEBB5-165A-4B92-9AAA-560F3E02D9E0}" srcOrd="0" destOrd="0" presId="urn:microsoft.com/office/officeart/2005/8/layout/hList2"/>
    <dgm:cxn modelId="{038A0F97-762A-4445-9970-AF6EDDE64EF4}" srcId="{D79D7E1C-42B0-4AF8-B419-9EB96DC14A5C}" destId="{678812FF-3816-4C69-9D43-64640AFED582}" srcOrd="0" destOrd="0" parTransId="{FD98856B-81C2-4059-8197-3730B1BAE362}" sibTransId="{A59E7B6A-00CC-4F99-9723-68210A561838}"/>
    <dgm:cxn modelId="{C77C5698-C7C7-49FA-B39E-472EA7F27F33}" type="presOf" srcId="{D79D7E1C-42B0-4AF8-B419-9EB96DC14A5C}" destId="{3C6E9427-30EE-4D56-8AE7-132BC67E5186}" srcOrd="0" destOrd="0" presId="urn:microsoft.com/office/officeart/2005/8/layout/hList2"/>
    <dgm:cxn modelId="{FFCBA699-8D75-417F-89FB-4A15E7A89FDD}" srcId="{D79D7E1C-42B0-4AF8-B419-9EB96DC14A5C}" destId="{7C6FA2F4-1D7A-423A-AADF-2A14DC789007}" srcOrd="1" destOrd="0" parTransId="{9504C9D5-812C-4B86-97C6-2127ABBEBC71}" sibTransId="{F4EE5D0E-068A-4EB9-A9A3-475F01C2830B}"/>
    <dgm:cxn modelId="{2D5B019F-EB35-4187-A5DD-0D385AD6C4AF}" type="presOf" srcId="{7C6FA2F4-1D7A-423A-AADF-2A14DC789007}" destId="{3C6E9427-30EE-4D56-8AE7-132BC67E5186}" srcOrd="0" destOrd="2" presId="urn:microsoft.com/office/officeart/2005/8/layout/hList2"/>
    <dgm:cxn modelId="{3118E6A3-7A0A-4B40-8E51-F641483E4769}" type="presOf" srcId="{93FCDBBF-1C2A-47E4-87BA-1BDF19D6ED22}" destId="{DE6E92B2-1738-45FA-B014-3CB5261D208E}" srcOrd="0" destOrd="0" presId="urn:microsoft.com/office/officeart/2005/8/layout/hList2"/>
    <dgm:cxn modelId="{313A8CB2-5E3E-4F0B-8547-37B3E57D569E}" srcId="{93FCDBBF-1C2A-47E4-87BA-1BDF19D6ED22}" destId="{D57F3736-3719-4283-B6A6-C4D0C14D03E0}" srcOrd="0" destOrd="0" parTransId="{0A1F195B-20F6-4E1E-81C2-8CEB38B81D7D}" sibTransId="{7DDDE0E5-C439-489D-9C1A-31F182904B9C}"/>
    <dgm:cxn modelId="{7FD797B4-889B-4C02-B929-CCE9CDCF0746}" type="presOf" srcId="{D0FDCD3A-F25C-43B8-8D0D-5D6FB39F60ED}" destId="{3C6E9427-30EE-4D56-8AE7-132BC67E5186}" srcOrd="0" destOrd="3" presId="urn:microsoft.com/office/officeart/2005/8/layout/hList2"/>
    <dgm:cxn modelId="{F156DDB5-4AF9-4CEC-9CE3-E9B4929E1EFB}" type="presOf" srcId="{23F02196-A36A-40CA-A210-EE45F65FBA67}" destId="{5B33DCD6-200B-4626-9297-9B423773D618}" srcOrd="0" destOrd="0" presId="urn:microsoft.com/office/officeart/2005/8/layout/hList2"/>
    <dgm:cxn modelId="{7F1C1FCE-752D-4638-B228-E7C3067C1E4D}" srcId="{D79D7E1C-42B0-4AF8-B419-9EB96DC14A5C}" destId="{D0FDCD3A-F25C-43B8-8D0D-5D6FB39F60ED}" srcOrd="2" destOrd="0" parTransId="{69A9401F-FEA3-499A-8298-F6EC035F63D9}" sibTransId="{4FA4CDD3-AB68-4E47-AF66-D87E53CA870C}"/>
    <dgm:cxn modelId="{0D1ADCE1-4A6D-4D46-8D61-439353BE9C06}" srcId="{4D0FCD6E-7FFA-42B3-90D5-48932E952060}" destId="{3DC6796B-40FB-4296-B03C-749CFF4AB9D2}" srcOrd="0" destOrd="0" parTransId="{818BA4A1-357F-49AA-94CB-5C9D2600E0DC}" sibTransId="{F44DD194-52AC-4AD1-902F-5DC5C88F3D08}"/>
    <dgm:cxn modelId="{809F57E6-9D30-42EF-9AFD-BD6D95DCEAFF}" srcId="{46365AFB-DC1E-466D-B41B-7E72498F31A6}" destId="{39475968-3B5A-4BEA-B4FA-E104CB531B8E}" srcOrd="0" destOrd="0" parTransId="{EA6C7C72-F788-456C-9AAD-9777D6A5DF57}" sibTransId="{F3563718-8AF0-4DA2-981D-0AE400BE632A}"/>
    <dgm:cxn modelId="{7EFBAFEC-CAD0-4581-8943-BB265858B9C3}" srcId="{93FCDBBF-1C2A-47E4-87BA-1BDF19D6ED22}" destId="{B992DF3C-2999-4CFD-9EDF-BC739682B9F8}" srcOrd="3" destOrd="0" parTransId="{BCEE82E2-D9C1-4DD5-AE6E-C290F09B74F5}" sibTransId="{ED2EE9AF-346F-4998-8207-FB6EEB6A7222}"/>
    <dgm:cxn modelId="{7E7FDAEC-05E7-4999-9051-A9EBF7BF3AE4}" type="presOf" srcId="{3DC6796B-40FB-4296-B03C-749CFF4AB9D2}" destId="{0495F15D-A920-43B7-A634-9B412C84A6BB}" srcOrd="0" destOrd="0" presId="urn:microsoft.com/office/officeart/2005/8/layout/hList2"/>
    <dgm:cxn modelId="{F010A7FA-EA25-46E5-9014-07E3EE7987B9}" srcId="{39475968-3B5A-4BEA-B4FA-E104CB531B8E}" destId="{D79D7E1C-42B0-4AF8-B419-9EB96DC14A5C}" srcOrd="0" destOrd="0" parTransId="{50144F68-73E6-438B-8DD1-9A3A228C8FE9}" sibTransId="{E4E8C60B-77FA-42D7-9712-8C1AAA3D9DF6}"/>
    <dgm:cxn modelId="{D7F9DFFF-0FE7-40E2-8BB6-F12FCA8C90AA}" type="presOf" srcId="{4D0FCD6E-7FFA-42B3-90D5-48932E952060}" destId="{388DE56E-E080-4B5C-BC2F-289BF9C732AE}" srcOrd="0" destOrd="0" presId="urn:microsoft.com/office/officeart/2005/8/layout/hList2"/>
    <dgm:cxn modelId="{7F349AE1-63F3-450B-8558-34BB87A02F8E}" type="presParOf" srcId="{E538ACFE-469E-46B1-87A4-F3B6831A86F5}" destId="{0DBE68C6-48CF-4C4C-AF73-4B8AC389CB9F}" srcOrd="0" destOrd="0" presId="urn:microsoft.com/office/officeart/2005/8/layout/hList2"/>
    <dgm:cxn modelId="{4AE6723F-6F68-49BD-A551-2068574B327A}" type="presParOf" srcId="{0DBE68C6-48CF-4C4C-AF73-4B8AC389CB9F}" destId="{58DA5063-FE16-4885-A27A-32870E930EB8}" srcOrd="0" destOrd="0" presId="urn:microsoft.com/office/officeart/2005/8/layout/hList2"/>
    <dgm:cxn modelId="{D953A4E8-394B-4AA3-9255-AB4B09B584B5}" type="presParOf" srcId="{0DBE68C6-48CF-4C4C-AF73-4B8AC389CB9F}" destId="{3C6E9427-30EE-4D56-8AE7-132BC67E5186}" srcOrd="1" destOrd="0" presId="urn:microsoft.com/office/officeart/2005/8/layout/hList2"/>
    <dgm:cxn modelId="{96709ADA-1D17-41D4-B92E-11FE8D0698F5}" type="presParOf" srcId="{0DBE68C6-48CF-4C4C-AF73-4B8AC389CB9F}" destId="{561DEBB5-165A-4B92-9AAA-560F3E02D9E0}" srcOrd="2" destOrd="0" presId="urn:microsoft.com/office/officeart/2005/8/layout/hList2"/>
    <dgm:cxn modelId="{B8C7C0D8-6F1F-460E-B238-14A65EC4E21E}" type="presParOf" srcId="{E538ACFE-469E-46B1-87A4-F3B6831A86F5}" destId="{923B424C-B8ED-49AC-AEA4-562D3490619C}" srcOrd="1" destOrd="0" presId="urn:microsoft.com/office/officeart/2005/8/layout/hList2"/>
    <dgm:cxn modelId="{1ED5E5DD-DFB3-42FD-9D9C-399B47205FDD}" type="presParOf" srcId="{E538ACFE-469E-46B1-87A4-F3B6831A86F5}" destId="{83D55AEE-C6C1-48B4-92E6-5F319E7AE847}" srcOrd="2" destOrd="0" presId="urn:microsoft.com/office/officeart/2005/8/layout/hList2"/>
    <dgm:cxn modelId="{F5924A38-A80A-494E-96FA-6535D95105B9}" type="presParOf" srcId="{83D55AEE-C6C1-48B4-92E6-5F319E7AE847}" destId="{B0339CA8-C9E8-432D-AA18-DE1FE4162D4B}" srcOrd="0" destOrd="0" presId="urn:microsoft.com/office/officeart/2005/8/layout/hList2"/>
    <dgm:cxn modelId="{6DC72FE7-E28B-4A4E-8E07-5A700A270F4E}" type="presParOf" srcId="{83D55AEE-C6C1-48B4-92E6-5F319E7AE847}" destId="{DE6E92B2-1738-45FA-B014-3CB5261D208E}" srcOrd="1" destOrd="0" presId="urn:microsoft.com/office/officeart/2005/8/layout/hList2"/>
    <dgm:cxn modelId="{2C939BB5-5816-4791-A0E2-741ECA676911}" type="presParOf" srcId="{83D55AEE-C6C1-48B4-92E6-5F319E7AE847}" destId="{3E4B0210-AB21-4B2C-8E76-5B06AD92BFDA}" srcOrd="2" destOrd="0" presId="urn:microsoft.com/office/officeart/2005/8/layout/hList2"/>
    <dgm:cxn modelId="{089AC7B4-5B53-4330-BCC4-4BAD963DC9E4}" type="presParOf" srcId="{E538ACFE-469E-46B1-87A4-F3B6831A86F5}" destId="{E6BA0865-4CBA-4F1A-9A50-1BB2E6FA8FF8}" srcOrd="3" destOrd="0" presId="urn:microsoft.com/office/officeart/2005/8/layout/hList2"/>
    <dgm:cxn modelId="{DD8700B5-DA11-4E4E-8E89-376A9828D67F}" type="presParOf" srcId="{E538ACFE-469E-46B1-87A4-F3B6831A86F5}" destId="{B0AC1F9A-A99D-44DD-A4EF-B5741370B4AD}" srcOrd="4" destOrd="0" presId="urn:microsoft.com/office/officeart/2005/8/layout/hList2"/>
    <dgm:cxn modelId="{375D0991-BE0B-47EB-A658-9E7270C30B20}" type="presParOf" srcId="{B0AC1F9A-A99D-44DD-A4EF-B5741370B4AD}" destId="{70A7ECEF-F3A4-4E4B-A8BB-2348029176F2}" srcOrd="0" destOrd="0" presId="urn:microsoft.com/office/officeart/2005/8/layout/hList2"/>
    <dgm:cxn modelId="{F980CFF0-E287-42E3-9A41-082F5A54B42F}" type="presParOf" srcId="{B0AC1F9A-A99D-44DD-A4EF-B5741370B4AD}" destId="{F06B9E0E-22F9-4B1B-98F4-C63F680459EA}" srcOrd="1" destOrd="0" presId="urn:microsoft.com/office/officeart/2005/8/layout/hList2"/>
    <dgm:cxn modelId="{5BB5D2F1-8967-4868-B0A6-1E88D82B417A}" type="presParOf" srcId="{B0AC1F9A-A99D-44DD-A4EF-B5741370B4AD}" destId="{5B33DCD6-200B-4626-9297-9B423773D618}" srcOrd="2" destOrd="0" presId="urn:microsoft.com/office/officeart/2005/8/layout/hList2"/>
    <dgm:cxn modelId="{F4B5FCF3-A7A2-49A4-B7CC-C284C7CE97CC}" type="presParOf" srcId="{E538ACFE-469E-46B1-87A4-F3B6831A86F5}" destId="{9B1A5247-D218-4E87-A380-92DB1CD00CBC}" srcOrd="5" destOrd="0" presId="urn:microsoft.com/office/officeart/2005/8/layout/hList2"/>
    <dgm:cxn modelId="{ADF5A3BE-A4DB-4454-A8A8-B3716EDF3272}" type="presParOf" srcId="{E538ACFE-469E-46B1-87A4-F3B6831A86F5}" destId="{E64D36EF-A348-487B-83ED-A6F288BBBEA7}" srcOrd="6" destOrd="0" presId="urn:microsoft.com/office/officeart/2005/8/layout/hList2"/>
    <dgm:cxn modelId="{44A25494-A13A-4840-9137-B2004853724C}" type="presParOf" srcId="{E64D36EF-A348-487B-83ED-A6F288BBBEA7}" destId="{EECDD861-4EF6-4185-BCBB-4CCD78E63420}" srcOrd="0" destOrd="0" presId="urn:microsoft.com/office/officeart/2005/8/layout/hList2"/>
    <dgm:cxn modelId="{25E021E2-EBCD-409E-82EB-4EE1E309D03B}" type="presParOf" srcId="{E64D36EF-A348-487B-83ED-A6F288BBBEA7}" destId="{0495F15D-A920-43B7-A634-9B412C84A6BB}" srcOrd="1" destOrd="0" presId="urn:microsoft.com/office/officeart/2005/8/layout/hList2"/>
    <dgm:cxn modelId="{89E2A6B3-9C51-442E-8CC5-471F8DE69289}" type="presParOf" srcId="{E64D36EF-A348-487B-83ED-A6F288BBBEA7}" destId="{388DE56E-E080-4B5C-BC2F-289BF9C732A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68272F-1817-4107-905A-7E700C0BA6D3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C63620F-1903-4B8C-96F0-F34695EFC062}">
      <dgm:prSet phldrT="[Text]"/>
      <dgm:spPr/>
      <dgm:t>
        <a:bodyPr/>
        <a:lstStyle/>
        <a:p>
          <a:r>
            <a:rPr lang="en-US" dirty="0"/>
            <a:t>Convene</a:t>
          </a:r>
        </a:p>
      </dgm:t>
    </dgm:pt>
    <dgm:pt modelId="{EAD8F592-1C9C-4173-A196-DDF4B831263C}" type="parTrans" cxnId="{223D2DC0-379C-4003-B777-93D1C036FE55}">
      <dgm:prSet/>
      <dgm:spPr/>
      <dgm:t>
        <a:bodyPr/>
        <a:lstStyle/>
        <a:p>
          <a:endParaRPr lang="en-US"/>
        </a:p>
      </dgm:t>
    </dgm:pt>
    <dgm:pt modelId="{9F9923EE-02F9-4081-BA36-81D090D74F15}" type="sibTrans" cxnId="{223D2DC0-379C-4003-B777-93D1C036FE55}">
      <dgm:prSet/>
      <dgm:spPr/>
      <dgm:t>
        <a:bodyPr/>
        <a:lstStyle/>
        <a:p>
          <a:endParaRPr lang="en-US"/>
        </a:p>
      </dgm:t>
    </dgm:pt>
    <dgm:pt modelId="{B3704F24-8B20-489A-8E6D-1C515319EC74}">
      <dgm:prSet phldrT="[Text]"/>
      <dgm:spPr/>
      <dgm:t>
        <a:bodyPr/>
        <a:lstStyle/>
        <a:p>
          <a:r>
            <a:rPr lang="en-US" dirty="0"/>
            <a:t>Prove</a:t>
          </a:r>
        </a:p>
      </dgm:t>
    </dgm:pt>
    <dgm:pt modelId="{F852370F-6A78-4E24-9B44-B845FCC23D55}" type="parTrans" cxnId="{5E0E8825-17D3-44A2-B06C-5992EC27AD80}">
      <dgm:prSet/>
      <dgm:spPr/>
      <dgm:t>
        <a:bodyPr/>
        <a:lstStyle/>
        <a:p>
          <a:endParaRPr lang="en-US"/>
        </a:p>
      </dgm:t>
    </dgm:pt>
    <dgm:pt modelId="{DE06E5AA-FF1D-44D2-B64E-066299176E78}" type="sibTrans" cxnId="{5E0E8825-17D3-44A2-B06C-5992EC27AD80}">
      <dgm:prSet/>
      <dgm:spPr/>
      <dgm:t>
        <a:bodyPr/>
        <a:lstStyle/>
        <a:p>
          <a:endParaRPr lang="en-US"/>
        </a:p>
      </dgm:t>
    </dgm:pt>
    <dgm:pt modelId="{76AA68B0-C4FB-4C06-81B8-D7BEF3B483D2}">
      <dgm:prSet phldrT="[Text]"/>
      <dgm:spPr/>
      <dgm:t>
        <a:bodyPr/>
        <a:lstStyle/>
        <a:p>
          <a:r>
            <a:rPr lang="en-US" dirty="0"/>
            <a:t>Scout</a:t>
          </a:r>
        </a:p>
      </dgm:t>
    </dgm:pt>
    <dgm:pt modelId="{B97D11A2-7A1B-42E2-A41A-D276FA6D69F8}" type="parTrans" cxnId="{484EA524-CCC0-4AC6-A7C9-203FF1308058}">
      <dgm:prSet/>
      <dgm:spPr/>
      <dgm:t>
        <a:bodyPr/>
        <a:lstStyle/>
        <a:p>
          <a:endParaRPr lang="en-US"/>
        </a:p>
      </dgm:t>
    </dgm:pt>
    <dgm:pt modelId="{9EF5803B-C11F-4006-99D7-312C902F4BF1}" type="sibTrans" cxnId="{484EA524-CCC0-4AC6-A7C9-203FF1308058}">
      <dgm:prSet/>
      <dgm:spPr/>
      <dgm:t>
        <a:bodyPr/>
        <a:lstStyle/>
        <a:p>
          <a:endParaRPr lang="en-US"/>
        </a:p>
      </dgm:t>
    </dgm:pt>
    <dgm:pt modelId="{2D24745D-4C3C-4565-BF93-A1D191166A45}">
      <dgm:prSet phldrT="[Text]"/>
      <dgm:spPr/>
      <dgm:t>
        <a:bodyPr/>
        <a:lstStyle/>
        <a:p>
          <a:r>
            <a:rPr lang="en-US" dirty="0"/>
            <a:t>Scale</a:t>
          </a:r>
        </a:p>
      </dgm:t>
    </dgm:pt>
    <dgm:pt modelId="{CA46C923-7FE0-458F-9C50-E58024A80488}" type="parTrans" cxnId="{18E1BAF2-1EC1-4844-B2B8-AFB60E3C8411}">
      <dgm:prSet/>
      <dgm:spPr/>
      <dgm:t>
        <a:bodyPr/>
        <a:lstStyle/>
        <a:p>
          <a:endParaRPr lang="en-US"/>
        </a:p>
      </dgm:t>
    </dgm:pt>
    <dgm:pt modelId="{F5B918B4-F9A7-4EB0-A236-85E322F695B9}" type="sibTrans" cxnId="{18E1BAF2-1EC1-4844-B2B8-AFB60E3C8411}">
      <dgm:prSet/>
      <dgm:spPr/>
      <dgm:t>
        <a:bodyPr/>
        <a:lstStyle/>
        <a:p>
          <a:endParaRPr lang="en-US"/>
        </a:p>
      </dgm:t>
    </dgm:pt>
    <dgm:pt modelId="{DFA3B16D-5D71-4F45-94EE-39E6CD43355E}" type="pres">
      <dgm:prSet presAssocID="{A168272F-1817-4107-905A-7E700C0BA6D3}" presName="Name0" presStyleCnt="0">
        <dgm:presLayoutVars>
          <dgm:dir/>
          <dgm:animLvl val="lvl"/>
          <dgm:resizeHandles val="exact"/>
        </dgm:presLayoutVars>
      </dgm:prSet>
      <dgm:spPr/>
    </dgm:pt>
    <dgm:pt modelId="{8589E2A7-B0BA-40DE-8C55-5649B498400B}" type="pres">
      <dgm:prSet presAssocID="{7C63620F-1903-4B8C-96F0-F34695EFC062}" presName="parTxOnly" presStyleLbl="node1" presStyleIdx="0" presStyleCnt="4" custLinFactNeighborX="-9577" custLinFactNeighborY="51342">
        <dgm:presLayoutVars>
          <dgm:chMax val="0"/>
          <dgm:chPref val="0"/>
          <dgm:bulletEnabled val="1"/>
        </dgm:presLayoutVars>
      </dgm:prSet>
      <dgm:spPr/>
    </dgm:pt>
    <dgm:pt modelId="{10513065-4768-4FA1-900D-758B7233B6DD}" type="pres">
      <dgm:prSet presAssocID="{9F9923EE-02F9-4081-BA36-81D090D74F15}" presName="parTxOnlySpace" presStyleCnt="0"/>
      <dgm:spPr/>
    </dgm:pt>
    <dgm:pt modelId="{70441B21-6260-4BBB-BB90-8D4CA90DB4B2}" type="pres">
      <dgm:prSet presAssocID="{76AA68B0-C4FB-4C06-81B8-D7BEF3B483D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FDDCC61-F5D5-4E17-8815-6F43CFE0284D}" type="pres">
      <dgm:prSet presAssocID="{9EF5803B-C11F-4006-99D7-312C902F4BF1}" presName="parTxOnlySpace" presStyleCnt="0"/>
      <dgm:spPr/>
    </dgm:pt>
    <dgm:pt modelId="{E0E01DD8-B2B2-45B1-AA9E-1B7F37C8BF3F}" type="pres">
      <dgm:prSet presAssocID="{B3704F24-8B20-489A-8E6D-1C515319EC7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49BBEA4-293E-42D5-9C5D-8465F0D76CA3}" type="pres">
      <dgm:prSet presAssocID="{DE06E5AA-FF1D-44D2-B64E-066299176E78}" presName="parTxOnlySpace" presStyleCnt="0"/>
      <dgm:spPr/>
    </dgm:pt>
    <dgm:pt modelId="{37F8208E-175B-4A8C-97CF-3600D99F764C}" type="pres">
      <dgm:prSet presAssocID="{2D24745D-4C3C-4565-BF93-A1D191166A4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7CAAF0C-908C-4F98-B753-97376E319F1D}" type="presOf" srcId="{B3704F24-8B20-489A-8E6D-1C515319EC74}" destId="{E0E01DD8-B2B2-45B1-AA9E-1B7F37C8BF3F}" srcOrd="0" destOrd="0" presId="urn:microsoft.com/office/officeart/2005/8/layout/chevron1"/>
    <dgm:cxn modelId="{484EA524-CCC0-4AC6-A7C9-203FF1308058}" srcId="{A168272F-1817-4107-905A-7E700C0BA6D3}" destId="{76AA68B0-C4FB-4C06-81B8-D7BEF3B483D2}" srcOrd="1" destOrd="0" parTransId="{B97D11A2-7A1B-42E2-A41A-D276FA6D69F8}" sibTransId="{9EF5803B-C11F-4006-99D7-312C902F4BF1}"/>
    <dgm:cxn modelId="{5E0E8825-17D3-44A2-B06C-5992EC27AD80}" srcId="{A168272F-1817-4107-905A-7E700C0BA6D3}" destId="{B3704F24-8B20-489A-8E6D-1C515319EC74}" srcOrd="2" destOrd="0" parTransId="{F852370F-6A78-4E24-9B44-B845FCC23D55}" sibTransId="{DE06E5AA-FF1D-44D2-B64E-066299176E78}"/>
    <dgm:cxn modelId="{7F225BA3-EB3E-4C25-BD40-1A99891FC51D}" type="presOf" srcId="{76AA68B0-C4FB-4C06-81B8-D7BEF3B483D2}" destId="{70441B21-6260-4BBB-BB90-8D4CA90DB4B2}" srcOrd="0" destOrd="0" presId="urn:microsoft.com/office/officeart/2005/8/layout/chevron1"/>
    <dgm:cxn modelId="{ED5476A5-1B97-4EEE-B7D2-DEB499711440}" type="presOf" srcId="{7C63620F-1903-4B8C-96F0-F34695EFC062}" destId="{8589E2A7-B0BA-40DE-8C55-5649B498400B}" srcOrd="0" destOrd="0" presId="urn:microsoft.com/office/officeart/2005/8/layout/chevron1"/>
    <dgm:cxn modelId="{223D2DC0-379C-4003-B777-93D1C036FE55}" srcId="{A168272F-1817-4107-905A-7E700C0BA6D3}" destId="{7C63620F-1903-4B8C-96F0-F34695EFC062}" srcOrd="0" destOrd="0" parTransId="{EAD8F592-1C9C-4173-A196-DDF4B831263C}" sibTransId="{9F9923EE-02F9-4081-BA36-81D090D74F15}"/>
    <dgm:cxn modelId="{976EAFDB-C096-496A-8814-9CE38E47C2C4}" type="presOf" srcId="{2D24745D-4C3C-4565-BF93-A1D191166A45}" destId="{37F8208E-175B-4A8C-97CF-3600D99F764C}" srcOrd="0" destOrd="0" presId="urn:microsoft.com/office/officeart/2005/8/layout/chevron1"/>
    <dgm:cxn modelId="{B7E2CFE9-2824-4B4A-90D3-0472AAD5DEE2}" type="presOf" srcId="{A168272F-1817-4107-905A-7E700C0BA6D3}" destId="{DFA3B16D-5D71-4F45-94EE-39E6CD43355E}" srcOrd="0" destOrd="0" presId="urn:microsoft.com/office/officeart/2005/8/layout/chevron1"/>
    <dgm:cxn modelId="{18E1BAF2-1EC1-4844-B2B8-AFB60E3C8411}" srcId="{A168272F-1817-4107-905A-7E700C0BA6D3}" destId="{2D24745D-4C3C-4565-BF93-A1D191166A45}" srcOrd="3" destOrd="0" parTransId="{CA46C923-7FE0-458F-9C50-E58024A80488}" sibTransId="{F5B918B4-F9A7-4EB0-A236-85E322F695B9}"/>
    <dgm:cxn modelId="{B92A45C5-8A8E-4C8A-A7CF-A75129517377}" type="presParOf" srcId="{DFA3B16D-5D71-4F45-94EE-39E6CD43355E}" destId="{8589E2A7-B0BA-40DE-8C55-5649B498400B}" srcOrd="0" destOrd="0" presId="urn:microsoft.com/office/officeart/2005/8/layout/chevron1"/>
    <dgm:cxn modelId="{E9075FC1-E4CD-423F-93E0-4564A89176A1}" type="presParOf" srcId="{DFA3B16D-5D71-4F45-94EE-39E6CD43355E}" destId="{10513065-4768-4FA1-900D-758B7233B6DD}" srcOrd="1" destOrd="0" presId="urn:microsoft.com/office/officeart/2005/8/layout/chevron1"/>
    <dgm:cxn modelId="{7A27F8DB-9CAA-4F2D-A9DF-0FCAEEF73F44}" type="presParOf" srcId="{DFA3B16D-5D71-4F45-94EE-39E6CD43355E}" destId="{70441B21-6260-4BBB-BB90-8D4CA90DB4B2}" srcOrd="2" destOrd="0" presId="urn:microsoft.com/office/officeart/2005/8/layout/chevron1"/>
    <dgm:cxn modelId="{96F13594-1B12-415A-88F7-3AA4049B7BF1}" type="presParOf" srcId="{DFA3B16D-5D71-4F45-94EE-39E6CD43355E}" destId="{CFDDCC61-F5D5-4E17-8815-6F43CFE0284D}" srcOrd="3" destOrd="0" presId="urn:microsoft.com/office/officeart/2005/8/layout/chevron1"/>
    <dgm:cxn modelId="{D433B6E3-F30A-4279-BDEF-04DBAF52166C}" type="presParOf" srcId="{DFA3B16D-5D71-4F45-94EE-39E6CD43355E}" destId="{E0E01DD8-B2B2-45B1-AA9E-1B7F37C8BF3F}" srcOrd="4" destOrd="0" presId="urn:microsoft.com/office/officeart/2005/8/layout/chevron1"/>
    <dgm:cxn modelId="{CADEEC74-7501-4AA4-9F1A-A20EDDF27B83}" type="presParOf" srcId="{DFA3B16D-5D71-4F45-94EE-39E6CD43355E}" destId="{D49BBEA4-293E-42D5-9C5D-8465F0D76CA3}" srcOrd="5" destOrd="0" presId="urn:microsoft.com/office/officeart/2005/8/layout/chevron1"/>
    <dgm:cxn modelId="{A062AA8D-CFCB-40DE-8988-2370A9AA4D90}" type="presParOf" srcId="{DFA3B16D-5D71-4F45-94EE-39E6CD43355E}" destId="{37F8208E-175B-4A8C-97CF-3600D99F764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4789B0-1646-4EC1-B35D-DC38AB18317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4925B3-C130-493D-B960-6F14C158F099}">
      <dgm:prSet phldrT="[Text]"/>
      <dgm:spPr/>
      <dgm:t>
        <a:bodyPr/>
        <a:lstStyle/>
        <a:p>
          <a:r>
            <a:rPr lang="en-US" dirty="0"/>
            <a:t>Help identify industry challenges and secure industry engagement</a:t>
          </a:r>
        </a:p>
      </dgm:t>
    </dgm:pt>
    <dgm:pt modelId="{35D2F737-A429-45D3-BFC1-8BB88ADE9F19}" type="parTrans" cxnId="{A567B8BE-3DE2-432A-B32A-6B16D97DB37C}">
      <dgm:prSet/>
      <dgm:spPr/>
      <dgm:t>
        <a:bodyPr/>
        <a:lstStyle/>
        <a:p>
          <a:endParaRPr lang="en-US"/>
        </a:p>
      </dgm:t>
    </dgm:pt>
    <dgm:pt modelId="{9AECBB69-FDEE-4AA6-85A2-0376EF71CBA5}" type="sibTrans" cxnId="{A567B8BE-3DE2-432A-B32A-6B16D97DB37C}">
      <dgm:prSet/>
      <dgm:spPr/>
      <dgm:t>
        <a:bodyPr/>
        <a:lstStyle/>
        <a:p>
          <a:endParaRPr lang="en-US"/>
        </a:p>
      </dgm:t>
    </dgm:pt>
    <dgm:pt modelId="{613F967E-2CED-431B-BE6C-0B81D89D66AE}">
      <dgm:prSet phldrT="[Text]"/>
      <dgm:spPr/>
      <dgm:t>
        <a:bodyPr/>
        <a:lstStyle/>
        <a:p>
          <a:r>
            <a:rPr lang="en-US" dirty="0"/>
            <a:t>Help recruit mentors</a:t>
          </a:r>
        </a:p>
      </dgm:t>
    </dgm:pt>
    <dgm:pt modelId="{833B7385-CB71-4E4D-885C-507741CBCFE2}" type="parTrans" cxnId="{4BB0C764-D4C9-467A-9BE2-D0E60847758B}">
      <dgm:prSet/>
      <dgm:spPr/>
      <dgm:t>
        <a:bodyPr/>
        <a:lstStyle/>
        <a:p>
          <a:endParaRPr lang="en-US"/>
        </a:p>
      </dgm:t>
    </dgm:pt>
    <dgm:pt modelId="{E85AA198-48D2-4036-BD4E-9949224A4ACC}" type="sibTrans" cxnId="{4BB0C764-D4C9-467A-9BE2-D0E60847758B}">
      <dgm:prSet/>
      <dgm:spPr/>
      <dgm:t>
        <a:bodyPr/>
        <a:lstStyle/>
        <a:p>
          <a:endParaRPr lang="en-US"/>
        </a:p>
      </dgm:t>
    </dgm:pt>
    <dgm:pt modelId="{B18E8363-5663-438D-8060-418E0F0CEDB1}">
      <dgm:prSet phldrT="[Text]"/>
      <dgm:spPr/>
      <dgm:t>
        <a:bodyPr/>
        <a:lstStyle/>
        <a:p>
          <a:r>
            <a:rPr lang="en-US" dirty="0"/>
            <a:t>Help diversify representation in the Industry Advisory Council</a:t>
          </a:r>
        </a:p>
      </dgm:t>
    </dgm:pt>
    <dgm:pt modelId="{82101E28-9EBA-4E09-AF1B-BA56F7E9B537}" type="parTrans" cxnId="{4F613B77-4C80-4D84-9B38-88617901749B}">
      <dgm:prSet/>
      <dgm:spPr/>
      <dgm:t>
        <a:bodyPr/>
        <a:lstStyle/>
        <a:p>
          <a:endParaRPr lang="en-US"/>
        </a:p>
      </dgm:t>
    </dgm:pt>
    <dgm:pt modelId="{06815324-7ECB-40B2-BF9B-4B841E1FBE08}" type="sibTrans" cxnId="{4F613B77-4C80-4D84-9B38-88617901749B}">
      <dgm:prSet/>
      <dgm:spPr/>
      <dgm:t>
        <a:bodyPr/>
        <a:lstStyle/>
        <a:p>
          <a:endParaRPr lang="en-US"/>
        </a:p>
      </dgm:t>
    </dgm:pt>
    <dgm:pt modelId="{D5ECC182-86C7-4614-BE47-29105FA3506A}">
      <dgm:prSet phldrT="[Text]"/>
      <dgm:spPr/>
      <dgm:t>
        <a:bodyPr/>
        <a:lstStyle/>
        <a:p>
          <a:r>
            <a:rPr lang="en-US" b="1" dirty="0"/>
            <a:t>What we are looking for: </a:t>
          </a:r>
          <a:r>
            <a:rPr lang="en-US" dirty="0"/>
            <a:t>Companies with a critical need and willingness to work with external innovators to pilot solutions</a:t>
          </a:r>
        </a:p>
      </dgm:t>
    </dgm:pt>
    <dgm:pt modelId="{52C0726D-BC81-45ED-8A8C-9B3049903BE7}" type="parTrans" cxnId="{07031F62-8200-4FD0-A420-251AE39A288A}">
      <dgm:prSet/>
      <dgm:spPr/>
      <dgm:t>
        <a:bodyPr/>
        <a:lstStyle/>
        <a:p>
          <a:endParaRPr lang="en-US"/>
        </a:p>
      </dgm:t>
    </dgm:pt>
    <dgm:pt modelId="{2E4D464A-C40B-4652-9D00-DD0B2C30F07C}" type="sibTrans" cxnId="{07031F62-8200-4FD0-A420-251AE39A288A}">
      <dgm:prSet/>
      <dgm:spPr/>
      <dgm:t>
        <a:bodyPr/>
        <a:lstStyle/>
        <a:p>
          <a:endParaRPr lang="en-US"/>
        </a:p>
      </dgm:t>
    </dgm:pt>
    <dgm:pt modelId="{8E4D5215-14B9-4A14-B19E-4E574747A588}">
      <dgm:prSet phldrT="[Text]"/>
      <dgm:spPr/>
      <dgm:t>
        <a:bodyPr/>
        <a:lstStyle/>
        <a:p>
          <a:r>
            <a:rPr lang="en-US" b="1" dirty="0"/>
            <a:t>What we are looking for: </a:t>
          </a:r>
          <a:r>
            <a:rPr lang="en-US" dirty="0"/>
            <a:t>Industry</a:t>
          </a:r>
          <a:r>
            <a:rPr lang="en-US" b="1" dirty="0"/>
            <a:t> </a:t>
          </a:r>
          <a:r>
            <a:rPr lang="en-US" dirty="0"/>
            <a:t>experts with deep domain knowledge and understanding of what it takes to implement technology in an enterprise</a:t>
          </a:r>
        </a:p>
      </dgm:t>
    </dgm:pt>
    <dgm:pt modelId="{600B9808-1B27-458F-82E9-14702E1E4A10}" type="parTrans" cxnId="{6221B069-15F9-4A71-BCB5-B3EA72DE2696}">
      <dgm:prSet/>
      <dgm:spPr/>
      <dgm:t>
        <a:bodyPr/>
        <a:lstStyle/>
        <a:p>
          <a:endParaRPr lang="en-US"/>
        </a:p>
      </dgm:t>
    </dgm:pt>
    <dgm:pt modelId="{E1BF1006-E677-4128-9D4A-F0C9412B2590}" type="sibTrans" cxnId="{6221B069-15F9-4A71-BCB5-B3EA72DE2696}">
      <dgm:prSet/>
      <dgm:spPr/>
      <dgm:t>
        <a:bodyPr/>
        <a:lstStyle/>
        <a:p>
          <a:endParaRPr lang="en-US"/>
        </a:p>
      </dgm:t>
    </dgm:pt>
    <dgm:pt modelId="{6FF750B2-A53D-4502-9E88-5E749A496913}">
      <dgm:prSet phldrT="[Text]"/>
      <dgm:spPr/>
      <dgm:t>
        <a:bodyPr/>
        <a:lstStyle/>
        <a:p>
          <a:r>
            <a:rPr lang="en-US" b="1" dirty="0"/>
            <a:t>What we are looking for: </a:t>
          </a:r>
          <a:r>
            <a:rPr lang="en-US" dirty="0"/>
            <a:t>Executives that will identify challenges, evaluate candidate companies, and help scale solutions</a:t>
          </a:r>
        </a:p>
      </dgm:t>
    </dgm:pt>
    <dgm:pt modelId="{603654C4-7AD1-47FD-8A53-C999F6721821}" type="parTrans" cxnId="{F68472E9-DBB0-492E-ADE3-53C8469629E7}">
      <dgm:prSet/>
      <dgm:spPr/>
      <dgm:t>
        <a:bodyPr/>
        <a:lstStyle/>
        <a:p>
          <a:endParaRPr lang="en-US"/>
        </a:p>
      </dgm:t>
    </dgm:pt>
    <dgm:pt modelId="{0E7AAC2C-736D-44DE-ADC5-D65C5BA4F4B1}" type="sibTrans" cxnId="{F68472E9-DBB0-492E-ADE3-53C8469629E7}">
      <dgm:prSet/>
      <dgm:spPr/>
      <dgm:t>
        <a:bodyPr/>
        <a:lstStyle/>
        <a:p>
          <a:endParaRPr lang="en-US"/>
        </a:p>
      </dgm:t>
    </dgm:pt>
    <dgm:pt modelId="{D334A23A-E7B6-43DE-B1B2-F1103572C329}" type="pres">
      <dgm:prSet presAssocID="{954789B0-1646-4EC1-B35D-DC38AB183175}" presName="linear" presStyleCnt="0">
        <dgm:presLayoutVars>
          <dgm:dir/>
          <dgm:resizeHandles val="exact"/>
        </dgm:presLayoutVars>
      </dgm:prSet>
      <dgm:spPr/>
    </dgm:pt>
    <dgm:pt modelId="{20CD2EB1-4829-4F44-A4E1-961660AB0700}" type="pres">
      <dgm:prSet presAssocID="{F34925B3-C130-493D-B960-6F14C158F099}" presName="comp" presStyleCnt="0"/>
      <dgm:spPr/>
    </dgm:pt>
    <dgm:pt modelId="{B80AB130-56A8-4C2C-9871-54BF293CD67E}" type="pres">
      <dgm:prSet presAssocID="{F34925B3-C130-493D-B960-6F14C158F099}" presName="box" presStyleLbl="node1" presStyleIdx="0" presStyleCnt="3"/>
      <dgm:spPr/>
    </dgm:pt>
    <dgm:pt modelId="{1B5BB9CC-A74C-4EEB-8DE5-6C99F0AEBC00}" type="pres">
      <dgm:prSet presAssocID="{F34925B3-C130-493D-B960-6F14C158F099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1000" b="-31000"/>
          </a:stretch>
        </a:blipFill>
      </dgm:spPr>
      <dgm:extLst>
        <a:ext uri="{E40237B7-FDA0-4F09-8148-C483321AD2D9}">
          <dgm14:cNvPr xmlns:dgm14="http://schemas.microsoft.com/office/drawing/2010/diagram" id="0" name="" descr="A circle filled with small lines like sprinkles"/>
        </a:ext>
      </dgm:extLst>
    </dgm:pt>
    <dgm:pt modelId="{16210FE6-AAE1-45B9-ACF2-ACA8A9798B7E}" type="pres">
      <dgm:prSet presAssocID="{F34925B3-C130-493D-B960-6F14C158F099}" presName="text" presStyleLbl="node1" presStyleIdx="0" presStyleCnt="3">
        <dgm:presLayoutVars>
          <dgm:bulletEnabled val="1"/>
        </dgm:presLayoutVars>
      </dgm:prSet>
      <dgm:spPr/>
    </dgm:pt>
    <dgm:pt modelId="{A994E827-09E7-4795-ADD7-C95149D987AA}" type="pres">
      <dgm:prSet presAssocID="{9AECBB69-FDEE-4AA6-85A2-0376EF71CBA5}" presName="spacer" presStyleCnt="0"/>
      <dgm:spPr/>
    </dgm:pt>
    <dgm:pt modelId="{86F8238F-73F1-4667-9FBD-D760B35CEDD8}" type="pres">
      <dgm:prSet presAssocID="{613F967E-2CED-431B-BE6C-0B81D89D66AE}" presName="comp" presStyleCnt="0"/>
      <dgm:spPr/>
    </dgm:pt>
    <dgm:pt modelId="{8E1CF1FD-CB49-43C3-9C45-2D0A717B8B0E}" type="pres">
      <dgm:prSet presAssocID="{613F967E-2CED-431B-BE6C-0B81D89D66AE}" presName="box" presStyleLbl="node1" presStyleIdx="1" presStyleCnt="3"/>
      <dgm:spPr/>
    </dgm:pt>
    <dgm:pt modelId="{4C982AD2-B709-41C6-AF85-EFDCDC34ABF4}" type="pres">
      <dgm:prSet presAssocID="{613F967E-2CED-431B-BE6C-0B81D89D66AE}" presName="img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1000" b="-31000"/>
          </a:stretch>
        </a:blipFill>
      </dgm:spPr>
      <dgm:extLst>
        <a:ext uri="{E40237B7-FDA0-4F09-8148-C483321AD2D9}">
          <dgm14:cNvPr xmlns:dgm14="http://schemas.microsoft.com/office/drawing/2010/diagram" id="0" name="" descr="A circle filled with small lines like sprinkles"/>
        </a:ext>
      </dgm:extLst>
    </dgm:pt>
    <dgm:pt modelId="{91533542-689E-4602-8D64-61E0A33EFFA6}" type="pres">
      <dgm:prSet presAssocID="{613F967E-2CED-431B-BE6C-0B81D89D66AE}" presName="text" presStyleLbl="node1" presStyleIdx="1" presStyleCnt="3">
        <dgm:presLayoutVars>
          <dgm:bulletEnabled val="1"/>
        </dgm:presLayoutVars>
      </dgm:prSet>
      <dgm:spPr/>
    </dgm:pt>
    <dgm:pt modelId="{AEF91247-13FD-4143-8DBC-A98934A75920}" type="pres">
      <dgm:prSet presAssocID="{E85AA198-48D2-4036-BD4E-9949224A4ACC}" presName="spacer" presStyleCnt="0"/>
      <dgm:spPr/>
    </dgm:pt>
    <dgm:pt modelId="{3C13A639-6778-4D05-9BCD-F3294979352F}" type="pres">
      <dgm:prSet presAssocID="{B18E8363-5663-438D-8060-418E0F0CEDB1}" presName="comp" presStyleCnt="0"/>
      <dgm:spPr/>
    </dgm:pt>
    <dgm:pt modelId="{314A8C45-9CD9-45BA-990C-62A39BF7C77F}" type="pres">
      <dgm:prSet presAssocID="{B18E8363-5663-438D-8060-418E0F0CEDB1}" presName="box" presStyleLbl="node1" presStyleIdx="2" presStyleCnt="3"/>
      <dgm:spPr/>
    </dgm:pt>
    <dgm:pt modelId="{6CA5D58A-3730-4973-ACCF-7FAF475E01D8}" type="pres">
      <dgm:prSet presAssocID="{B18E8363-5663-438D-8060-418E0F0CEDB1}" presName="img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1000" b="-31000"/>
          </a:stretch>
        </a:blipFill>
      </dgm:spPr>
      <dgm:extLst>
        <a:ext uri="{E40237B7-FDA0-4F09-8148-C483321AD2D9}">
          <dgm14:cNvPr xmlns:dgm14="http://schemas.microsoft.com/office/drawing/2010/diagram" id="0" name="" descr="A circle filled with small lines like sprinkles"/>
        </a:ext>
      </dgm:extLst>
    </dgm:pt>
    <dgm:pt modelId="{FBC2AC2D-F120-462A-9451-00370F7F8C72}" type="pres">
      <dgm:prSet presAssocID="{B18E8363-5663-438D-8060-418E0F0CEDB1}" presName="text" presStyleLbl="node1" presStyleIdx="2" presStyleCnt="3">
        <dgm:presLayoutVars>
          <dgm:bulletEnabled val="1"/>
        </dgm:presLayoutVars>
      </dgm:prSet>
      <dgm:spPr/>
    </dgm:pt>
  </dgm:ptLst>
  <dgm:cxnLst>
    <dgm:cxn modelId="{F6732C1E-C027-4C48-8DF6-E8742F55505A}" type="presOf" srcId="{D5ECC182-86C7-4614-BE47-29105FA3506A}" destId="{B80AB130-56A8-4C2C-9871-54BF293CD67E}" srcOrd="0" destOrd="1" presId="urn:microsoft.com/office/officeart/2005/8/layout/vList4"/>
    <dgm:cxn modelId="{0CD9F53F-A124-4792-B614-39F045D35CE8}" type="presOf" srcId="{F34925B3-C130-493D-B960-6F14C158F099}" destId="{16210FE6-AAE1-45B9-ACF2-ACA8A9798B7E}" srcOrd="1" destOrd="0" presId="urn:microsoft.com/office/officeart/2005/8/layout/vList4"/>
    <dgm:cxn modelId="{BD84725C-C1CE-4BF0-B3F4-6BD8517067D1}" type="presOf" srcId="{6FF750B2-A53D-4502-9E88-5E749A496913}" destId="{FBC2AC2D-F120-462A-9451-00370F7F8C72}" srcOrd="1" destOrd="1" presId="urn:microsoft.com/office/officeart/2005/8/layout/vList4"/>
    <dgm:cxn modelId="{EEB7BA5D-7799-4E9E-9D2B-8142F9875F84}" type="presOf" srcId="{D5ECC182-86C7-4614-BE47-29105FA3506A}" destId="{16210FE6-AAE1-45B9-ACF2-ACA8A9798B7E}" srcOrd="1" destOrd="1" presId="urn:microsoft.com/office/officeart/2005/8/layout/vList4"/>
    <dgm:cxn modelId="{07031F62-8200-4FD0-A420-251AE39A288A}" srcId="{F34925B3-C130-493D-B960-6F14C158F099}" destId="{D5ECC182-86C7-4614-BE47-29105FA3506A}" srcOrd="0" destOrd="0" parTransId="{52C0726D-BC81-45ED-8A8C-9B3049903BE7}" sibTransId="{2E4D464A-C40B-4652-9D00-DD0B2C30F07C}"/>
    <dgm:cxn modelId="{4BB0C764-D4C9-467A-9BE2-D0E60847758B}" srcId="{954789B0-1646-4EC1-B35D-DC38AB183175}" destId="{613F967E-2CED-431B-BE6C-0B81D89D66AE}" srcOrd="1" destOrd="0" parTransId="{833B7385-CB71-4E4D-885C-507741CBCFE2}" sibTransId="{E85AA198-48D2-4036-BD4E-9949224A4ACC}"/>
    <dgm:cxn modelId="{DD4F3D67-6913-4D74-8A60-F615775158C2}" type="presOf" srcId="{F34925B3-C130-493D-B960-6F14C158F099}" destId="{B80AB130-56A8-4C2C-9871-54BF293CD67E}" srcOrd="0" destOrd="0" presId="urn:microsoft.com/office/officeart/2005/8/layout/vList4"/>
    <dgm:cxn modelId="{6221B069-15F9-4A71-BCB5-B3EA72DE2696}" srcId="{613F967E-2CED-431B-BE6C-0B81D89D66AE}" destId="{8E4D5215-14B9-4A14-B19E-4E574747A588}" srcOrd="0" destOrd="0" parTransId="{600B9808-1B27-458F-82E9-14702E1E4A10}" sibTransId="{E1BF1006-E677-4128-9D4A-F0C9412B2590}"/>
    <dgm:cxn modelId="{45DA8C4A-B33B-483E-B7F9-B0E063896721}" type="presOf" srcId="{6FF750B2-A53D-4502-9E88-5E749A496913}" destId="{314A8C45-9CD9-45BA-990C-62A39BF7C77F}" srcOrd="0" destOrd="1" presId="urn:microsoft.com/office/officeart/2005/8/layout/vList4"/>
    <dgm:cxn modelId="{800B014E-8C3E-43B8-A6A1-F92518FEE76E}" type="presOf" srcId="{613F967E-2CED-431B-BE6C-0B81D89D66AE}" destId="{8E1CF1FD-CB49-43C3-9C45-2D0A717B8B0E}" srcOrd="0" destOrd="0" presId="urn:microsoft.com/office/officeart/2005/8/layout/vList4"/>
    <dgm:cxn modelId="{4F613B77-4C80-4D84-9B38-88617901749B}" srcId="{954789B0-1646-4EC1-B35D-DC38AB183175}" destId="{B18E8363-5663-438D-8060-418E0F0CEDB1}" srcOrd="2" destOrd="0" parTransId="{82101E28-9EBA-4E09-AF1B-BA56F7E9B537}" sibTransId="{06815324-7ECB-40B2-BF9B-4B841E1FBE08}"/>
    <dgm:cxn modelId="{B602EB78-D181-4B87-971E-4B6B15C1920C}" type="presOf" srcId="{8E4D5215-14B9-4A14-B19E-4E574747A588}" destId="{8E1CF1FD-CB49-43C3-9C45-2D0A717B8B0E}" srcOrd="0" destOrd="1" presId="urn:microsoft.com/office/officeart/2005/8/layout/vList4"/>
    <dgm:cxn modelId="{00CE73BA-2548-4040-AA0F-5ECEC088C46F}" type="presOf" srcId="{954789B0-1646-4EC1-B35D-DC38AB183175}" destId="{D334A23A-E7B6-43DE-B1B2-F1103572C329}" srcOrd="0" destOrd="0" presId="urn:microsoft.com/office/officeart/2005/8/layout/vList4"/>
    <dgm:cxn modelId="{A567B8BE-3DE2-432A-B32A-6B16D97DB37C}" srcId="{954789B0-1646-4EC1-B35D-DC38AB183175}" destId="{F34925B3-C130-493D-B960-6F14C158F099}" srcOrd="0" destOrd="0" parTransId="{35D2F737-A429-45D3-BFC1-8BB88ADE9F19}" sibTransId="{9AECBB69-FDEE-4AA6-85A2-0376EF71CBA5}"/>
    <dgm:cxn modelId="{62CD23C6-CB03-43F5-960B-DA26599C1AFD}" type="presOf" srcId="{8E4D5215-14B9-4A14-B19E-4E574747A588}" destId="{91533542-689E-4602-8D64-61E0A33EFFA6}" srcOrd="1" destOrd="1" presId="urn:microsoft.com/office/officeart/2005/8/layout/vList4"/>
    <dgm:cxn modelId="{6B02F0C9-670F-439B-9EB1-4E3D4D589B25}" type="presOf" srcId="{B18E8363-5663-438D-8060-418E0F0CEDB1}" destId="{314A8C45-9CD9-45BA-990C-62A39BF7C77F}" srcOrd="0" destOrd="0" presId="urn:microsoft.com/office/officeart/2005/8/layout/vList4"/>
    <dgm:cxn modelId="{2F25F5D7-2B37-4170-B8BB-0A0AB1EBFFF4}" type="presOf" srcId="{613F967E-2CED-431B-BE6C-0B81D89D66AE}" destId="{91533542-689E-4602-8D64-61E0A33EFFA6}" srcOrd="1" destOrd="0" presId="urn:microsoft.com/office/officeart/2005/8/layout/vList4"/>
    <dgm:cxn modelId="{F68472E9-DBB0-492E-ADE3-53C8469629E7}" srcId="{B18E8363-5663-438D-8060-418E0F0CEDB1}" destId="{6FF750B2-A53D-4502-9E88-5E749A496913}" srcOrd="0" destOrd="0" parTransId="{603654C4-7AD1-47FD-8A53-C999F6721821}" sibTransId="{0E7AAC2C-736D-44DE-ADC5-D65C5BA4F4B1}"/>
    <dgm:cxn modelId="{5813F0EC-8144-4914-913E-3A76337A5198}" type="presOf" srcId="{B18E8363-5663-438D-8060-418E0F0CEDB1}" destId="{FBC2AC2D-F120-462A-9451-00370F7F8C72}" srcOrd="1" destOrd="0" presId="urn:microsoft.com/office/officeart/2005/8/layout/vList4"/>
    <dgm:cxn modelId="{08EE3491-8342-4654-B5F3-445827860791}" type="presParOf" srcId="{D334A23A-E7B6-43DE-B1B2-F1103572C329}" destId="{20CD2EB1-4829-4F44-A4E1-961660AB0700}" srcOrd="0" destOrd="0" presId="urn:microsoft.com/office/officeart/2005/8/layout/vList4"/>
    <dgm:cxn modelId="{31C62CA2-315C-409C-8928-D1BCB3302FE8}" type="presParOf" srcId="{20CD2EB1-4829-4F44-A4E1-961660AB0700}" destId="{B80AB130-56A8-4C2C-9871-54BF293CD67E}" srcOrd="0" destOrd="0" presId="urn:microsoft.com/office/officeart/2005/8/layout/vList4"/>
    <dgm:cxn modelId="{4F5AE5CF-0A7E-461A-8CBC-3C51A2F2AC29}" type="presParOf" srcId="{20CD2EB1-4829-4F44-A4E1-961660AB0700}" destId="{1B5BB9CC-A74C-4EEB-8DE5-6C99F0AEBC00}" srcOrd="1" destOrd="0" presId="urn:microsoft.com/office/officeart/2005/8/layout/vList4"/>
    <dgm:cxn modelId="{A31CC18F-4199-4758-8F15-990BF91BCAB2}" type="presParOf" srcId="{20CD2EB1-4829-4F44-A4E1-961660AB0700}" destId="{16210FE6-AAE1-45B9-ACF2-ACA8A9798B7E}" srcOrd="2" destOrd="0" presId="urn:microsoft.com/office/officeart/2005/8/layout/vList4"/>
    <dgm:cxn modelId="{492D3663-3449-4527-88C9-8E749B22259C}" type="presParOf" srcId="{D334A23A-E7B6-43DE-B1B2-F1103572C329}" destId="{A994E827-09E7-4795-ADD7-C95149D987AA}" srcOrd="1" destOrd="0" presId="urn:microsoft.com/office/officeart/2005/8/layout/vList4"/>
    <dgm:cxn modelId="{8F24379F-9D7A-4CF6-9498-E27D5DB2F35A}" type="presParOf" srcId="{D334A23A-E7B6-43DE-B1B2-F1103572C329}" destId="{86F8238F-73F1-4667-9FBD-D760B35CEDD8}" srcOrd="2" destOrd="0" presId="urn:microsoft.com/office/officeart/2005/8/layout/vList4"/>
    <dgm:cxn modelId="{2A376D3E-6354-4456-B421-BAA33E725A0D}" type="presParOf" srcId="{86F8238F-73F1-4667-9FBD-D760B35CEDD8}" destId="{8E1CF1FD-CB49-43C3-9C45-2D0A717B8B0E}" srcOrd="0" destOrd="0" presId="urn:microsoft.com/office/officeart/2005/8/layout/vList4"/>
    <dgm:cxn modelId="{15496122-0DF1-451F-A212-6E6854DF3040}" type="presParOf" srcId="{86F8238F-73F1-4667-9FBD-D760B35CEDD8}" destId="{4C982AD2-B709-41C6-AF85-EFDCDC34ABF4}" srcOrd="1" destOrd="0" presId="urn:microsoft.com/office/officeart/2005/8/layout/vList4"/>
    <dgm:cxn modelId="{51C73C7B-7CB0-45FB-B7AD-5ACF10C27EBF}" type="presParOf" srcId="{86F8238F-73F1-4667-9FBD-D760B35CEDD8}" destId="{91533542-689E-4602-8D64-61E0A33EFFA6}" srcOrd="2" destOrd="0" presId="urn:microsoft.com/office/officeart/2005/8/layout/vList4"/>
    <dgm:cxn modelId="{24D1CBC1-BB09-4487-B74A-71FD41782FA5}" type="presParOf" srcId="{D334A23A-E7B6-43DE-B1B2-F1103572C329}" destId="{AEF91247-13FD-4143-8DBC-A98934A75920}" srcOrd="3" destOrd="0" presId="urn:microsoft.com/office/officeart/2005/8/layout/vList4"/>
    <dgm:cxn modelId="{B20D7C87-39BB-45AB-B05C-5C7EAD8ED415}" type="presParOf" srcId="{D334A23A-E7B6-43DE-B1B2-F1103572C329}" destId="{3C13A639-6778-4D05-9BCD-F3294979352F}" srcOrd="4" destOrd="0" presId="urn:microsoft.com/office/officeart/2005/8/layout/vList4"/>
    <dgm:cxn modelId="{6A4A06E8-EED8-4D24-8C6C-5628CF03B974}" type="presParOf" srcId="{3C13A639-6778-4D05-9BCD-F3294979352F}" destId="{314A8C45-9CD9-45BA-990C-62A39BF7C77F}" srcOrd="0" destOrd="0" presId="urn:microsoft.com/office/officeart/2005/8/layout/vList4"/>
    <dgm:cxn modelId="{B4E32E12-B63D-46EA-A65F-064E6F5093AF}" type="presParOf" srcId="{3C13A639-6778-4D05-9BCD-F3294979352F}" destId="{6CA5D58A-3730-4973-ACCF-7FAF475E01D8}" srcOrd="1" destOrd="0" presId="urn:microsoft.com/office/officeart/2005/8/layout/vList4"/>
    <dgm:cxn modelId="{96985C7C-58FB-41F3-BA6F-F0CD6236F67A}" type="presParOf" srcId="{3C13A639-6778-4D05-9BCD-F3294979352F}" destId="{FBC2AC2D-F120-462A-9451-00370F7F8C7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1DEBB5-165A-4B92-9AAA-560F3E02D9E0}">
      <dsp:nvSpPr>
        <dsp:cNvPr id="0" name=""/>
        <dsp:cNvSpPr/>
      </dsp:nvSpPr>
      <dsp:spPr>
        <a:xfrm rot="16200000">
          <a:off x="-1873174" y="2668184"/>
          <a:ext cx="4096166" cy="265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33920" bIns="0" numCol="1" spcCol="1270" anchor="t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Convene</a:t>
          </a:r>
        </a:p>
      </dsp:txBody>
      <dsp:txXfrm>
        <a:off x="-1873174" y="2668184"/>
        <a:ext cx="4096166" cy="265231"/>
      </dsp:txXfrm>
    </dsp:sp>
    <dsp:sp modelId="{3C6E9427-30EE-4D56-8AE7-132BC67E5186}">
      <dsp:nvSpPr>
        <dsp:cNvPr id="0" name=""/>
        <dsp:cNvSpPr/>
      </dsp:nvSpPr>
      <dsp:spPr>
        <a:xfrm>
          <a:off x="307524" y="752717"/>
          <a:ext cx="1321135" cy="40961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33920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/>
            <a:t>Gather experts from industry and government and identify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Critical impediments to reopening TPATH sectors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Technology areas of need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Public health requirements</a:t>
          </a:r>
        </a:p>
      </dsp:txBody>
      <dsp:txXfrm>
        <a:off x="307524" y="752717"/>
        <a:ext cx="1321135" cy="4096166"/>
      </dsp:txXfrm>
    </dsp:sp>
    <dsp:sp modelId="{58DA5063-FE16-4885-A27A-32870E930EB8}">
      <dsp:nvSpPr>
        <dsp:cNvPr id="0" name=""/>
        <dsp:cNvSpPr/>
      </dsp:nvSpPr>
      <dsp:spPr>
        <a:xfrm>
          <a:off x="42292" y="402611"/>
          <a:ext cx="530463" cy="5304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B0210-AB21-4B2C-8E76-5B06AD92BFDA}">
      <dsp:nvSpPr>
        <dsp:cNvPr id="0" name=""/>
        <dsp:cNvSpPr/>
      </dsp:nvSpPr>
      <dsp:spPr>
        <a:xfrm rot="16200000">
          <a:off x="45775" y="2668184"/>
          <a:ext cx="4096166" cy="265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33920" bIns="0" numCol="1" spcCol="1270" anchor="t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Scout</a:t>
          </a:r>
        </a:p>
      </dsp:txBody>
      <dsp:txXfrm>
        <a:off x="45775" y="2668184"/>
        <a:ext cx="4096166" cy="265231"/>
      </dsp:txXfrm>
    </dsp:sp>
    <dsp:sp modelId="{DE6E92B2-1738-45FA-B014-3CB5261D208E}">
      <dsp:nvSpPr>
        <dsp:cNvPr id="0" name=""/>
        <dsp:cNvSpPr/>
      </dsp:nvSpPr>
      <dsp:spPr>
        <a:xfrm>
          <a:off x="2226474" y="752717"/>
          <a:ext cx="1321135" cy="40961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33920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 dirty="0"/>
            <a:t>Leverage data science tools networks to identify game changing technology solutions to address challenges such as: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Immunity tracking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Touchless surfaces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Hybrid congregation solutions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IOT public health monitoring and reporting</a:t>
          </a:r>
        </a:p>
      </dsp:txBody>
      <dsp:txXfrm>
        <a:off x="2226474" y="752717"/>
        <a:ext cx="1321135" cy="4096166"/>
      </dsp:txXfrm>
    </dsp:sp>
    <dsp:sp modelId="{B0339CA8-C9E8-432D-AA18-DE1FE4162D4B}">
      <dsp:nvSpPr>
        <dsp:cNvPr id="0" name=""/>
        <dsp:cNvSpPr/>
      </dsp:nvSpPr>
      <dsp:spPr>
        <a:xfrm>
          <a:off x="1961242" y="402611"/>
          <a:ext cx="530463" cy="5304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33DCD6-200B-4626-9297-9B423773D618}">
      <dsp:nvSpPr>
        <dsp:cNvPr id="0" name=""/>
        <dsp:cNvSpPr/>
      </dsp:nvSpPr>
      <dsp:spPr>
        <a:xfrm rot="16200000">
          <a:off x="1964725" y="2668184"/>
          <a:ext cx="4096166" cy="265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33920" bIns="0" numCol="1" spcCol="1270" anchor="t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Prove</a:t>
          </a:r>
        </a:p>
      </dsp:txBody>
      <dsp:txXfrm>
        <a:off x="1964725" y="2668184"/>
        <a:ext cx="4096166" cy="265231"/>
      </dsp:txXfrm>
    </dsp:sp>
    <dsp:sp modelId="{F06B9E0E-22F9-4B1B-98F4-C63F680459EA}">
      <dsp:nvSpPr>
        <dsp:cNvPr id="0" name=""/>
        <dsp:cNvSpPr/>
      </dsp:nvSpPr>
      <dsp:spPr>
        <a:xfrm>
          <a:off x="4145424" y="752717"/>
          <a:ext cx="1321135" cy="40961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33920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Engage innovators to address public health needs and support the evaluation and refinement of their solutions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Test these solutions through pilots in coordination with industry</a:t>
          </a:r>
        </a:p>
      </dsp:txBody>
      <dsp:txXfrm>
        <a:off x="4145424" y="752717"/>
        <a:ext cx="1321135" cy="4096166"/>
      </dsp:txXfrm>
    </dsp:sp>
    <dsp:sp modelId="{70A7ECEF-F3A4-4E4B-A8BB-2348029176F2}">
      <dsp:nvSpPr>
        <dsp:cNvPr id="0" name=""/>
        <dsp:cNvSpPr/>
      </dsp:nvSpPr>
      <dsp:spPr>
        <a:xfrm>
          <a:off x="3880192" y="402611"/>
          <a:ext cx="530463" cy="5304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DE56E-E080-4B5C-BC2F-289BF9C732AE}">
      <dsp:nvSpPr>
        <dsp:cNvPr id="0" name=""/>
        <dsp:cNvSpPr/>
      </dsp:nvSpPr>
      <dsp:spPr>
        <a:xfrm rot="16200000">
          <a:off x="3883675" y="2668184"/>
          <a:ext cx="4096166" cy="265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33920" bIns="0" numCol="1" spcCol="1270" anchor="t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Scale</a:t>
          </a:r>
        </a:p>
      </dsp:txBody>
      <dsp:txXfrm>
        <a:off x="3883675" y="2668184"/>
        <a:ext cx="4096166" cy="265231"/>
      </dsp:txXfrm>
    </dsp:sp>
    <dsp:sp modelId="{0495F15D-A920-43B7-A634-9B412C84A6BB}">
      <dsp:nvSpPr>
        <dsp:cNvPr id="0" name=""/>
        <dsp:cNvSpPr/>
      </dsp:nvSpPr>
      <dsp:spPr>
        <a:xfrm>
          <a:off x="6064374" y="752717"/>
          <a:ext cx="1321135" cy="40961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33920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200" kern="1200" dirty="0"/>
            <a:t>Offer resources and connections to help solutions achieve rapid adoption in other regions and congregation venues. </a:t>
          </a:r>
        </a:p>
      </dsp:txBody>
      <dsp:txXfrm>
        <a:off x="6064374" y="752717"/>
        <a:ext cx="1321135" cy="4096166"/>
      </dsp:txXfrm>
    </dsp:sp>
    <dsp:sp modelId="{EECDD861-4EF6-4185-BCBB-4CCD78E63420}">
      <dsp:nvSpPr>
        <dsp:cNvPr id="0" name=""/>
        <dsp:cNvSpPr/>
      </dsp:nvSpPr>
      <dsp:spPr>
        <a:xfrm>
          <a:off x="5799143" y="402611"/>
          <a:ext cx="530463" cy="5304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9E2A7-B0BA-40DE-8C55-5649B498400B}">
      <dsp:nvSpPr>
        <dsp:cNvPr id="0" name=""/>
        <dsp:cNvSpPr/>
      </dsp:nvSpPr>
      <dsp:spPr>
        <a:xfrm>
          <a:off x="0" y="0"/>
          <a:ext cx="3079885" cy="8790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57341" rIns="57341" bIns="5734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Convene</a:t>
          </a:r>
        </a:p>
      </dsp:txBody>
      <dsp:txXfrm>
        <a:off x="439502" y="0"/>
        <a:ext cx="2200881" cy="879004"/>
      </dsp:txXfrm>
    </dsp:sp>
    <dsp:sp modelId="{70441B21-6260-4BBB-BB90-8D4CA90DB4B2}">
      <dsp:nvSpPr>
        <dsp:cNvPr id="0" name=""/>
        <dsp:cNvSpPr/>
      </dsp:nvSpPr>
      <dsp:spPr>
        <a:xfrm>
          <a:off x="2777187" y="0"/>
          <a:ext cx="3079885" cy="8790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57341" rIns="57341" bIns="5734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Scout</a:t>
          </a:r>
        </a:p>
      </dsp:txBody>
      <dsp:txXfrm>
        <a:off x="3216689" y="0"/>
        <a:ext cx="2200881" cy="879004"/>
      </dsp:txXfrm>
    </dsp:sp>
    <dsp:sp modelId="{E0E01DD8-B2B2-45B1-AA9E-1B7F37C8BF3F}">
      <dsp:nvSpPr>
        <dsp:cNvPr id="0" name=""/>
        <dsp:cNvSpPr/>
      </dsp:nvSpPr>
      <dsp:spPr>
        <a:xfrm>
          <a:off x="5549084" y="0"/>
          <a:ext cx="3079885" cy="8790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57341" rIns="57341" bIns="5734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Prove</a:t>
          </a:r>
        </a:p>
      </dsp:txBody>
      <dsp:txXfrm>
        <a:off x="5988586" y="0"/>
        <a:ext cx="2200881" cy="879004"/>
      </dsp:txXfrm>
    </dsp:sp>
    <dsp:sp modelId="{37F8208E-175B-4A8C-97CF-3600D99F764C}">
      <dsp:nvSpPr>
        <dsp:cNvPr id="0" name=""/>
        <dsp:cNvSpPr/>
      </dsp:nvSpPr>
      <dsp:spPr>
        <a:xfrm>
          <a:off x="8320980" y="0"/>
          <a:ext cx="3079885" cy="8790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57341" rIns="57341" bIns="5734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Scale</a:t>
          </a:r>
        </a:p>
      </dsp:txBody>
      <dsp:txXfrm>
        <a:off x="8760482" y="0"/>
        <a:ext cx="2200881" cy="8790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AB130-56A8-4C2C-9871-54BF293CD67E}">
      <dsp:nvSpPr>
        <dsp:cNvPr id="0" name=""/>
        <dsp:cNvSpPr/>
      </dsp:nvSpPr>
      <dsp:spPr>
        <a:xfrm>
          <a:off x="0" y="0"/>
          <a:ext cx="11501023" cy="1659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Help identify industry challenges and secure industry engagement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What we are looking for: </a:t>
          </a:r>
          <a:r>
            <a:rPr lang="en-US" sz="2000" kern="1200" dirty="0"/>
            <a:t>Companies with a critical need and willingness to work with external innovators to pilot solutions</a:t>
          </a:r>
        </a:p>
      </dsp:txBody>
      <dsp:txXfrm>
        <a:off x="2466142" y="0"/>
        <a:ext cx="9034880" cy="1659375"/>
      </dsp:txXfrm>
    </dsp:sp>
    <dsp:sp modelId="{1B5BB9CC-A74C-4EEB-8DE5-6C99F0AEBC00}">
      <dsp:nvSpPr>
        <dsp:cNvPr id="0" name=""/>
        <dsp:cNvSpPr/>
      </dsp:nvSpPr>
      <dsp:spPr>
        <a:xfrm>
          <a:off x="165937" y="165937"/>
          <a:ext cx="2300204" cy="13275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CF1FD-CB49-43C3-9C45-2D0A717B8B0E}">
      <dsp:nvSpPr>
        <dsp:cNvPr id="0" name=""/>
        <dsp:cNvSpPr/>
      </dsp:nvSpPr>
      <dsp:spPr>
        <a:xfrm>
          <a:off x="0" y="1825312"/>
          <a:ext cx="11501023" cy="1659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Help recruit mentors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What we are looking for: </a:t>
          </a:r>
          <a:r>
            <a:rPr lang="en-US" sz="2000" kern="1200" dirty="0"/>
            <a:t>Industry</a:t>
          </a:r>
          <a:r>
            <a:rPr lang="en-US" sz="2000" b="1" kern="1200" dirty="0"/>
            <a:t> </a:t>
          </a:r>
          <a:r>
            <a:rPr lang="en-US" sz="2000" kern="1200" dirty="0"/>
            <a:t>experts with deep domain knowledge and understanding of what it takes to implement technology in an enterprise</a:t>
          </a:r>
        </a:p>
      </dsp:txBody>
      <dsp:txXfrm>
        <a:off x="2466142" y="1825312"/>
        <a:ext cx="9034880" cy="1659375"/>
      </dsp:txXfrm>
    </dsp:sp>
    <dsp:sp modelId="{4C982AD2-B709-41C6-AF85-EFDCDC34ABF4}">
      <dsp:nvSpPr>
        <dsp:cNvPr id="0" name=""/>
        <dsp:cNvSpPr/>
      </dsp:nvSpPr>
      <dsp:spPr>
        <a:xfrm>
          <a:off x="165937" y="1991250"/>
          <a:ext cx="2300204" cy="13275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A8C45-9CD9-45BA-990C-62A39BF7C77F}">
      <dsp:nvSpPr>
        <dsp:cNvPr id="0" name=""/>
        <dsp:cNvSpPr/>
      </dsp:nvSpPr>
      <dsp:spPr>
        <a:xfrm>
          <a:off x="0" y="3650625"/>
          <a:ext cx="11501023" cy="1659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Help diversify representation in the Industry Advisory Council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What we are looking for: </a:t>
          </a:r>
          <a:r>
            <a:rPr lang="en-US" sz="2000" kern="1200" dirty="0"/>
            <a:t>Executives that will identify challenges, evaluate candidate companies, and help scale solutions</a:t>
          </a:r>
        </a:p>
      </dsp:txBody>
      <dsp:txXfrm>
        <a:off x="2466142" y="3650625"/>
        <a:ext cx="9034880" cy="1659375"/>
      </dsp:txXfrm>
    </dsp:sp>
    <dsp:sp modelId="{6CA5D58A-3730-4973-ACCF-7FAF475E01D8}">
      <dsp:nvSpPr>
        <dsp:cNvPr id="0" name=""/>
        <dsp:cNvSpPr/>
      </dsp:nvSpPr>
      <dsp:spPr>
        <a:xfrm>
          <a:off x="165937" y="3816563"/>
          <a:ext cx="2300204" cy="13275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E1A7C-B034-4130-9512-900F6EDEDD4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A055F-ABDA-40E1-8B1E-98A8C20D2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1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39" y="4473892"/>
            <a:ext cx="5880735" cy="4574858"/>
          </a:xfrm>
        </p:spPr>
        <p:txBody>
          <a:bodyPr/>
          <a:lstStyle/>
          <a:p>
            <a:r>
              <a:rPr lang="en-CA" sz="2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Applied research, stakeholder engagement, and integration of climate change and public health considerations by leveraging the latest border technologies</a:t>
            </a:r>
          </a:p>
          <a:p>
            <a:endParaRPr lang="en-US" sz="1300" b="1" dirty="0">
              <a:solidFill>
                <a:srgbClr val="0070C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DA11-D4FD-469C-99AF-DA4E153556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25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DA11-D4FD-469C-99AF-DA4E153556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71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0B8B-8825-4D71-A114-EA8608032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94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Mitacs</a:t>
            </a:r>
            <a:endParaRPr lang="en-US" dirty="0"/>
          </a:p>
          <a:p>
            <a:r>
              <a:rPr lang="en-US" dirty="0"/>
              <a:t>Destination Greater Victoria</a:t>
            </a:r>
          </a:p>
          <a:p>
            <a:r>
              <a:rPr lang="en-US" dirty="0"/>
              <a:t>Creativity Disruption Labs</a:t>
            </a:r>
          </a:p>
          <a:p>
            <a:r>
              <a:rPr lang="en-US" dirty="0"/>
              <a:t>BC Provincial Government</a:t>
            </a:r>
          </a:p>
          <a:p>
            <a:r>
              <a:rPr lang="en-US" dirty="0"/>
              <a:t>BC Tourism Industry Association</a:t>
            </a:r>
          </a:p>
          <a:p>
            <a:r>
              <a:rPr lang="en-US" dirty="0"/>
              <a:t>Ports and Airports</a:t>
            </a:r>
          </a:p>
          <a:p>
            <a:r>
              <a:rPr lang="en-US" dirty="0"/>
              <a:t>Rocky Mountaineer</a:t>
            </a:r>
          </a:p>
          <a:p>
            <a:r>
              <a:rPr lang="en-US" dirty="0"/>
              <a:t>0ther Vancouver Incubators</a:t>
            </a:r>
          </a:p>
          <a:p>
            <a:r>
              <a:rPr lang="en-US" dirty="0"/>
              <a:t>Launch Ventures</a:t>
            </a:r>
          </a:p>
          <a:p>
            <a:r>
              <a:rPr lang="en-US" dirty="0"/>
              <a:t>Business Council of British Columbia/Co-Chair, Cascadia Innovation Corridor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FDCBD-B5FD-46F4-8E04-57CC4289ED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5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Mitacs</a:t>
            </a:r>
            <a:endParaRPr lang="en-US" dirty="0"/>
          </a:p>
          <a:p>
            <a:r>
              <a:rPr lang="en-US" dirty="0"/>
              <a:t>Destination Greater Victoria</a:t>
            </a:r>
          </a:p>
          <a:p>
            <a:r>
              <a:rPr lang="en-US" dirty="0"/>
              <a:t>Creativity Disruption Labs</a:t>
            </a:r>
          </a:p>
          <a:p>
            <a:r>
              <a:rPr lang="en-US" dirty="0"/>
              <a:t>BC Provincial Government</a:t>
            </a:r>
          </a:p>
          <a:p>
            <a:r>
              <a:rPr lang="en-US" dirty="0"/>
              <a:t>BC Tourism Industry Association</a:t>
            </a:r>
          </a:p>
          <a:p>
            <a:r>
              <a:rPr lang="en-US" dirty="0"/>
              <a:t>Ports and Airports</a:t>
            </a:r>
          </a:p>
          <a:p>
            <a:r>
              <a:rPr lang="en-US" dirty="0"/>
              <a:t>Rocky Mountaineer</a:t>
            </a:r>
          </a:p>
          <a:p>
            <a:r>
              <a:rPr lang="en-US" dirty="0"/>
              <a:t>0ther Vancouver Incubators</a:t>
            </a:r>
          </a:p>
          <a:p>
            <a:r>
              <a:rPr lang="en-US" dirty="0"/>
              <a:t>Launch Ventures</a:t>
            </a:r>
          </a:p>
          <a:p>
            <a:r>
              <a:rPr lang="en-US" dirty="0"/>
              <a:t>Business Council of British Columbia/Co-Chair, Cascadia Innovation Corridor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FDCBD-B5FD-46F4-8E04-57CC4289ED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59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25856-A504-4672-98E4-A25E6AF507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564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39" y="4473892"/>
            <a:ext cx="5880735" cy="4574858"/>
          </a:xfrm>
        </p:spPr>
        <p:txBody>
          <a:bodyPr/>
          <a:lstStyle/>
          <a:p>
            <a:endParaRPr lang="en-US" sz="1300" b="1" dirty="0">
              <a:solidFill>
                <a:srgbClr val="0070C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DA11-D4FD-469C-99AF-DA4E153556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09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39" y="4473892"/>
            <a:ext cx="5880735" cy="4574858"/>
          </a:xfrm>
        </p:spPr>
        <p:txBody>
          <a:bodyPr/>
          <a:lstStyle/>
          <a:p>
            <a:endParaRPr lang="en-US" sz="1300" b="1" dirty="0">
              <a:solidFill>
                <a:srgbClr val="0070C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DA11-D4FD-469C-99AF-DA4E153556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525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39" y="4473892"/>
            <a:ext cx="5880735" cy="4574858"/>
          </a:xfrm>
        </p:spPr>
        <p:txBody>
          <a:bodyPr/>
          <a:lstStyle/>
          <a:p>
            <a:endParaRPr lang="en-US" sz="1300" b="1" dirty="0">
              <a:solidFill>
                <a:srgbClr val="0070C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DA11-D4FD-469C-99AF-DA4E153556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62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39" y="4473892"/>
            <a:ext cx="5880735" cy="4574858"/>
          </a:xfrm>
        </p:spPr>
        <p:txBody>
          <a:bodyPr/>
          <a:lstStyle/>
          <a:p>
            <a:endParaRPr lang="en-US" sz="1300" b="1" dirty="0">
              <a:solidFill>
                <a:srgbClr val="0070C0"/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DA11-D4FD-469C-99AF-DA4E153556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19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DA11-D4FD-469C-99AF-DA4E153556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77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DA11-D4FD-469C-99AF-DA4E153556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45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DA11-D4FD-469C-99AF-DA4E153556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04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DA11-D4FD-469C-99AF-DA4E153556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6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740ED-4FEC-4809-B6A0-9FF8EC2AB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929930-8ABF-4D42-946C-63AF3429C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ED69-2F20-44F1-A29B-016451960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42B-1BE4-4AA6-AC79-D69C3738C95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F215F-0555-4FD9-8809-7F1C6FE9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68CD9-E942-43A1-9ED4-A8EBD7DA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300B-DB4F-4C43-82E4-D169C076F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9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2E918-DE37-420A-BFE8-4E1E2158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56353-55A9-4939-B2E6-433054B7E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4BFB0-56F1-4A02-A78B-FC220528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42B-1BE4-4AA6-AC79-D69C3738C95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D050D-5D37-4D09-9DC3-99930FEC3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A06-F475-49D7-A63F-A1F820B3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300B-DB4F-4C43-82E4-D169C076F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89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BA8C50-3846-460F-ABAA-E939FD5B4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701DC-8C83-4F5F-B990-C9CB82EEF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54CC8-7FD6-4CEF-8CF7-55E320939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42B-1BE4-4AA6-AC79-D69C3738C95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039B7-F200-4A65-8853-EDF1B921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EC975-0E43-4AEE-A15F-4D82E6D4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300B-DB4F-4C43-82E4-D169C076F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5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86B787-0059-4D0B-8DD7-065E4EFA127E}"/>
              </a:ext>
            </a:extLst>
          </p:cNvPr>
          <p:cNvSpPr/>
          <p:nvPr userDrawn="1"/>
        </p:nvSpPr>
        <p:spPr>
          <a:xfrm>
            <a:off x="0" y="0"/>
            <a:ext cx="12192000" cy="6283960"/>
          </a:xfrm>
          <a:prstGeom prst="rect">
            <a:avLst/>
          </a:prstGeom>
          <a:solidFill>
            <a:srgbClr val="F1E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6CC4A-44A9-4E66-B429-B0B4CE80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32A14-7C55-4A42-82CB-2E9D9019151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CEF72E55-1B60-4E64-B634-3E891ED4E7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55" y="6377154"/>
            <a:ext cx="1710740" cy="344321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8B1E3F5-8CE5-4A6F-A11A-BF1A28B30E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1" b="73380"/>
          <a:stretch/>
        </p:blipFill>
        <p:spPr>
          <a:xfrm>
            <a:off x="10591800" y="0"/>
            <a:ext cx="1597492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23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E12D-3578-45D5-A3D7-BFF9C0047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F2002-0632-4D9B-8908-C22968586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44503-39BE-45EC-AB1E-6244EF77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42B-1BE4-4AA6-AC79-D69C3738C95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CABD4-EC25-4905-B484-93865521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5BD47-9C55-435E-B5E8-C35664284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300B-DB4F-4C43-82E4-D169C076F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63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2BF80-BC10-461B-9270-ABE3D36C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5D839-B0D2-45D7-866E-6AFFECF6D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A1E45-9884-43B3-96D9-91F68D58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42B-1BE4-4AA6-AC79-D69C3738C95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462CF-83FF-4F63-BD12-8775AE483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F62-D95E-403A-A493-AD780A64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300B-DB4F-4C43-82E4-D169C076F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1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E06D0-4FBD-42F8-BBAB-4B1FDE9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08948-AD68-4CF2-8D01-FC898CE4D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FD8335-6FDE-484F-BEEA-BD063080F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AEDD8-37CF-4F9C-BCBB-5ED6BD47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42B-1BE4-4AA6-AC79-D69C3738C95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31CCC-3282-4D38-8902-947851CD3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E73E6-0D2E-4794-98F6-129219E3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300B-DB4F-4C43-82E4-D169C076F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2523-F136-4150-9BAF-688D0C66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EE044-95A0-49AA-9769-7750A952E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706EF-07DD-4A9D-9319-7C54CEFB5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91BBA5-BED6-40A5-A974-78F6322D49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326613-6464-44F0-8786-7FEB9C060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48E576-373D-46FF-80E0-76F26AEE1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42B-1BE4-4AA6-AC79-D69C3738C95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3B6B4D-D887-48F9-9EED-4788682EC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E4F964-4E52-454A-915D-F1897C0B9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300B-DB4F-4C43-82E4-D169C076F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6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9390C-65E5-49ED-AE67-821493466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F521D-9685-4141-B7C5-5ECBD792C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42B-1BE4-4AA6-AC79-D69C3738C95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510EB1-CA93-47FB-84E2-388DE7D6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8BC70-21B2-4806-9705-84989FCB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300B-DB4F-4C43-82E4-D169C076F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90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75014-CAC5-4B00-AD3F-A5B639231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42B-1BE4-4AA6-AC79-D69C3738C95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75D3E-44DE-4234-B5A5-0E1D552B5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2EFF4-BA3E-4EB1-AE93-10718D99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300B-DB4F-4C43-82E4-D169C076F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5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B5AB-06AD-4B4B-A4B1-70B467875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A7FBC-439E-4C75-8214-F21B1D07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655EE-BC9A-477E-9D29-C1B6EB60E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15880-6185-415D-B236-B2AAA6B83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42B-1BE4-4AA6-AC79-D69C3738C95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8621A-0FF4-4F30-A789-81DADACB6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2CDDF-22DB-40BA-AD6D-3EAD45367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300B-DB4F-4C43-82E4-D169C076F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64D89-7C3C-472E-B8D2-E1002DAA9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552A70-9B0B-465D-AD55-9F06D1528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181D1-BA6A-4F21-8A62-A58AF8582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BD8B0-17F7-4B64-945B-CEBCC1C23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C42B-1BE4-4AA6-AC79-D69C3738C95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F076C-957B-4133-88D2-A174828C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60B47-31E5-4DB9-8E18-A1D08A6E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300B-DB4F-4C43-82E4-D169C076F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99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01299-FBFC-4EB1-A632-0E425CF85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A9B20-F8FC-4400-A6DE-6CFD9E7FA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432E3-1EF5-4FE9-8A70-67676E3E2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9C42B-1BE4-4AA6-AC79-D69C3738C95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84276-486B-470D-BD54-8E6BB05B8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D109C-F2F9-4C7A-8642-31D76C60E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E300B-DB4F-4C43-82E4-D169C076F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9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DB595A-FD66-4C48-8354-F55857CC9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5FCF1-3A22-4F76-BC93-FC6447076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D1FB834-53B7-4E07-87A0-B3AF763CB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80E3A-66CB-40F5-923A-6603B13D2F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84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image" Target="../media/image61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60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09CC8D-4848-474A-A44F-EF0BE60A9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3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F6C3B8-EA55-4B29-AA4F-45F5AA086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32A14-7C55-4A42-82CB-2E9D9019151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F648BD-C96E-4381-BF7C-97BC62B35EB6}"/>
              </a:ext>
            </a:extLst>
          </p:cNvPr>
          <p:cNvSpPr txBox="1"/>
          <p:nvPr/>
        </p:nvSpPr>
        <p:spPr>
          <a:xfrm>
            <a:off x="273879" y="472440"/>
            <a:ext cx="16407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Theme 2</a:t>
            </a:r>
            <a:b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Greening</a:t>
            </a:r>
            <a:b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Our</a:t>
            </a:r>
            <a:b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Borders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C8E9B24-34CB-4BE1-84AB-C994B130E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184" y="-1"/>
            <a:ext cx="8676684" cy="62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3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754DDE-4D06-4325-89AB-397BEF9C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32A14-7C55-4A42-82CB-2E9D9019151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F7D69-42B2-4FF1-B869-EA8562773D0A}"/>
              </a:ext>
            </a:extLst>
          </p:cNvPr>
          <p:cNvSpPr txBox="1"/>
          <p:nvPr/>
        </p:nvSpPr>
        <p:spPr>
          <a:xfrm>
            <a:off x="781879" y="472440"/>
            <a:ext cx="44573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Theme 3: Resilient Borders</a:t>
            </a:r>
          </a:p>
        </p:txBody>
      </p:sp>
      <p:pic>
        <p:nvPicPr>
          <p:cNvPr id="5" name="Picture 2" descr="A systemic resilience approach to dealing with Covid-19 and future shocks">
            <a:extLst>
              <a:ext uri="{FF2B5EF4-FFF2-40B4-BE49-F238E27FC236}">
                <a16:creationId xmlns:a16="http://schemas.microsoft.com/office/drawing/2014/main" id="{58FB88C0-0463-406C-A69E-FD672EB67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8" b="7387"/>
          <a:stretch/>
        </p:blipFill>
        <p:spPr bwMode="auto">
          <a:xfrm>
            <a:off x="2590800" y="2045570"/>
            <a:ext cx="6821714" cy="357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E3942F-5497-4016-ACA7-AE7371FD9604}"/>
              </a:ext>
            </a:extLst>
          </p:cNvPr>
          <p:cNvSpPr txBox="1"/>
          <p:nvPr/>
        </p:nvSpPr>
        <p:spPr>
          <a:xfrm>
            <a:off x="544286" y="5950857"/>
            <a:ext cx="6048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OECD,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systemic resilience approach to dealing with Covid-19 and future shock, 2020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022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754DDE-4D06-4325-89AB-397BEF9C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32A14-7C55-4A42-82CB-2E9D9019151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F7D69-42B2-4FF1-B869-EA8562773D0A}"/>
              </a:ext>
            </a:extLst>
          </p:cNvPr>
          <p:cNvSpPr txBox="1"/>
          <p:nvPr/>
        </p:nvSpPr>
        <p:spPr>
          <a:xfrm>
            <a:off x="781879" y="472440"/>
            <a:ext cx="90383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Theme 3: Resilient Borders: </a:t>
            </a: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When</a:t>
            </a: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Do We Address Risk?</a:t>
            </a:r>
          </a:p>
        </p:txBody>
      </p:sp>
      <p:pic>
        <p:nvPicPr>
          <p:cNvPr id="7" name="Picture 6" descr="Chart, timeline&#10;&#10;Description automatically generated">
            <a:extLst>
              <a:ext uri="{FF2B5EF4-FFF2-40B4-BE49-F238E27FC236}">
                <a16:creationId xmlns:a16="http://schemas.microsoft.com/office/drawing/2014/main" id="{951F4BEC-C1C9-4845-9A61-DC68CDC73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067" y="1372151"/>
            <a:ext cx="8576733" cy="423299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60459E-C14B-447B-9B7B-5A4646816EE9}"/>
              </a:ext>
            </a:extLst>
          </p:cNvPr>
          <p:cNvCxnSpPr/>
          <p:nvPr/>
        </p:nvCxnSpPr>
        <p:spPr>
          <a:xfrm flipH="1">
            <a:off x="6637867" y="2988733"/>
            <a:ext cx="2235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4EED78-675F-4EA5-BFFD-1313B5885E55}"/>
              </a:ext>
            </a:extLst>
          </p:cNvPr>
          <p:cNvCxnSpPr/>
          <p:nvPr/>
        </p:nvCxnSpPr>
        <p:spPr>
          <a:xfrm flipH="1">
            <a:off x="6637867" y="3530600"/>
            <a:ext cx="2235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805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CA6AC7-DF7C-4C18-8562-7FD4905D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32A14-7C55-4A42-82CB-2E9D9019151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7E7E6A-72FF-43D1-8990-C0D9FFC20A22}"/>
              </a:ext>
            </a:extLst>
          </p:cNvPr>
          <p:cNvSpPr txBox="1"/>
          <p:nvPr/>
        </p:nvSpPr>
        <p:spPr>
          <a:xfrm>
            <a:off x="781879" y="472440"/>
            <a:ext cx="98423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Call To Action: Where Do You See Future US-Canada Borders?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28A652-C1DA-487E-B9C0-A9A3062AD390}"/>
              </a:ext>
            </a:extLst>
          </p:cNvPr>
          <p:cNvSpPr txBox="1"/>
          <p:nvPr/>
        </p:nvSpPr>
        <p:spPr>
          <a:xfrm>
            <a:off x="5091412" y="2876973"/>
            <a:ext cx="53570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www.futureborderscoalition.org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F1DBAC7-7C4C-4AB8-9124-CD71F728E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37" y="1068388"/>
            <a:ext cx="3844579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34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55F56-6D94-402A-BA42-3A34B5E2D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17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usician Playing the Double Bass in Front of a Man Playing an Alto Saxophone : Stock Photo">
            <a:extLst>
              <a:ext uri="{FF2B5EF4-FFF2-40B4-BE49-F238E27FC236}">
                <a16:creationId xmlns:a16="http://schemas.microsoft.com/office/drawing/2014/main" id="{662FDC4E-A6F4-48B2-BE1D-ABACA6A51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8547" y="-3"/>
            <a:ext cx="37585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anut vendor selling in stadium, man holding out money : Stock Photo">
            <a:extLst>
              <a:ext uri="{FF2B5EF4-FFF2-40B4-BE49-F238E27FC236}">
                <a16:creationId xmlns:a16="http://schemas.microsoft.com/office/drawing/2014/main" id="{BA5C6D90-7AC6-40C6-8767-75557F566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5002" y="-2"/>
            <a:ext cx="4476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nature, shore&#10;&#10;Description automatically generated">
            <a:extLst>
              <a:ext uri="{FF2B5EF4-FFF2-40B4-BE49-F238E27FC236}">
                <a16:creationId xmlns:a16="http://schemas.microsoft.com/office/drawing/2014/main" id="{C87F50D4-0CA2-46D9-9407-9C5D17D751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783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17E9D-2BC0-404F-AF8B-58CCFE92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7" y="615198"/>
            <a:ext cx="12096925" cy="28644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i="1" spc="-300" dirty="0">
                <a:solidFill>
                  <a:schemeClr val="bg1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PNWER Congregate: A  Solution Accelerator</a:t>
            </a:r>
            <a:br>
              <a:rPr lang="en-US" sz="6000" b="1" dirty="0">
                <a:solidFill>
                  <a:schemeClr val="bg1"/>
                </a:solidFill>
              </a:rPr>
            </a:br>
            <a:br>
              <a:rPr lang="en-US" sz="60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to Reopen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Tourism, Performing Arts, Travel, and Hospitality (TPATH) 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019B0E8-A441-4B7C-88A3-F7A312276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001" y="5016101"/>
            <a:ext cx="4175258" cy="170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55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F0F61-80CB-4433-B3D5-A178ED41F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Congregate is a</a:t>
            </a:r>
            <a:r>
              <a:rPr lang="en-US" sz="2400" b="1" dirty="0"/>
              <a:t> solutions accelerator to reopen the Tourism, Performing Arts, Travel, and Hospitality (TPATH) sectors with broad support from government and industry.</a:t>
            </a:r>
            <a:endParaRPr lang="en-US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17E74C-86BB-4883-9A86-999B9C30C7DF}"/>
              </a:ext>
            </a:extLst>
          </p:cNvPr>
          <p:cNvSpPr/>
          <p:nvPr/>
        </p:nvSpPr>
        <p:spPr>
          <a:xfrm>
            <a:off x="1286648" y="1312836"/>
            <a:ext cx="3256780" cy="3034061"/>
          </a:xfrm>
          <a:prstGeom prst="roundRect">
            <a:avLst>
              <a:gd name="adj" fmla="val 601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Government Support for U.S. EDA Funded Grant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604BCA-939A-49F2-8911-8AC1A913EBA5}"/>
              </a:ext>
            </a:extLst>
          </p:cNvPr>
          <p:cNvSpPr/>
          <p:nvPr/>
        </p:nvSpPr>
        <p:spPr>
          <a:xfrm>
            <a:off x="1388960" y="1981731"/>
            <a:ext cx="3080523" cy="2172502"/>
          </a:xfrm>
          <a:prstGeom prst="roundRect">
            <a:avLst>
              <a:gd name="adj" fmla="val 60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Alaska and Washington State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Alaska Lt. Gov. Kevin Meyer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AK Department of Health and Social Services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WA Department of Commerce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6 Members of the U.S. Congress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21 – </a:t>
            </a:r>
            <a:r>
              <a:rPr lang="en-US" sz="1600" dirty="0">
                <a:solidFill>
                  <a:schemeClr val="tx1"/>
                </a:solidFill>
                <a:ea typeface="Calibri" panose="020F0502020204030204" pitchFamily="34" charset="0"/>
              </a:rPr>
              <a:t>W</a:t>
            </a:r>
            <a:r>
              <a:rPr lang="en-US" sz="1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ashington State Legislators 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02F207-B072-4B24-8931-062714626D7A}"/>
              </a:ext>
            </a:extLst>
          </p:cNvPr>
          <p:cNvSpPr/>
          <p:nvPr/>
        </p:nvSpPr>
        <p:spPr>
          <a:xfrm>
            <a:off x="5126991" y="1312836"/>
            <a:ext cx="4737446" cy="5457419"/>
          </a:xfrm>
          <a:prstGeom prst="roundRect">
            <a:avLst>
              <a:gd name="adj" fmla="val 601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 Sector Partners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45BC49-026E-42AF-AFCA-EF7F19B6BB6B}"/>
              </a:ext>
            </a:extLst>
          </p:cNvPr>
          <p:cNvSpPr/>
          <p:nvPr/>
        </p:nvSpPr>
        <p:spPr>
          <a:xfrm>
            <a:off x="5422880" y="1794002"/>
            <a:ext cx="4284537" cy="4828471"/>
          </a:xfrm>
          <a:prstGeom prst="roundRect">
            <a:avLst>
              <a:gd name="adj" fmla="val 60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CAA986-6E24-42CA-A647-5D44173E31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5874" y="2052746"/>
            <a:ext cx="1694561" cy="374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A9DB34-A689-42B5-8F44-673EC0AB5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763" y="5587251"/>
            <a:ext cx="1103614" cy="684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DD6DAA-C3CF-448C-92F2-C6DE9D00A1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3372" y="2590631"/>
            <a:ext cx="1339247" cy="4492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0D7606-7C55-4EA0-A7CE-61977304F8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347" y="1958171"/>
            <a:ext cx="975912" cy="6096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916B3F-B3DC-4448-A756-E7299E29A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8672" y="2598058"/>
            <a:ext cx="2272395" cy="3795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28A8B7-28A1-4D38-AE3D-436A6314A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5772" y="4006035"/>
            <a:ext cx="2705295" cy="3721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C20127-A431-4502-81E5-CE05585255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4183" y="3148603"/>
            <a:ext cx="1087643" cy="5553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10E6B-CA3C-495E-88F3-CE9044CCC2C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8955" y="4657394"/>
            <a:ext cx="1239481" cy="354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E58CE8-DA8E-427F-A482-EB8848802BD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4843" y="4646628"/>
            <a:ext cx="935885" cy="755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095E32-D6C0-4EB9-89FD-B326C55A18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6821" y="5335452"/>
            <a:ext cx="1103614" cy="41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6E6243-656F-4E56-9071-B6A73C24142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7981" y="6017424"/>
            <a:ext cx="2411625" cy="37955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A47FC56-D36F-4916-8DA0-6A60A2282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8352" y="3857433"/>
            <a:ext cx="861949" cy="51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lying Fish Partners - Crunchbase Investor Profile &amp; Investments">
            <a:extLst>
              <a:ext uri="{FF2B5EF4-FFF2-40B4-BE49-F238E27FC236}">
                <a16:creationId xmlns:a16="http://schemas.microsoft.com/office/drawing/2014/main" id="{8F7DFE7C-ED0B-4021-93A1-E2E4FDB2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156" y="4873152"/>
            <a:ext cx="579563" cy="82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4DAF9BB-C6CD-459B-80A3-6F77BEEDE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30" y="3277886"/>
            <a:ext cx="1552746" cy="33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544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F0F61-80CB-4433-B3D5-A178ED41F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Congregate’s</a:t>
            </a:r>
            <a:r>
              <a:rPr lang="en-US" sz="2400" dirty="0"/>
              <a:t> </a:t>
            </a:r>
            <a:r>
              <a:rPr lang="en-US" sz="2400" b="1" dirty="0"/>
              <a:t>“Challenge-Driven” approach engages and supports the innovation ecosystem to address  societal and industry challenges.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D204F2-B7F6-41E7-9BDA-82FC0206C712}"/>
              </a:ext>
            </a:extLst>
          </p:cNvPr>
          <p:cNvSpPr/>
          <p:nvPr/>
        </p:nvSpPr>
        <p:spPr>
          <a:xfrm>
            <a:off x="280464" y="1640275"/>
            <a:ext cx="416765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Key 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We are looking to the innovation economy for solutions – collaboration between industry, regulators, and innovators is key.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Members of the innovation economy accepted into the program includes startups, corporate innovation labs, or academic research teams looking to spin out companies.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We want member with capabilities to address a need – not technology solutions looking to find a market.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000"/>
              </a:solidFill>
            </a:endParaRPr>
          </a:p>
          <a:p>
            <a:r>
              <a:rPr lang="en-US" sz="1600" b="1" dirty="0">
                <a:solidFill>
                  <a:srgbClr val="000000"/>
                </a:solidFill>
              </a:rPr>
              <a:t>Find 16-24 startups – accelerate their product development to successfully scale 6-10 solutions for resilience in the Tourism sector</a:t>
            </a:r>
            <a:endParaRPr lang="en-US" sz="1600" b="1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F7F35E7-3145-4C16-B8FE-DB160F8AB993}"/>
              </a:ext>
            </a:extLst>
          </p:cNvPr>
          <p:cNvGraphicFramePr/>
          <p:nvPr/>
        </p:nvGraphicFramePr>
        <p:xfrm>
          <a:off x="4625094" y="1343983"/>
          <a:ext cx="7427803" cy="5251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1945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F0F61-80CB-4433-B3D5-A178ED41F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Congregate is a</a:t>
            </a:r>
            <a:r>
              <a:rPr lang="en-US" sz="2400" b="1" dirty="0"/>
              <a:t> solutions accelerator to reopen the Tourism, Performing Arts, Travel, and Hospitality (TPATH) sectors with broad support from government and industry.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4707D7-332E-485A-8F38-E22F697B89FC}"/>
              </a:ext>
            </a:extLst>
          </p:cNvPr>
          <p:cNvSpPr/>
          <p:nvPr/>
        </p:nvSpPr>
        <p:spPr>
          <a:xfrm>
            <a:off x="505130" y="2424631"/>
            <a:ext cx="2631359" cy="35632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/>
              <a:t>Cohort 1.1: 5/1/21 – 8/31/21</a:t>
            </a:r>
          </a:p>
          <a:p>
            <a:r>
              <a:rPr lang="en-US" sz="1200" dirty="0"/>
              <a:t>Cohort 2.1: 2/1/2022 – 3/30/2022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Convene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Program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Challenge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Mentor &amp; Advisor Recruiting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136D6C-FB42-421E-9336-A62DAE44B3A4}"/>
              </a:ext>
            </a:extLst>
          </p:cNvPr>
          <p:cNvSpPr/>
          <p:nvPr/>
        </p:nvSpPr>
        <p:spPr>
          <a:xfrm>
            <a:off x="3275860" y="2424630"/>
            <a:ext cx="2631360" cy="35632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/>
              <a:t>Cohort 1: 9/1/21 – 9/31/21</a:t>
            </a:r>
          </a:p>
          <a:p>
            <a:r>
              <a:rPr lang="en-US" sz="1200" dirty="0"/>
              <a:t>Cohort 2: 4/1/22 – 4/30/22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Scout for Potential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Invite companies to apply for accelerator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Evaluate applicants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Engage investors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4B694D-B601-47EB-BEF0-572E5D2D093F}"/>
              </a:ext>
            </a:extLst>
          </p:cNvPr>
          <p:cNvSpPr/>
          <p:nvPr/>
        </p:nvSpPr>
        <p:spPr>
          <a:xfrm>
            <a:off x="6046591" y="2424629"/>
            <a:ext cx="2631360" cy="35632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/>
              <a:t>Cohort 1: 10/1/21 – 12/31/21</a:t>
            </a:r>
          </a:p>
          <a:p>
            <a:r>
              <a:rPr lang="en-US" sz="1200" dirty="0"/>
              <a:t>Cohort 2: 5/1/22 – 7/31/22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Prove Solutions and Accelerate Adoption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Industry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Mentorship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Accelerator Programming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E5FC3C0-3804-4F5F-895A-87286C0116A8}"/>
              </a:ext>
            </a:extLst>
          </p:cNvPr>
          <p:cNvGraphicFramePr/>
          <p:nvPr/>
        </p:nvGraphicFramePr>
        <p:xfrm>
          <a:off x="492841" y="1545624"/>
          <a:ext cx="11406157" cy="879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C26B89DF-9072-492B-90A3-E567E18E2E67}"/>
              </a:ext>
            </a:extLst>
          </p:cNvPr>
          <p:cNvSpPr/>
          <p:nvPr/>
        </p:nvSpPr>
        <p:spPr>
          <a:xfrm>
            <a:off x="8817322" y="2424629"/>
            <a:ext cx="2631360" cy="35632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/>
              <a:t>Cohort 1: 1/1/22 – 9/30/22</a:t>
            </a:r>
          </a:p>
          <a:p>
            <a:r>
              <a:rPr lang="en-US" sz="1200" dirty="0"/>
              <a:t>Cohort 2: 8/1/22 – 9/30/22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Scale Proven Solutions Globally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Help companies fundraise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Customer introductions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On-going mentorship and support</a:t>
            </a:r>
          </a:p>
        </p:txBody>
      </p:sp>
    </p:spTree>
    <p:extLst>
      <p:ext uri="{BB962C8B-B14F-4D97-AF65-F5344CB8AC3E}">
        <p14:creationId xmlns:p14="http://schemas.microsoft.com/office/powerpoint/2010/main" val="829380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Image result for PNWER">
            <a:extLst>
              <a:ext uri="{FF2B5EF4-FFF2-40B4-BE49-F238E27FC236}">
                <a16:creationId xmlns:a16="http://schemas.microsoft.com/office/drawing/2014/main" id="{E358D3D0-47B2-450F-A2A6-E8D8399B2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5438" y="29361"/>
            <a:ext cx="1016122" cy="11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5873916-FB5F-40E7-B38D-6362431FFEE3}"/>
              </a:ext>
            </a:extLst>
          </p:cNvPr>
          <p:cNvSpPr/>
          <p:nvPr/>
        </p:nvSpPr>
        <p:spPr>
          <a:xfrm>
            <a:off x="846894" y="1569395"/>
            <a:ext cx="10295549" cy="4592069"/>
          </a:xfrm>
          <a:prstGeom prst="roundRect">
            <a:avLst>
              <a:gd name="adj" fmla="val 601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 Outcomes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4C70FB-333B-4133-BF25-CDD4BF0CAFD3}"/>
              </a:ext>
            </a:extLst>
          </p:cNvPr>
          <p:cNvSpPr/>
          <p:nvPr/>
        </p:nvSpPr>
        <p:spPr>
          <a:xfrm>
            <a:off x="938950" y="2154059"/>
            <a:ext cx="10295549" cy="4093321"/>
          </a:xfrm>
          <a:prstGeom prst="roundRect">
            <a:avLst>
              <a:gd name="adj" fmla="val 60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0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E205EE-91DA-4D98-BCD7-25DC5B8DA831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22260" y="2309302"/>
            <a:ext cx="1066800" cy="106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DB7BE-DED5-4C58-825A-D65C864719C5}"/>
              </a:ext>
            </a:extLst>
          </p:cNvPr>
          <p:cNvPicPr>
            <a:picLocks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6792" y="3531345"/>
            <a:ext cx="10668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2031F3-A54F-4A73-B04E-DA485AC804AD}"/>
              </a:ext>
            </a:extLst>
          </p:cNvPr>
          <p:cNvPicPr>
            <a:picLocks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97041" y="4953502"/>
            <a:ext cx="426302" cy="4263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2F72F3-E98D-4DBE-98D7-CF626C01D00B}"/>
              </a:ext>
            </a:extLst>
          </p:cNvPr>
          <p:cNvSpPr txBox="1"/>
          <p:nvPr/>
        </p:nvSpPr>
        <p:spPr>
          <a:xfrm>
            <a:off x="3481433" y="2493570"/>
            <a:ext cx="766368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Reopen</a:t>
            </a:r>
            <a:endParaRPr lang="en-US" b="1" dirty="0"/>
          </a:p>
          <a:p>
            <a:r>
              <a:rPr lang="en-US" sz="1600" dirty="0"/>
              <a:t>Re-opening the TPATH sectors will return millions to the state and provincial budgets and billions to GDP – including addressing a disproportionate impact on minority jobs</a:t>
            </a:r>
          </a:p>
          <a:p>
            <a:endParaRPr lang="en-US" sz="2000" b="1" dirty="0"/>
          </a:p>
          <a:p>
            <a:r>
              <a:rPr lang="en-US" sz="2000" b="1" dirty="0"/>
              <a:t>Export</a:t>
            </a:r>
            <a:endParaRPr lang="en-US" b="1" dirty="0"/>
          </a:p>
          <a:p>
            <a:r>
              <a:rPr lang="en-US" sz="1600" dirty="0"/>
              <a:t>By creating the technology for reopening venues, we will create an exportable capability rooted in the PNW</a:t>
            </a:r>
          </a:p>
          <a:p>
            <a:endParaRPr lang="en-US" sz="2000" b="1" dirty="0"/>
          </a:p>
          <a:p>
            <a:r>
              <a:rPr lang="en-US" sz="2000" b="1" dirty="0"/>
              <a:t>Innovate</a:t>
            </a:r>
            <a:endParaRPr lang="en-US" b="1" dirty="0"/>
          </a:p>
          <a:p>
            <a:r>
              <a:rPr lang="en-US" sz="1600" dirty="0"/>
              <a:t>This will help the Pacific Northwest retain and grow its position as a global innovation hub and a leader in the future economy. Establish as a model for other sectors, states, provinces, e.g., green tech, broadband, etc.</a:t>
            </a:r>
          </a:p>
        </p:txBody>
      </p:sp>
      <p:sp>
        <p:nvSpPr>
          <p:cNvPr id="35" name="Title 6">
            <a:extLst>
              <a:ext uri="{FF2B5EF4-FFF2-40B4-BE49-F238E27FC236}">
                <a16:creationId xmlns:a16="http://schemas.microsoft.com/office/drawing/2014/main" id="{0FDF3169-A17C-437C-9355-C5FAC4DD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51" y="-5733"/>
            <a:ext cx="10515600" cy="109122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Congregate: A Solutions Accelerator to Safely Re-Open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Tourism and Transportation Economy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0111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7AA96-79FC-4ACD-BC5C-952AC0B1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12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9B64-A4F3-4168-8F0F-66C031EB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Ways to partner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65852D3-CD8F-4178-B9FD-FC730815DA0B}"/>
              </a:ext>
            </a:extLst>
          </p:cNvPr>
          <p:cNvGraphicFramePr/>
          <p:nvPr/>
        </p:nvGraphicFramePr>
        <p:xfrm>
          <a:off x="398451" y="1383045"/>
          <a:ext cx="11501023" cy="5310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82FAA47C-1C1D-40C1-8364-46100D721F7A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4081" y="5304456"/>
            <a:ext cx="1130632" cy="11306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B0DB139-F030-4F50-8786-E3F7D230E991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0258" y="1647281"/>
            <a:ext cx="1280165" cy="128016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5350A70-2E0F-4F9F-A58C-C71FC64A032D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148" y="3501579"/>
            <a:ext cx="1142383" cy="11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11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B86B4A-EE25-43A5-8FD0-C743E8580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34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84F9C-B3E2-4154-BC4A-7E77373F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32A14-7C55-4A42-82CB-2E9D9019151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62C583-7A21-483C-864A-CE07F3DCF354}"/>
              </a:ext>
            </a:extLst>
          </p:cNvPr>
          <p:cNvSpPr txBox="1"/>
          <p:nvPr/>
        </p:nvSpPr>
        <p:spPr>
          <a:xfrm>
            <a:off x="3707881" y="4242710"/>
            <a:ext cx="102180" cy="391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srgbClr val="3F5F83"/>
              </a:solidFill>
              <a:effectLst/>
              <a:uLnTx/>
              <a:uFillTx/>
              <a:latin typeface="DIN-Regular" panose="02000503040000020003" pitchFamily="2" charset="0"/>
              <a:ea typeface="+mn-ea"/>
              <a:cs typeface="+mn-cs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F3F1C12-9081-4740-9EE6-97622BE578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51375" y="3176339"/>
            <a:ext cx="168593" cy="16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4686156-0CF4-4A35-A634-D43F645EAF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35671" y="3260635"/>
            <a:ext cx="168593" cy="16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03DE59-7FFA-46C0-B4B8-A62B6F5ADCCE}"/>
              </a:ext>
            </a:extLst>
          </p:cNvPr>
          <p:cNvSpPr txBox="1"/>
          <p:nvPr/>
        </p:nvSpPr>
        <p:spPr>
          <a:xfrm>
            <a:off x="5366635" y="1464162"/>
            <a:ext cx="652927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Overview of FBC Strategy</a:t>
            </a:r>
            <a:b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Reimagining the next-generation</a:t>
            </a:r>
            <a:b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U.S.-Canada Border</a:t>
            </a:r>
            <a:endParaRPr kumimoji="0" lang="en-CA" sz="3000" b="0" i="1" u="none" strike="noStrike" kern="1200" cap="none" spc="0" normalizeH="0" baseline="0" noProof="0" dirty="0">
              <a:ln>
                <a:noFill/>
              </a:ln>
              <a:solidFill>
                <a:srgbClr val="45699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rgbClr val="45699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Launch: August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Target Completion: Q1 2022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98E389-6896-47AB-9641-F27C745F2FB4}"/>
              </a:ext>
            </a:extLst>
          </p:cNvPr>
          <p:cNvSpPr/>
          <p:nvPr/>
        </p:nvSpPr>
        <p:spPr>
          <a:xfrm>
            <a:off x="1822450" y="2133600"/>
            <a:ext cx="431800" cy="641350"/>
          </a:xfrm>
          <a:custGeom>
            <a:avLst/>
            <a:gdLst>
              <a:gd name="connsiteX0" fmla="*/ 184150 w 431800"/>
              <a:gd name="connsiteY0" fmla="*/ 0 h 641350"/>
              <a:gd name="connsiteX1" fmla="*/ 431800 w 431800"/>
              <a:gd name="connsiteY1" fmla="*/ 101600 h 641350"/>
              <a:gd name="connsiteX2" fmla="*/ 279400 w 431800"/>
              <a:gd name="connsiteY2" fmla="*/ 520700 h 641350"/>
              <a:gd name="connsiteX3" fmla="*/ 317500 w 431800"/>
              <a:gd name="connsiteY3" fmla="*/ 628650 h 641350"/>
              <a:gd name="connsiteX4" fmla="*/ 88900 w 431800"/>
              <a:gd name="connsiteY4" fmla="*/ 641350 h 641350"/>
              <a:gd name="connsiteX5" fmla="*/ 0 w 431800"/>
              <a:gd name="connsiteY5" fmla="*/ 368300 h 641350"/>
              <a:gd name="connsiteX6" fmla="*/ 222250 w 431800"/>
              <a:gd name="connsiteY6" fmla="*/ 38100 h 641350"/>
              <a:gd name="connsiteX7" fmla="*/ 184150 w 431800"/>
              <a:gd name="connsiteY7" fmla="*/ 0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800" h="641350">
                <a:moveTo>
                  <a:pt x="184150" y="0"/>
                </a:moveTo>
                <a:lnTo>
                  <a:pt x="431800" y="101600"/>
                </a:lnTo>
                <a:lnTo>
                  <a:pt x="279400" y="520700"/>
                </a:lnTo>
                <a:lnTo>
                  <a:pt x="317500" y="628650"/>
                </a:lnTo>
                <a:lnTo>
                  <a:pt x="88900" y="641350"/>
                </a:lnTo>
                <a:lnTo>
                  <a:pt x="0" y="368300"/>
                </a:lnTo>
                <a:lnTo>
                  <a:pt x="222250" y="38100"/>
                </a:lnTo>
                <a:lnTo>
                  <a:pt x="184150" y="0"/>
                </a:lnTo>
                <a:close/>
              </a:path>
            </a:pathLst>
          </a:custGeom>
          <a:solidFill>
            <a:srgbClr val="DC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7E2472-C8E4-4675-82E1-FEC0A1E17A2D}"/>
              </a:ext>
            </a:extLst>
          </p:cNvPr>
          <p:cNvSpPr/>
          <p:nvPr/>
        </p:nvSpPr>
        <p:spPr>
          <a:xfrm>
            <a:off x="2273300" y="3346450"/>
            <a:ext cx="1739900" cy="615950"/>
          </a:xfrm>
          <a:custGeom>
            <a:avLst/>
            <a:gdLst>
              <a:gd name="connsiteX0" fmla="*/ 0 w 1739900"/>
              <a:gd name="connsiteY0" fmla="*/ 0 h 615950"/>
              <a:gd name="connsiteX1" fmla="*/ 12700 w 1739900"/>
              <a:gd name="connsiteY1" fmla="*/ 323850 h 615950"/>
              <a:gd name="connsiteX2" fmla="*/ 895350 w 1739900"/>
              <a:gd name="connsiteY2" fmla="*/ 400050 h 615950"/>
              <a:gd name="connsiteX3" fmla="*/ 1174750 w 1739900"/>
              <a:gd name="connsiteY3" fmla="*/ 476250 h 615950"/>
              <a:gd name="connsiteX4" fmla="*/ 1352550 w 1739900"/>
              <a:gd name="connsiteY4" fmla="*/ 615950 h 615950"/>
              <a:gd name="connsiteX5" fmla="*/ 1536700 w 1739900"/>
              <a:gd name="connsiteY5" fmla="*/ 552450 h 615950"/>
              <a:gd name="connsiteX6" fmla="*/ 1739900 w 1739900"/>
              <a:gd name="connsiteY6" fmla="*/ 355600 h 615950"/>
              <a:gd name="connsiteX7" fmla="*/ 1625600 w 1739900"/>
              <a:gd name="connsiteY7" fmla="*/ 120650 h 615950"/>
              <a:gd name="connsiteX8" fmla="*/ 825500 w 1739900"/>
              <a:gd name="connsiteY8" fmla="*/ 63500 h 615950"/>
              <a:gd name="connsiteX9" fmla="*/ 0 w 1739900"/>
              <a:gd name="connsiteY9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00" h="615950">
                <a:moveTo>
                  <a:pt x="0" y="0"/>
                </a:moveTo>
                <a:lnTo>
                  <a:pt x="12700" y="323850"/>
                </a:lnTo>
                <a:lnTo>
                  <a:pt x="895350" y="400050"/>
                </a:lnTo>
                <a:lnTo>
                  <a:pt x="1174750" y="476250"/>
                </a:lnTo>
                <a:lnTo>
                  <a:pt x="1352550" y="615950"/>
                </a:lnTo>
                <a:lnTo>
                  <a:pt x="1536700" y="552450"/>
                </a:lnTo>
                <a:lnTo>
                  <a:pt x="1739900" y="355600"/>
                </a:lnTo>
                <a:lnTo>
                  <a:pt x="1625600" y="120650"/>
                </a:lnTo>
                <a:lnTo>
                  <a:pt x="825500" y="63500"/>
                </a:lnTo>
                <a:lnTo>
                  <a:pt x="0" y="0"/>
                </a:lnTo>
                <a:close/>
              </a:path>
            </a:pathLst>
          </a:custGeom>
          <a:solidFill>
            <a:srgbClr val="DC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8D890D-00CC-45C8-BD86-63D4AC25CE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57" y="3601199"/>
            <a:ext cx="1978939" cy="1223973"/>
          </a:xfrm>
          <a:prstGeom prst="rect">
            <a:avLst/>
          </a:prstGeom>
        </p:spPr>
      </p:pic>
      <p:pic>
        <p:nvPicPr>
          <p:cNvPr id="25" name="Picture 24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0A57C8F1-25A9-4269-B0B7-F0C9B736DDF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187">
            <a:off x="2031957" y="1523663"/>
            <a:ext cx="2336843" cy="2261803"/>
          </a:xfrm>
          <a:prstGeom prst="rect">
            <a:avLst/>
          </a:prstGeom>
        </p:spPr>
      </p:pic>
      <p:pic>
        <p:nvPicPr>
          <p:cNvPr id="27" name="Picture 26" descr="A close up of a logo&#10;&#10;Description generated with high confidence">
            <a:extLst>
              <a:ext uri="{FF2B5EF4-FFF2-40B4-BE49-F238E27FC236}">
                <a16:creationId xmlns:a16="http://schemas.microsoft.com/office/drawing/2014/main" id="{2D06E2F7-CD4F-4423-BA80-B8FD2B090D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629">
            <a:off x="1205502" y="1898729"/>
            <a:ext cx="1032337" cy="7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7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48ED758-2947-4828-B4BF-CE639660328F}"/>
              </a:ext>
            </a:extLst>
          </p:cNvPr>
          <p:cNvSpPr/>
          <p:nvPr/>
        </p:nvSpPr>
        <p:spPr>
          <a:xfrm>
            <a:off x="2273300" y="3346450"/>
            <a:ext cx="1739900" cy="615950"/>
          </a:xfrm>
          <a:custGeom>
            <a:avLst/>
            <a:gdLst>
              <a:gd name="connsiteX0" fmla="*/ 0 w 1739900"/>
              <a:gd name="connsiteY0" fmla="*/ 0 h 615950"/>
              <a:gd name="connsiteX1" fmla="*/ 12700 w 1739900"/>
              <a:gd name="connsiteY1" fmla="*/ 323850 h 615950"/>
              <a:gd name="connsiteX2" fmla="*/ 895350 w 1739900"/>
              <a:gd name="connsiteY2" fmla="*/ 400050 h 615950"/>
              <a:gd name="connsiteX3" fmla="*/ 1174750 w 1739900"/>
              <a:gd name="connsiteY3" fmla="*/ 476250 h 615950"/>
              <a:gd name="connsiteX4" fmla="*/ 1352550 w 1739900"/>
              <a:gd name="connsiteY4" fmla="*/ 615950 h 615950"/>
              <a:gd name="connsiteX5" fmla="*/ 1536700 w 1739900"/>
              <a:gd name="connsiteY5" fmla="*/ 552450 h 615950"/>
              <a:gd name="connsiteX6" fmla="*/ 1739900 w 1739900"/>
              <a:gd name="connsiteY6" fmla="*/ 355600 h 615950"/>
              <a:gd name="connsiteX7" fmla="*/ 1625600 w 1739900"/>
              <a:gd name="connsiteY7" fmla="*/ 120650 h 615950"/>
              <a:gd name="connsiteX8" fmla="*/ 825500 w 1739900"/>
              <a:gd name="connsiteY8" fmla="*/ 63500 h 615950"/>
              <a:gd name="connsiteX9" fmla="*/ 0 w 1739900"/>
              <a:gd name="connsiteY9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00" h="615950">
                <a:moveTo>
                  <a:pt x="0" y="0"/>
                </a:moveTo>
                <a:lnTo>
                  <a:pt x="12700" y="323850"/>
                </a:lnTo>
                <a:lnTo>
                  <a:pt x="895350" y="400050"/>
                </a:lnTo>
                <a:lnTo>
                  <a:pt x="1174750" y="476250"/>
                </a:lnTo>
                <a:lnTo>
                  <a:pt x="1352550" y="615950"/>
                </a:lnTo>
                <a:lnTo>
                  <a:pt x="1536700" y="552450"/>
                </a:lnTo>
                <a:lnTo>
                  <a:pt x="1739900" y="355600"/>
                </a:lnTo>
                <a:lnTo>
                  <a:pt x="1625600" y="120650"/>
                </a:lnTo>
                <a:lnTo>
                  <a:pt x="825500" y="635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84F9C-B3E2-4154-BC4A-7E77373F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32A14-7C55-4A42-82CB-2E9D9019151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62C583-7A21-483C-864A-CE07F3DCF354}"/>
              </a:ext>
            </a:extLst>
          </p:cNvPr>
          <p:cNvSpPr txBox="1"/>
          <p:nvPr/>
        </p:nvSpPr>
        <p:spPr>
          <a:xfrm>
            <a:off x="4948478" y="5341658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srgbClr val="3F5F83"/>
              </a:solidFill>
              <a:effectLst/>
              <a:uLnTx/>
              <a:uFillTx/>
              <a:latin typeface="DIN-Regular" panose="02000503040000020003" pitchFamily="2" charset="0"/>
              <a:ea typeface="+mn-ea"/>
              <a:cs typeface="+mn-cs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F3F1C12-9081-4740-9EE6-97622BE578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46320" y="34137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4686156-0CF4-4A35-A634-D43F645EAF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98720" y="35661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0A57C8F1-25A9-4269-B0B7-F0C9B736DD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187">
            <a:off x="1918568" y="425880"/>
            <a:ext cx="4224788" cy="40891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8D890D-00CC-45C8-BD86-63D4AC25CE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08" y="3699698"/>
            <a:ext cx="3577732" cy="2212827"/>
          </a:xfrm>
          <a:prstGeom prst="rect">
            <a:avLst/>
          </a:prstGeom>
        </p:spPr>
      </p:pic>
      <p:pic>
        <p:nvPicPr>
          <p:cNvPr id="27" name="Picture 26" descr="A close up of a logo&#10;&#10;Description generated with high confidence">
            <a:extLst>
              <a:ext uri="{FF2B5EF4-FFF2-40B4-BE49-F238E27FC236}">
                <a16:creationId xmlns:a16="http://schemas.microsoft.com/office/drawing/2014/main" id="{2D06E2F7-CD4F-4423-BA80-B8FD2B090D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629">
            <a:off x="758551" y="1233185"/>
            <a:ext cx="1972186" cy="1413398"/>
          </a:xfrm>
          <a:prstGeom prst="rect">
            <a:avLst/>
          </a:prstGeom>
        </p:spPr>
      </p:pic>
      <p:pic>
        <p:nvPicPr>
          <p:cNvPr id="2052" name="Picture 4" descr="FAST Card Program Requirements | Canada Immigration Visa &amp; Travel">
            <a:extLst>
              <a:ext uri="{FF2B5EF4-FFF2-40B4-BE49-F238E27FC236}">
                <a16:creationId xmlns:a16="http://schemas.microsoft.com/office/drawing/2014/main" id="{94324780-67C3-42B5-AA20-43F5FDB8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59" y="1787467"/>
            <a:ext cx="1981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lternative IDs for NSF Access | NSF - National Science Foundation">
            <a:extLst>
              <a:ext uri="{FF2B5EF4-FFF2-40B4-BE49-F238E27FC236}">
                <a16:creationId xmlns:a16="http://schemas.microsoft.com/office/drawing/2014/main" id="{2932DD87-9388-4775-968F-C617AAE1D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15484"/>
            <a:ext cx="1981200" cy="123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1570C64-3CB1-4610-B81D-433EE045E513}"/>
              </a:ext>
            </a:extLst>
          </p:cNvPr>
          <p:cNvSpPr txBox="1"/>
          <p:nvPr/>
        </p:nvSpPr>
        <p:spPr>
          <a:xfrm>
            <a:off x="6156659" y="3674467"/>
            <a:ext cx="6113417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7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Major Successes in the Past 25 Years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3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Common framework for border management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3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Inter-agency cooperation (policy &amp; technical)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3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Clarity of rules and processes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3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Actual gains in border efficiency and security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3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Support of cross-border trade and travel</a:t>
            </a:r>
          </a:p>
        </p:txBody>
      </p:sp>
    </p:spTree>
    <p:extLst>
      <p:ext uri="{BB962C8B-B14F-4D97-AF65-F5344CB8AC3E}">
        <p14:creationId xmlns:p14="http://schemas.microsoft.com/office/powerpoint/2010/main" val="3276785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84F9C-B3E2-4154-BC4A-7E77373F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32A14-7C55-4A42-82CB-2E9D9019151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62C583-7A21-483C-864A-CE07F3DCF354}"/>
              </a:ext>
            </a:extLst>
          </p:cNvPr>
          <p:cNvSpPr txBox="1"/>
          <p:nvPr/>
        </p:nvSpPr>
        <p:spPr>
          <a:xfrm>
            <a:off x="4948478" y="5341658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srgbClr val="3F5F83"/>
              </a:solidFill>
              <a:effectLst/>
              <a:uLnTx/>
              <a:uFillTx/>
              <a:latin typeface="DIN-Regular" panose="02000503040000020003" pitchFamily="2" charset="0"/>
              <a:ea typeface="+mn-ea"/>
              <a:cs typeface="+mn-cs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F3F1C12-9081-4740-9EE6-97622BE578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46320" y="34137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4686156-0CF4-4A35-A634-D43F645EAF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98720" y="35661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0A57C8F1-25A9-4269-B0B7-F0C9B736DD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187">
            <a:off x="1921446" y="122322"/>
            <a:ext cx="4224788" cy="40891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8D890D-00CC-45C8-BD86-63D4AC25CE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97" y="3968750"/>
            <a:ext cx="3577732" cy="2212827"/>
          </a:xfrm>
          <a:prstGeom prst="rect">
            <a:avLst/>
          </a:prstGeom>
        </p:spPr>
      </p:pic>
      <p:pic>
        <p:nvPicPr>
          <p:cNvPr id="27" name="Picture 26" descr="A close up of a logo&#10;&#10;Description generated with high confidence">
            <a:extLst>
              <a:ext uri="{FF2B5EF4-FFF2-40B4-BE49-F238E27FC236}">
                <a16:creationId xmlns:a16="http://schemas.microsoft.com/office/drawing/2014/main" id="{2D06E2F7-CD4F-4423-BA80-B8FD2B090D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629">
            <a:off x="346512" y="873523"/>
            <a:ext cx="1866366" cy="1337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417361-6505-4ADC-BB50-7BEC0FB8ABF3}"/>
              </a:ext>
            </a:extLst>
          </p:cNvPr>
          <p:cNvSpPr txBox="1"/>
          <p:nvPr/>
        </p:nvSpPr>
        <p:spPr>
          <a:xfrm>
            <a:off x="6436360" y="695960"/>
            <a:ext cx="30005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Since March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5E7B5-61DF-42EA-8445-5543505AEFF2}"/>
              </a:ext>
            </a:extLst>
          </p:cNvPr>
          <p:cNvSpPr txBox="1"/>
          <p:nvPr/>
        </p:nvSpPr>
        <p:spPr>
          <a:xfrm>
            <a:off x="6436360" y="1391920"/>
            <a:ext cx="5518370" cy="5155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Uncoordinated Border Policies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Increase in processing times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Complexity of rules across modes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Duplication of efforts (public &amp; private)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Confusion and uncertainty for users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Added administrative burden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srgbClr val="45699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We are ill-prepared to take full</a:t>
            </a:r>
            <a:b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advantage of USMCA and </a:t>
            </a:r>
            <a:b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coordinate our pandemic recovery.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This ultimately affects our overall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global competitiveness.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srgbClr val="45699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3E502E5-FC33-4AC4-816B-0E9F171D5250}"/>
              </a:ext>
            </a:extLst>
          </p:cNvPr>
          <p:cNvSpPr/>
          <p:nvPr/>
        </p:nvSpPr>
        <p:spPr>
          <a:xfrm>
            <a:off x="6569523" y="4208464"/>
            <a:ext cx="529770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91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A1B69216-B3A7-4A46-B6D8-B0AC7D7FF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187">
            <a:off x="3092385" y="1870627"/>
            <a:ext cx="2483795" cy="240403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E9F567C-2E01-4E5C-AEC0-D43079C1B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92" y="3810511"/>
            <a:ext cx="2103384" cy="1300943"/>
          </a:xfrm>
          <a:prstGeom prst="rect">
            <a:avLst/>
          </a:prstGeom>
        </p:spPr>
      </p:pic>
      <p:pic>
        <p:nvPicPr>
          <p:cNvPr id="38" name="Picture 37" descr="A close up of a logo&#10;&#10;Description generated with high confidence">
            <a:extLst>
              <a:ext uri="{FF2B5EF4-FFF2-40B4-BE49-F238E27FC236}">
                <a16:creationId xmlns:a16="http://schemas.microsoft.com/office/drawing/2014/main" id="{411CE56E-E05D-4388-B325-84D474126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629">
            <a:off x="2441505" y="2380668"/>
            <a:ext cx="1097255" cy="7863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84F9C-B3E2-4154-BC4A-7E77373F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32A14-7C55-4A42-82CB-2E9D9019151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62C583-7A21-483C-864A-CE07F3DCF354}"/>
              </a:ext>
            </a:extLst>
          </p:cNvPr>
          <p:cNvSpPr txBox="1"/>
          <p:nvPr/>
        </p:nvSpPr>
        <p:spPr>
          <a:xfrm>
            <a:off x="6045758" y="5204498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srgbClr val="3F5F83"/>
              </a:solidFill>
              <a:effectLst/>
              <a:uLnTx/>
              <a:uFillTx/>
              <a:latin typeface="DIN-Regular" panose="02000503040000020003" pitchFamily="2" charset="0"/>
              <a:ea typeface="+mn-ea"/>
              <a:cs typeface="+mn-cs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F3F1C12-9081-4740-9EE6-97622BE578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4686156-0CF4-4A35-A634-D43F645EAF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2A7A9F-A9A0-48E3-8A21-D010DABC6B24}"/>
              </a:ext>
            </a:extLst>
          </p:cNvPr>
          <p:cNvGrpSpPr/>
          <p:nvPr/>
        </p:nvGrpSpPr>
        <p:grpSpPr>
          <a:xfrm>
            <a:off x="5246604" y="1269554"/>
            <a:ext cx="2475888" cy="4344883"/>
            <a:chOff x="2160504" y="1269554"/>
            <a:chExt cx="2475888" cy="4344883"/>
          </a:xfrm>
        </p:grpSpPr>
        <p:pic>
          <p:nvPicPr>
            <p:cNvPr id="15" name="Picture 2" descr="Image result for shared border accord bill clinton canada chretien">
              <a:extLst>
                <a:ext uri="{FF2B5EF4-FFF2-40B4-BE49-F238E27FC236}">
                  <a16:creationId xmlns:a16="http://schemas.microsoft.com/office/drawing/2014/main" id="{70DE00A1-5084-46D9-9485-B64BF3685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504" y="1353403"/>
              <a:ext cx="1757103" cy="1024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Image result for ridge manley border">
              <a:extLst>
                <a:ext uri="{FF2B5EF4-FFF2-40B4-BE49-F238E27FC236}">
                  <a16:creationId xmlns:a16="http://schemas.microsoft.com/office/drawing/2014/main" id="{3AE0A757-1B3F-4D49-9808-2C2CA3A30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505" y="2379692"/>
              <a:ext cx="1757102" cy="987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Image result for harper obama">
              <a:extLst>
                <a:ext uri="{FF2B5EF4-FFF2-40B4-BE49-F238E27FC236}">
                  <a16:creationId xmlns:a16="http://schemas.microsoft.com/office/drawing/2014/main" id="{05F07DBC-EE00-46DC-93E2-1908562E0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506" y="4533143"/>
              <a:ext cx="1757103" cy="1081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arper, Bush hold talks | CTV News">
              <a:extLst>
                <a:ext uri="{FF2B5EF4-FFF2-40B4-BE49-F238E27FC236}">
                  <a16:creationId xmlns:a16="http://schemas.microsoft.com/office/drawing/2014/main" id="{08C1FB78-7642-4C3A-A4F8-B2FC3C0489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506" y="3368272"/>
              <a:ext cx="1757102" cy="1171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4ED43A-6950-4FE3-9024-F26F52EA4563}"/>
                </a:ext>
              </a:extLst>
            </p:cNvPr>
            <p:cNvSpPr txBox="1"/>
            <p:nvPr/>
          </p:nvSpPr>
          <p:spPr>
            <a:xfrm>
              <a:off x="3983649" y="126955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6E1849-CF0E-4C3E-B694-24D9788E8C11}"/>
                </a:ext>
              </a:extLst>
            </p:cNvPr>
            <p:cNvSpPr txBox="1"/>
            <p:nvPr/>
          </p:nvSpPr>
          <p:spPr>
            <a:xfrm>
              <a:off x="3983649" y="234143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44EC062-A276-4FC6-8BF0-490BAA370CC6}"/>
                </a:ext>
              </a:extLst>
            </p:cNvPr>
            <p:cNvSpPr txBox="1"/>
            <p:nvPr/>
          </p:nvSpPr>
          <p:spPr>
            <a:xfrm>
              <a:off x="3983649" y="330663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AF8D10-2378-4257-970F-D0CC4844ED66}"/>
                </a:ext>
              </a:extLst>
            </p:cNvPr>
            <p:cNvSpPr txBox="1"/>
            <p:nvPr/>
          </p:nvSpPr>
          <p:spPr>
            <a:xfrm>
              <a:off x="3983649" y="447503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2011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102AF0A-4833-4A46-9173-A643ED45DF7D}"/>
              </a:ext>
            </a:extLst>
          </p:cNvPr>
          <p:cNvSpPr txBox="1"/>
          <p:nvPr/>
        </p:nvSpPr>
        <p:spPr>
          <a:xfrm>
            <a:off x="3352800" y="472440"/>
            <a:ext cx="64067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Opportunity: A Renewed Border Vision</a:t>
            </a:r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399466B-0894-4068-819C-D90DB35874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12848" y="1620169"/>
            <a:ext cx="1787544" cy="22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84F9C-B3E2-4154-BC4A-7E77373F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32A14-7C55-4A42-82CB-2E9D9019151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62C583-7A21-483C-864A-CE07F3DCF354}"/>
              </a:ext>
            </a:extLst>
          </p:cNvPr>
          <p:cNvSpPr txBox="1"/>
          <p:nvPr/>
        </p:nvSpPr>
        <p:spPr>
          <a:xfrm>
            <a:off x="6045758" y="5204498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srgbClr val="3F5F83"/>
              </a:solidFill>
              <a:effectLst/>
              <a:uLnTx/>
              <a:uFillTx/>
              <a:latin typeface="DIN-Regular" panose="02000503040000020003" pitchFamily="2" charset="0"/>
              <a:ea typeface="+mn-ea"/>
              <a:cs typeface="+mn-cs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F3F1C12-9081-4740-9EE6-97622BE578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4686156-0CF4-4A35-A634-D43F645EAF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02AF0A-4833-4A46-9173-A643ED45DF7D}"/>
              </a:ext>
            </a:extLst>
          </p:cNvPr>
          <p:cNvSpPr txBox="1"/>
          <p:nvPr/>
        </p:nvSpPr>
        <p:spPr>
          <a:xfrm>
            <a:off x="3352800" y="472440"/>
            <a:ext cx="64067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Opportunity: A Renewed Border Vision</a:t>
            </a:r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399466B-0894-4068-819C-D90DB3587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704" y="1068388"/>
            <a:ext cx="3844579" cy="4937125"/>
          </a:xfrm>
          <a:prstGeom prst="rect">
            <a:avLst/>
          </a:prstGeom>
        </p:spPr>
      </p:pic>
      <p:pic>
        <p:nvPicPr>
          <p:cNvPr id="19" name="Picture 2" descr="Trudeau pushes back against U.S. protectionism ahead of Biden presidency -  The Globe and Mail">
            <a:extLst>
              <a:ext uri="{FF2B5EF4-FFF2-40B4-BE49-F238E27FC236}">
                <a16:creationId xmlns:a16="http://schemas.microsoft.com/office/drawing/2014/main" id="{3B318EB0-A45E-4E19-87DA-66848A10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6" y="4924014"/>
            <a:ext cx="1757103" cy="98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6FFF899-12AA-4752-81E2-CB7C4554CC90}"/>
              </a:ext>
            </a:extLst>
          </p:cNvPr>
          <p:cNvSpPr txBox="1"/>
          <p:nvPr/>
        </p:nvSpPr>
        <p:spPr>
          <a:xfrm>
            <a:off x="2239909" y="4875917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888929-2AF9-4956-813C-31F65473D29D}"/>
              </a:ext>
            </a:extLst>
          </p:cNvPr>
          <p:cNvSpPr txBox="1"/>
          <p:nvPr/>
        </p:nvSpPr>
        <p:spPr>
          <a:xfrm>
            <a:off x="6851650" y="1391920"/>
            <a:ext cx="457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Future Borders Coalition is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launching a major applied research project to input into a future border US-Canada border vision.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6D04E9-BB07-4943-8CC5-AC1371325165}"/>
              </a:ext>
            </a:extLst>
          </p:cNvPr>
          <p:cNvGrpSpPr/>
          <p:nvPr/>
        </p:nvGrpSpPr>
        <p:grpSpPr>
          <a:xfrm>
            <a:off x="418755" y="579131"/>
            <a:ext cx="2475888" cy="4344883"/>
            <a:chOff x="2160504" y="1269554"/>
            <a:chExt cx="2475888" cy="4344883"/>
          </a:xfrm>
        </p:grpSpPr>
        <p:pic>
          <p:nvPicPr>
            <p:cNvPr id="27" name="Picture 2" descr="Image result for shared border accord bill clinton canada chretien">
              <a:extLst>
                <a:ext uri="{FF2B5EF4-FFF2-40B4-BE49-F238E27FC236}">
                  <a16:creationId xmlns:a16="http://schemas.microsoft.com/office/drawing/2014/main" id="{85D9D300-293C-47A3-B049-357A89FF8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504" y="1353403"/>
              <a:ext cx="1757103" cy="1024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Image result for ridge manley border">
              <a:extLst>
                <a:ext uri="{FF2B5EF4-FFF2-40B4-BE49-F238E27FC236}">
                  <a16:creationId xmlns:a16="http://schemas.microsoft.com/office/drawing/2014/main" id="{FF16FFF3-513E-4C82-9920-613DF9A39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505" y="2379692"/>
              <a:ext cx="1757102" cy="987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Image result for harper obama">
              <a:extLst>
                <a:ext uri="{FF2B5EF4-FFF2-40B4-BE49-F238E27FC236}">
                  <a16:creationId xmlns:a16="http://schemas.microsoft.com/office/drawing/2014/main" id="{63B145B0-18F3-4606-BBBF-AF437279B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506" y="4533143"/>
              <a:ext cx="1757103" cy="1081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arper, Bush hold talks | CTV News">
              <a:extLst>
                <a:ext uri="{FF2B5EF4-FFF2-40B4-BE49-F238E27FC236}">
                  <a16:creationId xmlns:a16="http://schemas.microsoft.com/office/drawing/2014/main" id="{70446C51-74A0-460C-8431-076760788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506" y="3368272"/>
              <a:ext cx="1757102" cy="1171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EE10D0-86AF-4296-B73E-F8128513E8C5}"/>
                </a:ext>
              </a:extLst>
            </p:cNvPr>
            <p:cNvSpPr txBox="1"/>
            <p:nvPr/>
          </p:nvSpPr>
          <p:spPr>
            <a:xfrm>
              <a:off x="3983649" y="126955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A8C6F4-D05F-4C16-94F5-FE44585AEAB4}"/>
                </a:ext>
              </a:extLst>
            </p:cNvPr>
            <p:cNvSpPr txBox="1"/>
            <p:nvPr/>
          </p:nvSpPr>
          <p:spPr>
            <a:xfrm>
              <a:off x="3983649" y="234143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2567A14-3C32-4C7B-8604-E4BDF918D35E}"/>
                </a:ext>
              </a:extLst>
            </p:cNvPr>
            <p:cNvSpPr txBox="1"/>
            <p:nvPr/>
          </p:nvSpPr>
          <p:spPr>
            <a:xfrm>
              <a:off x="3983649" y="330663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8F9FABE-8FA3-4648-BB96-764E048B55C6}"/>
                </a:ext>
              </a:extLst>
            </p:cNvPr>
            <p:cNvSpPr txBox="1"/>
            <p:nvPr/>
          </p:nvSpPr>
          <p:spPr>
            <a:xfrm>
              <a:off x="3983649" y="447503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3664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F6C3B8-EA55-4B29-AA4F-45F5AA086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32A14-7C55-4A42-82CB-2E9D9019151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Italian_health_pass from 1722">
            <a:extLst>
              <a:ext uri="{FF2B5EF4-FFF2-40B4-BE49-F238E27FC236}">
                <a16:creationId xmlns:a16="http://schemas.microsoft.com/office/drawing/2014/main" id="{78147ADF-86CC-4C26-B8BC-663E7A6D0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3740" r="2877" b="3740"/>
          <a:stretch/>
        </p:blipFill>
        <p:spPr bwMode="auto">
          <a:xfrm>
            <a:off x="781879" y="1305415"/>
            <a:ext cx="2641599" cy="175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2168736-F872-4B01-8466-134A9E066E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" r="1" b="1"/>
          <a:stretch/>
        </p:blipFill>
        <p:spPr>
          <a:xfrm>
            <a:off x="7618813" y="2235200"/>
            <a:ext cx="3378485" cy="2724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F9BFDA-574E-40A6-8687-8D42EBDF1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605" y="1332294"/>
            <a:ext cx="1605556" cy="314689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F648BD-C96E-4381-BF7C-97BC62B35EB6}"/>
              </a:ext>
            </a:extLst>
          </p:cNvPr>
          <p:cNvSpPr txBox="1"/>
          <p:nvPr/>
        </p:nvSpPr>
        <p:spPr>
          <a:xfrm>
            <a:off x="781879" y="472440"/>
            <a:ext cx="84619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Theme 1: Digital Trust for Efficient/Effective Borders</a:t>
            </a:r>
          </a:p>
        </p:txBody>
      </p:sp>
      <p:pic>
        <p:nvPicPr>
          <p:cNvPr id="9" name="Picture 4" descr="Don't share your COVID-19 vaccination card on social media. Here's why.">
            <a:extLst>
              <a:ext uri="{FF2B5EF4-FFF2-40B4-BE49-F238E27FC236}">
                <a16:creationId xmlns:a16="http://schemas.microsoft.com/office/drawing/2014/main" id="{00E11B4A-9597-4F63-91BD-BC6D7E2C0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30107" r="53884" b="17509"/>
          <a:stretch/>
        </p:blipFill>
        <p:spPr bwMode="auto">
          <a:xfrm>
            <a:off x="2738945" y="2804714"/>
            <a:ext cx="1834243" cy="145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EF92A1-275A-47D6-9E4C-DB3D8C01E1CE}"/>
              </a:ext>
            </a:extLst>
          </p:cNvPr>
          <p:cNvSpPr txBox="1"/>
          <p:nvPr/>
        </p:nvSpPr>
        <p:spPr>
          <a:xfrm>
            <a:off x="781879" y="4536440"/>
            <a:ext cx="28054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Paper-based approaches</a:t>
            </a:r>
            <a:b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used since 18</a:t>
            </a:r>
            <a:r>
              <a:rPr kumimoji="0" lang="en-CA" sz="2000" b="0" i="0" u="none" strike="noStrike" kern="1200" cap="none" spc="0" normalizeH="0" baseline="3000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Century</a:t>
            </a:r>
            <a:b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Great Plague to Now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37449D-12E2-497A-BECD-EC1C870F96C3}"/>
              </a:ext>
            </a:extLst>
          </p:cNvPr>
          <p:cNvSpPr txBox="1"/>
          <p:nvPr/>
        </p:nvSpPr>
        <p:spPr>
          <a:xfrm>
            <a:off x="6412213" y="5027506"/>
            <a:ext cx="4724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Interoperable digital credentials, built off of</a:t>
            </a:r>
            <a:b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privacy, equity and user-control</a:t>
            </a:r>
            <a:b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45699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(e.g. adhering to Global Health Pass Collaborative)</a:t>
            </a:r>
          </a:p>
        </p:txBody>
      </p:sp>
    </p:spTree>
    <p:extLst>
      <p:ext uri="{BB962C8B-B14F-4D97-AF65-F5344CB8AC3E}">
        <p14:creationId xmlns:p14="http://schemas.microsoft.com/office/powerpoint/2010/main" val="4226586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BC Template Colours">
      <a:dk1>
        <a:srgbClr val="3F3F3F"/>
      </a:dk1>
      <a:lt1>
        <a:sysClr val="window" lastClr="FFFFFF"/>
      </a:lt1>
      <a:dk2>
        <a:srgbClr val="456990"/>
      </a:dk2>
      <a:lt2>
        <a:srgbClr val="E7E6E6"/>
      </a:lt2>
      <a:accent1>
        <a:srgbClr val="456990"/>
      </a:accent1>
      <a:accent2>
        <a:srgbClr val="25394E"/>
      </a:accent2>
      <a:accent3>
        <a:srgbClr val="6B90B8"/>
      </a:accent3>
      <a:accent4>
        <a:srgbClr val="D24F4C"/>
      </a:accent4>
      <a:accent5>
        <a:srgbClr val="A62C2A"/>
      </a:accent5>
      <a:accent6>
        <a:srgbClr val="7F7F7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C Presentation Template.pptx" id="{AEE1AAA3-9E17-4D35-A0CE-F6A74C7FA41D}" vid="{56DA5E5A-29FC-441E-8936-09D84A3945F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1016</Words>
  <Application>Microsoft Office PowerPoint</Application>
  <PresentationFormat>Widescreen</PresentationFormat>
  <Paragraphs>181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DIN-Regular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PNWER Congregate: A  Solution Accelerator  to Reopen  Tourism, Performing Arts, Travel, and Hospitality (TPATH) </vt:lpstr>
      <vt:lpstr>Congregate is a solutions accelerator to reopen the Tourism, Performing Arts, Travel, and Hospitality (TPATH) sectors with broad support from government and industry.</vt:lpstr>
      <vt:lpstr>Congregate’s “Challenge-Driven” approach engages and supports the innovation ecosystem to address  societal and industry challenges.</vt:lpstr>
      <vt:lpstr>Congregate is a solutions accelerator to reopen the Tourism, Performing Arts, Travel, and Hospitality (TPATH) sectors with broad support from government and industry.</vt:lpstr>
      <vt:lpstr>Congregate: A Solutions Accelerator to Safely Re-Open Tourism and Transportation Economy</vt:lpstr>
      <vt:lpstr>Ways to partner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Edens</dc:creator>
  <cp:lastModifiedBy>Tara Edens</cp:lastModifiedBy>
  <cp:revision>2</cp:revision>
  <dcterms:created xsi:type="dcterms:W3CDTF">2021-08-16T13:06:28Z</dcterms:created>
  <dcterms:modified xsi:type="dcterms:W3CDTF">2021-08-16T13:15:28Z</dcterms:modified>
</cp:coreProperties>
</file>