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82" r:id="rId6"/>
    <p:sldId id="283" r:id="rId7"/>
    <p:sldId id="284" r:id="rId8"/>
    <p:sldId id="285" r:id="rId9"/>
    <p:sldId id="286" r:id="rId10"/>
    <p:sldId id="332" r:id="rId11"/>
    <p:sldId id="287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AE26-8F17-4D24-BC9F-C8054773B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95ADF-2B58-4D6F-BD7A-3B44DD294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FBFAD-6360-414B-89B1-79ACC8B6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E2209-0602-4A89-BA4F-767AEEF0F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3FB3D-18EA-4034-B506-C21F4167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8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7A5C7-DA8A-4CDF-A08A-3BAFB989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4E3B2-B9A4-419F-9A91-7D3350F8F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6244E-3580-4768-A5BC-D9DA3C7D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07684-A8DE-4694-B0D6-42CA7300E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3C10C-FBBF-49CD-8502-7B2E24F0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7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7573B-67DE-4BBD-ACF5-114AF4AF9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A784C-1E3C-467B-8D2C-3A9A56528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D9594-90AF-4ABD-A8B2-18CEDE4BF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4ED24-092C-4912-B86F-97903C495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95320-7B60-4900-8643-91C7FEB16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16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5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0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93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18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82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0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C23F-308B-4F43-BB19-33E756DE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27AF5-7D80-4104-A0EA-95224BF1E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8DEE8-277B-439E-AF25-FC0FE7CE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61372-C4D0-4F45-B687-F23958CE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2C076-A299-4CFF-BBC6-3D4D0034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76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0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72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BAAF-405A-4FF5-A4DF-A93CAF69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6656D-4F00-4346-B023-C11230DF8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D6821-6BFB-4303-B791-A11E260A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24191-F323-4B5C-ADDE-FF0BD80C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CDB84-2F63-4C9C-94F0-4CD7ACB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4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8E46-C697-4630-845F-84D945497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61575-6533-4968-8C87-237FB614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8211E-4FA9-4314-BEB1-9F3BCB458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7D083-2FCB-43D6-8CA2-91A21751D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CF5FD-954B-4343-B091-C2121E1A4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0C7E5-2E1D-4BA4-B601-68684D58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8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3B5B-238C-4E88-AD73-768A1CFA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AD3-6006-4B45-BFF4-2C37A044F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C1C2A-A631-4A1F-98F6-766631815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F9383-991A-45AE-9F6C-0F780BE3D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63E9D-8826-44B8-A133-87E182197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455DA7-F0FE-4567-B50D-2510A822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09CCF-E0CD-42D9-AF58-D03835CD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F33A9-6EE2-4D06-A63D-1EB77CBA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2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6459-D348-4E51-BFD3-341140E0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24A04-024C-4BDE-B9D8-CD239265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2D831-AEB6-4037-918B-5CE8B74B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DC6A9-0FDA-4207-AD3D-70FC678C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5D7CF0-B09E-4CC0-B912-172E6984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20458-F822-434F-BE45-00124319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60A34-EE0B-451B-9CE9-395AF50B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3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51984-0D44-4F0D-A650-C71EC27F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32F4D-26F8-4D75-8D98-EA269D341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19F75-26A5-4A07-B111-A1BB30B36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8E618-6D77-47C7-85E7-2BA8B639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F522B-803E-4ACA-B7EC-56333F30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60551-2C62-4D51-BD9C-D39FC1457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2F74-78FE-4377-87E3-2088578C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B36A4B-C90E-47CB-A8F3-7B2F05891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7AFE7-35A6-425A-951B-6277504A2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3303E-6EFB-4C47-8682-5E7C1153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4D6CB-B036-41B8-8DBB-B56F3CAB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ABB2A-F9A6-4AD6-ACD2-9E70BF6F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5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3FFC96-5697-4450-9AEF-56BF2C55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58631-A7AF-467D-A733-9926C99B1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7D012-F261-44A0-A0CB-025F5B795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2529B-5538-41D8-B33B-EA677DAF6F4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BA32-4F57-4A68-A832-6038D0B95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15A88-4744-4394-95BA-35BDB8792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A7C34-7AA4-4706-8CB7-9D34F308E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7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6B1734-72D2-4685-9B66-A5CCE047D413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140E44-79F0-4336-A812-EB4BC477D2D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75148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E758FF-FB6F-4E3C-BB9B-DF9F43118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49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1AEE-1A10-4E0C-B283-D930E1DD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conflict inevitable?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FE105-881E-444A-8B90-8E87B093C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Though fighting over interjurisdictional water may be the easy way, there is another way</a:t>
            </a:r>
          </a:p>
          <a:p>
            <a:pPr>
              <a:buFontTx/>
              <a:buChar char="-"/>
            </a:pPr>
            <a:r>
              <a:rPr lang="en-US" sz="3200" dirty="0"/>
              <a:t>interstate/interprovincial problem-solving</a:t>
            </a:r>
          </a:p>
          <a:p>
            <a:pPr>
              <a:buFontTx/>
              <a:buChar char="-"/>
            </a:pPr>
            <a:r>
              <a:rPr lang="en-US" sz="3200" dirty="0"/>
              <a:t>water settlements with tribes/First Nations</a:t>
            </a:r>
          </a:p>
          <a:p>
            <a:pPr>
              <a:buFontTx/>
              <a:buChar char="-"/>
            </a:pPr>
            <a:r>
              <a:rPr lang="en-US" sz="3200" dirty="0"/>
              <a:t>multilateral fish/wildlife recovery efforts</a:t>
            </a:r>
          </a:p>
          <a:p>
            <a:pPr marL="0" indent="0">
              <a:buNone/>
            </a:pPr>
            <a:r>
              <a:rPr lang="en-US" sz="3200" dirty="0"/>
              <a:t>As water problems get more complex and difficult, sovereigns should try the hard way</a:t>
            </a:r>
          </a:p>
        </p:txBody>
      </p:sp>
    </p:spTree>
    <p:extLst>
      <p:ext uri="{BB962C8B-B14F-4D97-AF65-F5344CB8AC3E}">
        <p14:creationId xmlns:p14="http://schemas.microsoft.com/office/powerpoint/2010/main" val="1986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54DD-FCF6-4367-BE14-4570FCD6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dirty="0"/>
              <a:t>  Thanks!  benson@law.unm.edu</a:t>
            </a:r>
          </a:p>
        </p:txBody>
      </p:sp>
      <p:pic>
        <p:nvPicPr>
          <p:cNvPr id="5" name="Content Placeholder 4" descr="A body of water surrounded by trees&#10;&#10;Description automatically generated with low confidence">
            <a:extLst>
              <a:ext uri="{FF2B5EF4-FFF2-40B4-BE49-F238E27FC236}">
                <a16:creationId xmlns:a16="http://schemas.microsoft.com/office/drawing/2014/main" id="{FFF35F4D-1ABB-4AD7-8AE5-3F509EE3E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17" y="1524001"/>
            <a:ext cx="6817421" cy="4800601"/>
          </a:xfrm>
        </p:spPr>
      </p:pic>
    </p:spTree>
    <p:extLst>
      <p:ext uri="{BB962C8B-B14F-4D97-AF65-F5344CB8AC3E}">
        <p14:creationId xmlns:p14="http://schemas.microsoft.com/office/powerpoint/2010/main" val="426493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CC44B-81ED-4B8E-A0A1-601DED670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3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124200"/>
            <a:ext cx="8153400" cy="1856936"/>
          </a:xfrm>
        </p:spPr>
        <p:txBody>
          <a:bodyPr>
            <a:normAutofit lnSpcReduction="10000"/>
          </a:bodyPr>
          <a:lstStyle/>
          <a:p>
            <a:endParaRPr lang="en-US" sz="3600" dirty="0"/>
          </a:p>
          <a:p>
            <a:r>
              <a:rPr lang="en-US" sz="3600" dirty="0"/>
              <a:t>Reed D. Benson</a:t>
            </a:r>
          </a:p>
          <a:p>
            <a:r>
              <a:rPr lang="en-US" sz="3600" dirty="0"/>
              <a:t>University of New Mexico School of Law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5000" y="914400"/>
            <a:ext cx="8004048" cy="2514600"/>
          </a:xfrm>
        </p:spPr>
        <p:txBody>
          <a:bodyPr>
            <a:noAutofit/>
          </a:bodyPr>
          <a:lstStyle/>
          <a:p>
            <a:r>
              <a:rPr lang="en-US" sz="5400" i="1" dirty="0"/>
              <a:t>Interjurisdictional </a:t>
            </a:r>
            <a:br>
              <a:rPr lang="en-US" sz="5400" i="1" dirty="0"/>
            </a:br>
            <a:r>
              <a:rPr lang="en-US" sz="5400" i="1" dirty="0"/>
              <a:t> water resources: </a:t>
            </a:r>
            <a:br>
              <a:rPr lang="en-US" sz="5400" i="1" dirty="0"/>
            </a:br>
            <a:r>
              <a:rPr lang="en-US" sz="5400" i="1" dirty="0"/>
              <a:t>is conflict inevitable?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F17F-9846-4CFD-9748-65A6EE76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“Interjurisdictional water”?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65C4-AE1C-4987-ACA4-EEAD8DF2C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/>
              <a:t>Transboundary </a:t>
            </a:r>
            <a:r>
              <a:rPr lang="en-US" sz="3200" dirty="0"/>
              <a:t>waters are rivers, aquifers or lakes that span a border between sovereigns</a:t>
            </a:r>
          </a:p>
          <a:p>
            <a:pPr>
              <a:buFontTx/>
              <a:buChar char="-"/>
            </a:pPr>
            <a:r>
              <a:rPr lang="en-US" sz="3200" dirty="0"/>
              <a:t>sovereigns include nations, Indigenous tribes/First Nations, and states/provinces</a:t>
            </a:r>
          </a:p>
          <a:p>
            <a:pPr marL="0" indent="0">
              <a:buNone/>
            </a:pPr>
            <a:r>
              <a:rPr lang="en-US" sz="3200" dirty="0"/>
              <a:t>Transboundary or not, a water body may be governed by law from multiple levels/sources</a:t>
            </a:r>
          </a:p>
          <a:p>
            <a:pPr>
              <a:buFontTx/>
              <a:buChar char="-"/>
            </a:pPr>
            <a:r>
              <a:rPr lang="en-US" sz="3200" dirty="0"/>
              <a:t>state/provincial, federal, tribal/First Nation, international</a:t>
            </a:r>
          </a:p>
          <a:p>
            <a:pPr>
              <a:buFontTx/>
              <a:buChar char="-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99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B179C5C-C805-488E-A6EA-01A1B1ECF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68" y="180895"/>
            <a:ext cx="4518865" cy="649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6AC7-8ED1-440D-88AD-2DDCF6CB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85800"/>
            <a:ext cx="8305800" cy="990600"/>
          </a:xfrm>
        </p:spPr>
        <p:txBody>
          <a:bodyPr>
            <a:normAutofit/>
          </a:bodyPr>
          <a:lstStyle/>
          <a:p>
            <a:r>
              <a:rPr lang="en-US" dirty="0"/>
              <a:t>Interjurisdictional arrangements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E874D-66D2-42DA-B607-B8B0AAF16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For international waters:</a:t>
            </a:r>
          </a:p>
          <a:p>
            <a:pPr>
              <a:buFontTx/>
              <a:buChar char="-"/>
            </a:pPr>
            <a:r>
              <a:rPr lang="en-US" sz="3200" dirty="0"/>
              <a:t>treaties, e.g. 1909 Boundary Waters Treaty</a:t>
            </a:r>
          </a:p>
          <a:p>
            <a:pPr marL="0" indent="0">
              <a:buNone/>
            </a:pPr>
            <a:r>
              <a:rPr lang="en-US" sz="3200" dirty="0"/>
              <a:t>For interstate/interprovincial waters</a:t>
            </a:r>
          </a:p>
          <a:p>
            <a:pPr>
              <a:buFontTx/>
              <a:buChar char="-"/>
            </a:pPr>
            <a:r>
              <a:rPr lang="en-US" sz="3200" dirty="0"/>
              <a:t>apportionment agreements are preferred</a:t>
            </a:r>
          </a:p>
          <a:p>
            <a:pPr marL="0" indent="0">
              <a:buNone/>
            </a:pPr>
            <a:r>
              <a:rPr lang="en-US" sz="3200" dirty="0"/>
              <a:t>For waters claimed by tribes/First Nations, establishing/confirming their legal rights</a:t>
            </a:r>
          </a:p>
          <a:p>
            <a:pPr marL="0" indent="0">
              <a:buNone/>
            </a:pPr>
            <a:r>
              <a:rPr lang="en-US" sz="3200" dirty="0"/>
              <a:t>For federalized waters, clarifying and sharing powers and responsibilities among levels</a:t>
            </a:r>
          </a:p>
        </p:txBody>
      </p:sp>
    </p:spTree>
    <p:extLst>
      <p:ext uri="{BB962C8B-B14F-4D97-AF65-F5344CB8AC3E}">
        <p14:creationId xmlns:p14="http://schemas.microsoft.com/office/powerpoint/2010/main" val="724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2D1D-1A6D-4FA7-BA88-C03A81E6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 U.S., water conflict is common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5E89E-4FC3-45AA-9776-D606BC4F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47088"/>
            <a:ext cx="8229600" cy="4477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Between states:  Supreme Court litigation, esp. to enforce interstate water compacts</a:t>
            </a:r>
          </a:p>
          <a:p>
            <a:pPr marL="0" indent="0">
              <a:buNone/>
            </a:pPr>
            <a:r>
              <a:rPr lang="en-US" sz="3200" dirty="0"/>
              <a:t>Between states and tribes:  litigation (which may take decades) over tribal water claims</a:t>
            </a:r>
          </a:p>
          <a:p>
            <a:pPr marL="0" indent="0">
              <a:buNone/>
            </a:pPr>
            <a:r>
              <a:rPr lang="en-US" sz="3200" dirty="0"/>
              <a:t>Between states and feds:  legal/political fights over dam operations, endangered species</a:t>
            </a:r>
          </a:p>
          <a:p>
            <a:pPr marL="0" indent="0">
              <a:buNone/>
            </a:pPr>
            <a:r>
              <a:rPr lang="en-US" sz="3200" dirty="0"/>
              <a:t>Plus a few international disputes ….</a:t>
            </a:r>
          </a:p>
          <a:p>
            <a:pPr marL="0" indent="0">
              <a:buNone/>
            </a:pPr>
            <a:r>
              <a:rPr lang="en-US" sz="3200" i="1" dirty="0"/>
              <a:t>Such conflicts appear less common in Canada</a:t>
            </a:r>
          </a:p>
        </p:txBody>
      </p:sp>
    </p:spTree>
    <p:extLst>
      <p:ext uri="{BB962C8B-B14F-4D97-AF65-F5344CB8AC3E}">
        <p14:creationId xmlns:p14="http://schemas.microsoft.com/office/powerpoint/2010/main" val="554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FA90D-8E1B-45CB-BB4F-8D59BFB9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“we” fight over water?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BDF9E-7B61-4620-8526-5043B00CF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Interjurisdictional water conflicts tend to have one or more of the following features:</a:t>
            </a:r>
          </a:p>
          <a:p>
            <a:pPr>
              <a:buFontTx/>
              <a:buChar char="-"/>
            </a:pPr>
            <a:r>
              <a:rPr lang="en-US" sz="3200" dirty="0"/>
              <a:t>sovereigns have different goals for resource</a:t>
            </a:r>
          </a:p>
          <a:p>
            <a:pPr>
              <a:buFontTx/>
              <a:buChar char="-"/>
            </a:pPr>
            <a:r>
              <a:rPr lang="en-US" sz="3200" dirty="0"/>
              <a:t>zero-sum games</a:t>
            </a:r>
          </a:p>
          <a:p>
            <a:pPr>
              <a:buFontTx/>
              <a:buChar char="-"/>
            </a:pPr>
            <a:r>
              <a:rPr lang="en-US" sz="3200" dirty="0"/>
              <a:t>antipathy toward the “other side”</a:t>
            </a:r>
          </a:p>
          <a:p>
            <a:pPr>
              <a:buFontTx/>
              <a:buChar char="-"/>
            </a:pPr>
            <a:r>
              <a:rPr lang="en-US" sz="3200" dirty="0"/>
              <a:t>politics favor fighting </a:t>
            </a:r>
          </a:p>
          <a:p>
            <a:pPr marL="0" indent="0">
              <a:buNone/>
            </a:pPr>
            <a:r>
              <a:rPr lang="en-US" sz="3200" dirty="0"/>
              <a:t>Such factors can make fighting the “easy way”</a:t>
            </a:r>
          </a:p>
        </p:txBody>
      </p:sp>
    </p:spTree>
    <p:extLst>
      <p:ext uri="{BB962C8B-B14F-4D97-AF65-F5344CB8AC3E}">
        <p14:creationId xmlns:p14="http://schemas.microsoft.com/office/powerpoint/2010/main" val="26321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f13yq12csmv2yraq925m73i.wpengine.netdna-cdn.com/wp-content/uploads/2012/10/uspw_5669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30" y="1219201"/>
            <a:ext cx="888177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57E4B0-C0CC-4F98-9948-92B24E2640D3}"/>
              </a:ext>
            </a:extLst>
          </p:cNvPr>
          <p:cNvSpPr txBox="1"/>
          <p:nvPr/>
        </p:nvSpPr>
        <p:spPr>
          <a:xfrm>
            <a:off x="2209800" y="609601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Constantia"/>
              </a:rPr>
              <a:t>Florida v. Georgia: a huge water battle, too</a:t>
            </a:r>
          </a:p>
        </p:txBody>
      </p:sp>
    </p:spTree>
    <p:extLst>
      <p:ext uri="{BB962C8B-B14F-4D97-AF65-F5344CB8AC3E}">
        <p14:creationId xmlns:p14="http://schemas.microsoft.com/office/powerpoint/2010/main" val="351351565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325</Words>
  <Application>Microsoft Office PowerPoint</Application>
  <PresentationFormat>Widescreen</PresentationFormat>
  <Paragraphs>37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Constantia</vt:lpstr>
      <vt:lpstr>Wingdings 2</vt:lpstr>
      <vt:lpstr>Office Theme</vt:lpstr>
      <vt:lpstr>Flow</vt:lpstr>
      <vt:lpstr>PowerPoint Presentation</vt:lpstr>
      <vt:lpstr>PowerPoint Presentation</vt:lpstr>
      <vt:lpstr>Interjurisdictional   water resources:  is conflict inevitable?</vt:lpstr>
      <vt:lpstr>“Interjurisdictional water”?</vt:lpstr>
      <vt:lpstr>PowerPoint Presentation</vt:lpstr>
      <vt:lpstr>Interjurisdictional arrangements</vt:lpstr>
      <vt:lpstr>In U.S., water conflict is common</vt:lpstr>
      <vt:lpstr>Why do “we” fight over water?</vt:lpstr>
      <vt:lpstr>PowerPoint Presentation</vt:lpstr>
      <vt:lpstr>Is conflict inevitable?</vt:lpstr>
      <vt:lpstr>  Thanks!  benson@law.unm.edu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Edens</dc:creator>
  <cp:lastModifiedBy>Tara Edens</cp:lastModifiedBy>
  <cp:revision>2</cp:revision>
  <dcterms:created xsi:type="dcterms:W3CDTF">2021-08-18T14:46:48Z</dcterms:created>
  <dcterms:modified xsi:type="dcterms:W3CDTF">2021-08-18T14:48:54Z</dcterms:modified>
</cp:coreProperties>
</file>