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5"/>
  </p:notesMasterIdLst>
  <p:sldIdLst>
    <p:sldId id="256" r:id="rId5"/>
    <p:sldId id="257" r:id="rId6"/>
    <p:sldId id="258" r:id="rId7"/>
    <p:sldId id="260" r:id="rId8"/>
    <p:sldId id="498" r:id="rId9"/>
    <p:sldId id="499" r:id="rId10"/>
    <p:sldId id="500" r:id="rId11"/>
    <p:sldId id="350" r:id="rId12"/>
    <p:sldId id="502" r:id="rId13"/>
    <p:sldId id="503" r:id="rId14"/>
    <p:sldId id="504" r:id="rId15"/>
    <p:sldId id="261" r:id="rId16"/>
    <p:sldId id="262" r:id="rId17"/>
    <p:sldId id="270" r:id="rId18"/>
    <p:sldId id="274" r:id="rId19"/>
    <p:sldId id="275" r:id="rId20"/>
    <p:sldId id="263" r:id="rId21"/>
    <p:sldId id="272" r:id="rId22"/>
    <p:sldId id="265" r:id="rId23"/>
    <p:sldId id="273" r:id="rId24"/>
    <p:sldId id="266" r:id="rId25"/>
    <p:sldId id="267" r:id="rId26"/>
    <p:sldId id="345" r:id="rId27"/>
    <p:sldId id="297" r:id="rId28"/>
    <p:sldId id="295" r:id="rId29"/>
    <p:sldId id="373" r:id="rId30"/>
    <p:sldId id="361" r:id="rId31"/>
    <p:sldId id="371" r:id="rId32"/>
    <p:sldId id="372" r:id="rId33"/>
    <p:sldId id="378" r:id="rId34"/>
    <p:sldId id="374" r:id="rId35"/>
    <p:sldId id="347" r:id="rId36"/>
    <p:sldId id="369" r:id="rId37"/>
    <p:sldId id="376" r:id="rId38"/>
    <p:sldId id="377" r:id="rId39"/>
    <p:sldId id="375" r:id="rId40"/>
    <p:sldId id="340" r:id="rId41"/>
    <p:sldId id="505" r:id="rId42"/>
    <p:sldId id="341" r:id="rId43"/>
    <p:sldId id="2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446FB-0E43-4907-8F76-E7FA9452896A}"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ADD61-E172-4B4F-98A3-9B66D560E8FB}" type="slidenum">
              <a:rPr lang="en-US" smtClean="0"/>
              <a:t>‹#›</a:t>
            </a:fld>
            <a:endParaRPr lang="en-US"/>
          </a:p>
        </p:txBody>
      </p:sp>
    </p:spTree>
    <p:extLst>
      <p:ext uri="{BB962C8B-B14F-4D97-AF65-F5344CB8AC3E}">
        <p14:creationId xmlns:p14="http://schemas.microsoft.com/office/powerpoint/2010/main" val="262616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83F33A6-DB50-C347-9AE1-01D3A44B1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3F6A63-ECF1-344A-884B-4C23A2B601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This slide must be visually presented to the audience AND verbalized by the speaker.</a:t>
            </a:r>
          </a:p>
        </p:txBody>
      </p:sp>
      <p:sp>
        <p:nvSpPr>
          <p:cNvPr id="4100" name="Slide Number Placeholder 3">
            <a:extLst>
              <a:ext uri="{FF2B5EF4-FFF2-40B4-BE49-F238E27FC236}">
                <a16:creationId xmlns:a16="http://schemas.microsoft.com/office/drawing/2014/main" id="{1E8F4A01-C6FA-894E-960F-AF8E8C610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097982E-2BF9-4D44-900A-00C818B772DD}" type="slidenum">
              <a:rPr kumimoji="0" lang="en-CA"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CA"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18 animal health companies and affiliate members of</a:t>
            </a:r>
            <a:r>
              <a:rPr lang="en-US" baseline="0" dirty="0"/>
              <a:t> the Animal Health Institute (AHI)</a:t>
            </a:r>
          </a:p>
          <a:p>
            <a:pPr marL="171450" indent="-171450">
              <a:buFont typeface="Arial" panose="020B0604020202020204" pitchFamily="34" charset="0"/>
              <a:buChar char="•"/>
            </a:pPr>
            <a:r>
              <a:rPr lang="en-US" baseline="0" dirty="0"/>
              <a:t>Some major animal health companies are subsidiaries of human health/pharmaceutical companies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Majority are global/multinational companies</a:t>
            </a:r>
          </a:p>
          <a:p>
            <a:pPr marL="628650" lvl="1" indent="-171450">
              <a:buFont typeface="Arial" panose="020B0604020202020204" pitchFamily="34" charset="0"/>
              <a:buChar char="•"/>
            </a:pPr>
            <a:r>
              <a:rPr lang="en-US" baseline="0" dirty="0"/>
              <a:t>Local/regional players in regions/geographies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F138C0-3A29-49C5-A37D-F4E15B46103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5470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7743D6-6DC3-4F8F-8231-7AA0420713C7}"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7853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278531" name="Rectangle 3"/>
          <p:cNvSpPr>
            <a:spLocks noGrp="1" noChangeArrowheads="1"/>
          </p:cNvSpPr>
          <p:nvPr>
            <p:ph type="body" idx="1"/>
          </p:nvPr>
        </p:nvSpPr>
        <p:spPr>
          <a:xfrm>
            <a:off x="914711" y="4344025"/>
            <a:ext cx="5025473" cy="4114488"/>
          </a:xfrm>
          <a:ln/>
        </p:spPr>
        <p:txBody>
          <a:bodyPr lIns="90478" tIns="44445" rIns="90478" bIns="44445"/>
          <a:lstStyle/>
          <a:p>
            <a:r>
              <a:rPr lang="en-US" dirty="0"/>
              <a:t>All animal drugs are required to demonstrate both safety and effectiveness through extensive data packages.  This process can take up to 10 years in food producing animals.  </a:t>
            </a:r>
          </a:p>
        </p:txBody>
      </p:sp>
    </p:spTree>
    <p:extLst>
      <p:ext uri="{BB962C8B-B14F-4D97-AF65-F5344CB8AC3E}">
        <p14:creationId xmlns:p14="http://schemas.microsoft.com/office/powerpoint/2010/main" val="279912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102370-D46D-4E25-8FF9-A84E22769B1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0242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European Union has proposed addressing AMR in the context of trade agreements.  AHI believes that AMR-specific provisions in trade agreements are unnecessary and inappropriate.  Any country that identifies a legitimate AMR-related food safety risk already has the right under the WTO </a:t>
            </a:r>
            <a:r>
              <a:rPr lang="en-US" sz="1800" i="1" dirty="0">
                <a:effectLst/>
                <a:latin typeface="Calibri" panose="020F0502020204030204" pitchFamily="34" charset="0"/>
                <a:ea typeface="Calibri" panose="020F0502020204030204" pitchFamily="34" charset="0"/>
                <a:cs typeface="Calibri" panose="020F0502020204030204" pitchFamily="34" charset="0"/>
              </a:rPr>
              <a:t>Agreement on the Application of Sanitary and Phytosanitary Measures</a:t>
            </a:r>
            <a:r>
              <a:rPr lang="en-US" sz="1800" dirty="0">
                <a:effectLst/>
                <a:latin typeface="Calibri" panose="020F0502020204030204" pitchFamily="34" charset="0"/>
                <a:ea typeface="Calibri" panose="020F0502020204030204" pitchFamily="34" charset="0"/>
                <a:cs typeface="Calibri" panose="020F0502020204030204" pitchFamily="34" charset="0"/>
              </a:rPr>
              <a:t> to restrict imports from the country or the operator that is the source of that risk.  Regulatory standards that are not risk-based and trade-related have no place in a trade agreement.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102370-D46D-4E25-8FF9-A84E22769B1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246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102370-D46D-4E25-8FF9-A84E22769B1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8948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To prevent and manage infectious diseases, it is sometimes necessary for veterinarians and farmers to turn to antibiotics. Research has shown the proper use of antibiotics can keep food animals healthy and reduce the potential for harmful bacterial contamination of finished meat products.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102370-D46D-4E25-8FF9-A84E22769B1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3599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95EB-F407-42AF-AFA7-91926FE87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19C38-731A-4D97-8793-CE07E93FE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C2BB7-9636-4B50-A24F-968717A5E47B}"/>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42FA147A-2833-4EBB-B3FA-8C2EA39A8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460DF-95F6-4C82-9ABB-B8056C19927C}"/>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158889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6E4B-7C5E-4DDF-8658-1770DD8FF2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40212-001A-4ADD-B5EC-0EB067FC8B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45280-E476-4B71-8FDC-83427943587A}"/>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B24DB254-22A9-4BBE-AF47-92E214EC7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19A69-8C07-43AF-8EB2-9E74A90B242B}"/>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1969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E1A39-070E-4161-A94C-31EFC0C6F1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FA45BB-360F-49C2-9A5B-CC39E3DA8B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D1144-4D18-4915-B87E-FF4FA9B1ABF3}"/>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628E9E61-939D-496B-934C-27329F2DE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41315-4621-461B-8823-656CF5406A38}"/>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11695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dirty="0"/>
              <a:t>Name of your Presentation</a:t>
            </a:r>
          </a:p>
        </p:txBody>
      </p:sp>
    </p:spTree>
    <p:extLst>
      <p:ext uri="{BB962C8B-B14F-4D97-AF65-F5344CB8AC3E}">
        <p14:creationId xmlns:p14="http://schemas.microsoft.com/office/powerpoint/2010/main" val="147589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7359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4207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6217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372823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150108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2459414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1680877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2031771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426322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F6AB-676B-4A55-87EC-D70713E21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5A7F11-81C6-430C-9A5E-BD366FECC1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3FBFD-B87E-405C-9AC8-F5320F42418E}"/>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1BA832C2-5F23-4CA3-B7C8-A4ACDCA9A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76961-3ACE-433E-A9A1-FDB1F2F2E3A1}"/>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4080569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1055736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3971853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Name of your Presentation</a:t>
            </a:r>
          </a:p>
        </p:txBody>
      </p:sp>
    </p:spTree>
    <p:extLst>
      <p:ext uri="{BB962C8B-B14F-4D97-AF65-F5344CB8AC3E}">
        <p14:creationId xmlns:p14="http://schemas.microsoft.com/office/powerpoint/2010/main" val="368524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2E528B7-D45B-A643-A557-D82A7C33BCB1}" type="datetime1">
              <a:rPr lang="en-CA" smtClean="0"/>
              <a:pPr>
                <a:defRPr/>
              </a:pPr>
              <a:t>2021-08-18</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fld id="{F6D0530F-ACCE-084E-B02C-E6E9384A949F}" type="slidenum">
              <a:rPr lang="en-CA" altLang="en-US" smtClean="0"/>
              <a:pPr/>
              <a:t>‹#›</a:t>
            </a:fld>
            <a:endParaRPr lang="en-CA" altLang="en-US"/>
          </a:p>
        </p:txBody>
      </p:sp>
    </p:spTree>
    <p:extLst>
      <p:ext uri="{BB962C8B-B14F-4D97-AF65-F5344CB8AC3E}">
        <p14:creationId xmlns:p14="http://schemas.microsoft.com/office/powerpoint/2010/main" val="501758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5B61798-C367-1C45-9C1A-A90F7856F526}" type="datetime1">
              <a:rPr lang="en-CA" smtClean="0"/>
              <a:pPr>
                <a:defRPr/>
              </a:pPr>
              <a:t>2021-08-18</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fld id="{04166BE4-043D-F540-B9BB-D00A0C5382F4}" type="slidenum">
              <a:rPr lang="en-CA" altLang="en-US" smtClean="0"/>
              <a:pPr/>
              <a:t>‹#›</a:t>
            </a:fld>
            <a:endParaRPr lang="en-CA" altLang="en-US"/>
          </a:p>
        </p:txBody>
      </p:sp>
    </p:spTree>
    <p:extLst>
      <p:ext uri="{BB962C8B-B14F-4D97-AF65-F5344CB8AC3E}">
        <p14:creationId xmlns:p14="http://schemas.microsoft.com/office/powerpoint/2010/main" val="356311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DBA0902-6A49-014E-98C0-E294BC3CCF3A}" type="datetime1">
              <a:rPr lang="en-CA" smtClean="0"/>
              <a:pPr>
                <a:defRPr/>
              </a:pPr>
              <a:t>2021-08-18</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fld id="{3162A9C7-2BFE-5E47-B82E-D92469C589FA}" type="slidenum">
              <a:rPr lang="en-CA" altLang="en-US" smtClean="0"/>
              <a:pPr/>
              <a:t>‹#›</a:t>
            </a:fld>
            <a:endParaRPr lang="en-CA" altLang="en-US"/>
          </a:p>
        </p:txBody>
      </p:sp>
    </p:spTree>
    <p:extLst>
      <p:ext uri="{BB962C8B-B14F-4D97-AF65-F5344CB8AC3E}">
        <p14:creationId xmlns:p14="http://schemas.microsoft.com/office/powerpoint/2010/main" val="241219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 y="961893"/>
            <a:ext cx="10728569"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903E527-D2D9-E346-9EDD-C487026729CF}" type="datetime1">
              <a:rPr lang="en-CA" smtClean="0"/>
              <a:pPr>
                <a:defRPr/>
              </a:pPr>
              <a:t>2021-08-18</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fld id="{FE750633-8C52-804B-9BE5-761517013B56}" type="slidenum">
              <a:rPr lang="en-CA" altLang="en-US" smtClean="0"/>
              <a:pPr/>
              <a:t>‹#›</a:t>
            </a:fld>
            <a:endParaRPr lang="en-CA" altLang="en-US"/>
          </a:p>
        </p:txBody>
      </p:sp>
    </p:spTree>
    <p:extLst>
      <p:ext uri="{BB962C8B-B14F-4D97-AF65-F5344CB8AC3E}">
        <p14:creationId xmlns:p14="http://schemas.microsoft.com/office/powerpoint/2010/main" val="2507462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1BC57F8-123F-754D-AF40-CF17E5C796E6}" type="datetime1">
              <a:rPr lang="en-CA" smtClean="0"/>
              <a:pPr>
                <a:defRPr/>
              </a:pPr>
              <a:t>2021-08-18</a:t>
            </a:fld>
            <a:endParaRPr lang="en-CA"/>
          </a:p>
        </p:txBody>
      </p:sp>
      <p:sp>
        <p:nvSpPr>
          <p:cNvPr id="8" name="Footer Placeholder 7"/>
          <p:cNvSpPr>
            <a:spLocks noGrp="1"/>
          </p:cNvSpPr>
          <p:nvPr>
            <p:ph type="ftr" sz="quarter" idx="11"/>
          </p:nvPr>
        </p:nvSpPr>
        <p:spPr/>
        <p:txBody>
          <a:bodyPr/>
          <a:lstStyle/>
          <a:p>
            <a:pPr>
              <a:defRPr/>
            </a:pPr>
            <a:endParaRPr lang="en-CA"/>
          </a:p>
        </p:txBody>
      </p:sp>
      <p:sp>
        <p:nvSpPr>
          <p:cNvPr id="9" name="Slide Number Placeholder 8"/>
          <p:cNvSpPr>
            <a:spLocks noGrp="1"/>
          </p:cNvSpPr>
          <p:nvPr>
            <p:ph type="sldNum" sz="quarter" idx="12"/>
          </p:nvPr>
        </p:nvSpPr>
        <p:spPr/>
        <p:txBody>
          <a:bodyPr/>
          <a:lstStyle/>
          <a:p>
            <a:fld id="{92607CC6-88D3-ED4A-907D-71138470C2D6}" type="slidenum">
              <a:rPr lang="en-CA" altLang="en-US" smtClean="0"/>
              <a:pPr/>
              <a:t>‹#›</a:t>
            </a:fld>
            <a:endParaRPr lang="en-CA" altLang="en-US"/>
          </a:p>
        </p:txBody>
      </p:sp>
    </p:spTree>
    <p:extLst>
      <p:ext uri="{BB962C8B-B14F-4D97-AF65-F5344CB8AC3E}">
        <p14:creationId xmlns:p14="http://schemas.microsoft.com/office/powerpoint/2010/main" val="325286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3044256-9315-0A4B-94B5-B825A2123516}" type="datetime1">
              <a:rPr lang="en-CA" smtClean="0"/>
              <a:pPr>
                <a:defRPr/>
              </a:pPr>
              <a:t>2021-08-18</a:t>
            </a:fld>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fld id="{B130D3A0-4B99-E44B-B4E3-A1A32AA5BD55}" type="slidenum">
              <a:rPr lang="en-CA" altLang="en-US" smtClean="0"/>
              <a:pPr/>
              <a:t>‹#›</a:t>
            </a:fld>
            <a:endParaRPr lang="en-CA" altLang="en-US"/>
          </a:p>
        </p:txBody>
      </p:sp>
    </p:spTree>
    <p:extLst>
      <p:ext uri="{BB962C8B-B14F-4D97-AF65-F5344CB8AC3E}">
        <p14:creationId xmlns:p14="http://schemas.microsoft.com/office/powerpoint/2010/main" val="2004501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87F4D3-99B9-1343-96C7-903DA31B773C}" type="datetime1">
              <a:rPr lang="en-CA" smtClean="0"/>
              <a:pPr>
                <a:defRPr/>
              </a:pPr>
              <a:t>2021-08-18</a:t>
            </a:fld>
            <a:endParaRPr lang="en-CA"/>
          </a:p>
        </p:txBody>
      </p:sp>
      <p:sp>
        <p:nvSpPr>
          <p:cNvPr id="3" name="Footer Placeholder 2"/>
          <p:cNvSpPr>
            <a:spLocks noGrp="1"/>
          </p:cNvSpPr>
          <p:nvPr>
            <p:ph type="ftr" sz="quarter" idx="11"/>
          </p:nvPr>
        </p:nvSpPr>
        <p:spPr/>
        <p:txBody>
          <a:bodyPr/>
          <a:lstStyle/>
          <a:p>
            <a:pPr>
              <a:defRPr/>
            </a:pPr>
            <a:endParaRPr lang="en-CA"/>
          </a:p>
        </p:txBody>
      </p:sp>
      <p:sp>
        <p:nvSpPr>
          <p:cNvPr id="4" name="Slide Number Placeholder 3"/>
          <p:cNvSpPr>
            <a:spLocks noGrp="1"/>
          </p:cNvSpPr>
          <p:nvPr>
            <p:ph type="sldNum" sz="quarter" idx="12"/>
          </p:nvPr>
        </p:nvSpPr>
        <p:spPr/>
        <p:txBody>
          <a:bodyPr/>
          <a:lstStyle/>
          <a:p>
            <a:fld id="{47976BA9-CF18-CF44-A5C1-648246C2BC40}" type="slidenum">
              <a:rPr lang="en-CA" altLang="en-US" smtClean="0"/>
              <a:pPr/>
              <a:t>‹#›</a:t>
            </a:fld>
            <a:endParaRPr lang="en-CA" altLang="en-US"/>
          </a:p>
        </p:txBody>
      </p:sp>
    </p:spTree>
    <p:extLst>
      <p:ext uri="{BB962C8B-B14F-4D97-AF65-F5344CB8AC3E}">
        <p14:creationId xmlns:p14="http://schemas.microsoft.com/office/powerpoint/2010/main" val="259707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0894-E191-419E-8462-3D701D6EC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E24C4-E493-463C-B4A6-3DBFBAE731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5B9014-98EE-475D-A440-98405615D0B0}"/>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E17D6F2F-A8D6-4EC0-A748-D9E726867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31976-6D0F-4191-BC6E-49FA9A5EAE8A}"/>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402338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7C37899-851E-6546-A079-E84E826186B4}" type="datetime1">
              <a:rPr lang="en-CA" smtClean="0"/>
              <a:pPr>
                <a:defRPr/>
              </a:pPr>
              <a:t>2021-08-18</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fld id="{2301D0F8-FADF-A647-831A-8670EEC99D50}" type="slidenum">
              <a:rPr lang="en-CA" altLang="en-US" smtClean="0"/>
              <a:pPr/>
              <a:t>‹#›</a:t>
            </a:fld>
            <a:endParaRPr lang="en-CA" altLang="en-US"/>
          </a:p>
        </p:txBody>
      </p:sp>
    </p:spTree>
    <p:extLst>
      <p:ext uri="{BB962C8B-B14F-4D97-AF65-F5344CB8AC3E}">
        <p14:creationId xmlns:p14="http://schemas.microsoft.com/office/powerpoint/2010/main" val="4054837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FE0BBC1-69BB-2944-84DA-7291A0A1DEDA}" type="datetime1">
              <a:rPr lang="en-CA" smtClean="0"/>
              <a:pPr>
                <a:defRPr/>
              </a:pPr>
              <a:t>2021-08-18</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fld id="{0F9BCC45-0E34-A846-A787-8F0714DCD1D1}" type="slidenum">
              <a:rPr lang="en-CA" altLang="en-US" smtClean="0"/>
              <a:pPr/>
              <a:t>‹#›</a:t>
            </a:fld>
            <a:endParaRPr lang="en-CA" altLang="en-US"/>
          </a:p>
        </p:txBody>
      </p:sp>
    </p:spTree>
    <p:extLst>
      <p:ext uri="{BB962C8B-B14F-4D97-AF65-F5344CB8AC3E}">
        <p14:creationId xmlns:p14="http://schemas.microsoft.com/office/powerpoint/2010/main" val="3817033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43162EE-96EA-F243-AF59-C9F8DFE90412}" type="datetime1">
              <a:rPr lang="en-CA" smtClean="0"/>
              <a:pPr>
                <a:defRPr/>
              </a:pPr>
              <a:t>2021-08-18</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fld id="{A75DB091-02AE-9447-9157-BA7297D74ECA}" type="slidenum">
              <a:rPr lang="en-CA" altLang="en-US" smtClean="0"/>
              <a:pPr/>
              <a:t>‹#›</a:t>
            </a:fld>
            <a:endParaRPr lang="en-CA" altLang="en-US"/>
          </a:p>
        </p:txBody>
      </p:sp>
    </p:spTree>
    <p:extLst>
      <p:ext uri="{BB962C8B-B14F-4D97-AF65-F5344CB8AC3E}">
        <p14:creationId xmlns:p14="http://schemas.microsoft.com/office/powerpoint/2010/main" val="845802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0E8A39-FE57-2749-B293-D900AB1A4B96}" type="datetime1">
              <a:rPr lang="en-CA" smtClean="0"/>
              <a:pPr>
                <a:defRPr/>
              </a:pPr>
              <a:t>2021-08-18</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fld id="{D530894D-EE35-AE47-859B-390AAA95FE2D}" type="slidenum">
              <a:rPr lang="en-CA" altLang="en-US" smtClean="0"/>
              <a:pPr/>
              <a:t>‹#›</a:t>
            </a:fld>
            <a:endParaRPr lang="en-CA" altLang="en-US"/>
          </a:p>
        </p:txBody>
      </p:sp>
    </p:spTree>
    <p:extLst>
      <p:ext uri="{BB962C8B-B14F-4D97-AF65-F5344CB8AC3E}">
        <p14:creationId xmlns:p14="http://schemas.microsoft.com/office/powerpoint/2010/main" val="151931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gradFill flip="none" rotWithShape="1">
            <a:gsLst>
              <a:gs pos="0">
                <a:srgbClr val="1B4B7B">
                  <a:shade val="30000"/>
                  <a:satMod val="115000"/>
                </a:srgbClr>
              </a:gs>
              <a:gs pos="50000">
                <a:srgbClr val="1B4B7B">
                  <a:shade val="67500"/>
                  <a:satMod val="115000"/>
                </a:srgbClr>
              </a:gs>
              <a:gs pos="100000">
                <a:srgbClr val="1B4B7B">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p:nvSpPr>
        <p:spPr>
          <a:xfrm>
            <a:off x="0" y="4495800"/>
            <a:ext cx="12192000" cy="2362201"/>
          </a:xfrm>
          <a:prstGeom prst="rect">
            <a:avLst/>
          </a:prstGeom>
          <a:gradFill flip="none" rotWithShape="1">
            <a:gsLst>
              <a:gs pos="0">
                <a:srgbClr val="8DC440">
                  <a:shade val="30000"/>
                  <a:satMod val="115000"/>
                </a:srgbClr>
              </a:gs>
              <a:gs pos="50000">
                <a:srgbClr val="8DC440">
                  <a:shade val="67500"/>
                  <a:satMod val="115000"/>
                </a:srgbClr>
              </a:gs>
              <a:gs pos="100000">
                <a:srgbClr val="8DC44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hasCustomPrompt="1"/>
          </p:nvPr>
        </p:nvSpPr>
        <p:spPr>
          <a:xfrm>
            <a:off x="5588000" y="4724400"/>
            <a:ext cx="5994400" cy="1752600"/>
          </a:xfrm>
        </p:spPr>
        <p:txBody>
          <a:bodyPr/>
          <a:lstStyle>
            <a:lvl1pPr marL="0" indent="0" algn="l">
              <a:buNone/>
              <a:defRPr sz="1600" b="1" cap="none" spc="0" baseline="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8" name="Title 7"/>
          <p:cNvSpPr>
            <a:spLocks noGrp="1"/>
          </p:cNvSpPr>
          <p:nvPr>
            <p:ph type="ctrTitle"/>
          </p:nvPr>
        </p:nvSpPr>
        <p:spPr>
          <a:xfrm>
            <a:off x="508000" y="2438400"/>
            <a:ext cx="11074400" cy="1752600"/>
          </a:xfrm>
        </p:spPr>
        <p:txBody>
          <a:bodyPr anchor="b"/>
          <a:lstStyle>
            <a:lvl1pPr algn="l">
              <a:lnSpc>
                <a:spcPts val="4640"/>
              </a:lnSpc>
              <a:defRPr sz="4200">
                <a:solidFill>
                  <a:schemeClr val="bg1"/>
                </a:solidFill>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49456571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bg1"/>
                </a:solidFill>
              </a:defRPr>
            </a:lvl1pPr>
          </a:lstStyle>
          <a:p>
            <a:r>
              <a:rPr kumimoji="0" lang="en-US"/>
              <a:t>Click to edit Master title style</a:t>
            </a:r>
            <a:endParaRPr kumimoji="0" lang="en-US" dirty="0"/>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402336" y="1527048"/>
            <a:ext cx="11338560" cy="4572000"/>
          </a:xfrm>
        </p:spPr>
        <p:txBody>
          <a:bodyPr/>
          <a:lstStyle>
            <a:lvl1pPr>
              <a:defRPr sz="2500">
                <a:solidFill>
                  <a:srgbClr val="797979"/>
                </a:solidFill>
              </a:defRPr>
            </a:lvl1pPr>
            <a:lvl2pPr>
              <a:defRPr>
                <a:solidFill>
                  <a:srgbClr val="797979"/>
                </a:solidFill>
              </a:defRPr>
            </a:lvl2pPr>
            <a:lvl3pPr>
              <a:defRPr sz="1900">
                <a:solidFill>
                  <a:srgbClr val="797979"/>
                </a:solidFill>
              </a:defRPr>
            </a:lvl3pPr>
            <a:lvl4pPr>
              <a:defRPr sz="1600">
                <a:solidFill>
                  <a:srgbClr val="797979"/>
                </a:solidFill>
              </a:defRPr>
            </a:lvl4pPr>
            <a:lvl5pPr>
              <a:defRPr sz="1300">
                <a:solidFill>
                  <a:srgbClr val="797979"/>
                </a:solidFill>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9" name="Slide Number Placeholder 22"/>
          <p:cNvSpPr>
            <a:spLocks noGrp="1"/>
          </p:cNvSpPr>
          <p:nvPr>
            <p:ph type="sldNum" sz="quarter" idx="4"/>
          </p:nvPr>
        </p:nvSpPr>
        <p:spPr>
          <a:xfrm>
            <a:off x="11277600" y="6555946"/>
            <a:ext cx="609600" cy="302055"/>
          </a:xfrm>
          <a:prstGeom prst="rect">
            <a:avLst/>
          </a:prstGeom>
        </p:spPr>
        <p:txBody>
          <a:bodyPr vert="horz" lIns="0" tIns="0" rIns="0" bIns="0" anchor="t" anchorCtr="0">
            <a:normAutofit/>
          </a:bodyPr>
          <a:lstStyle>
            <a:lvl1pPr algn="ctr" eaLnBrk="1" latinLnBrk="0" hangingPunct="1">
              <a:defRPr kumimoji="0" sz="1200">
                <a:solidFill>
                  <a:srgbClr val="1B4B7B"/>
                </a:solidFill>
              </a:defRPr>
            </a:lvl1pPr>
          </a:lstStyle>
          <a:p>
            <a:fld id="{F32EFA78-A4FD-42EA-8FE9-A11B8D370F3B}" type="slidenum">
              <a:rPr lang="en-US" smtClean="0"/>
              <a:pPr/>
              <a:t>‹#›</a:t>
            </a:fld>
            <a:endParaRPr lang="en-US" dirty="0"/>
          </a:p>
        </p:txBody>
      </p:sp>
    </p:spTree>
    <p:extLst>
      <p:ext uri="{BB962C8B-B14F-4D97-AF65-F5344CB8AC3E}">
        <p14:creationId xmlns:p14="http://schemas.microsoft.com/office/powerpoint/2010/main" val="86569485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a:prstGeom prst="rect">
            <a:avLst/>
          </a:prstGeom>
        </p:spPr>
        <p:txBody>
          <a:bodyPr/>
          <a:lstStyle>
            <a:lvl1pPr>
              <a:defRPr>
                <a:solidFill>
                  <a:schemeClr val="accent3">
                    <a:shade val="75000"/>
                  </a:schemeClr>
                </a:solidFill>
              </a:defRPr>
            </a:lvl1pPr>
          </a:lstStyle>
          <a:p>
            <a:fld id="{F32EFA78-A4FD-42EA-8FE9-A11B8D370F3B}"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4067763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3000"/>
            </a:lvl1pPr>
          </a:lstStyle>
          <a:p>
            <a:r>
              <a:rPr kumimoji="0" lang="en-US"/>
              <a:t>Click to edit Master title style</a:t>
            </a:r>
            <a:endParaRPr kumimoji="0" lang="en-US" dirty="0"/>
          </a:p>
        </p:txBody>
      </p:sp>
      <p:sp>
        <p:nvSpPr>
          <p:cNvPr id="7" name="Slide Number Placeholder 6"/>
          <p:cNvSpPr>
            <a:spLocks noGrp="1"/>
          </p:cNvSpPr>
          <p:nvPr>
            <p:ph type="sldNum" sz="quarter" idx="12"/>
          </p:nvPr>
        </p:nvSpPr>
        <p:spPr>
          <a:xfrm>
            <a:off x="11277600" y="6556248"/>
            <a:ext cx="609600" cy="301752"/>
          </a:xfrm>
          <a:prstGeom prst="rect">
            <a:avLst/>
          </a:prstGeom>
        </p:spPr>
        <p:txBody>
          <a:bodyPr/>
          <a:lstStyle/>
          <a:p>
            <a:fld id="{F32EFA78-A4FD-42EA-8FE9-A11B8D370F3B}" type="slidenum">
              <a:rPr lang="en-US" smtClean="0"/>
              <a:t>‹#›</a:t>
            </a:fld>
            <a:endParaRPr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8045848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endParaRPr kumimoji="0" lang="en-US" dirty="0"/>
          </a:p>
        </p:txBody>
      </p:sp>
      <p:sp>
        <p:nvSpPr>
          <p:cNvPr id="7" name="Slide Number Placeholder 6"/>
          <p:cNvSpPr>
            <a:spLocks noGrp="1"/>
          </p:cNvSpPr>
          <p:nvPr>
            <p:ph type="sldNum" sz="quarter" idx="12"/>
          </p:nvPr>
        </p:nvSpPr>
        <p:spPr>
          <a:xfrm>
            <a:off x="11171936" y="6476167"/>
            <a:ext cx="609600" cy="399158"/>
          </a:xfrm>
          <a:prstGeom prst="rect">
            <a:avLst/>
          </a:prstGeom>
        </p:spPr>
        <p:txBody>
          <a:bodyPr/>
          <a:lstStyle/>
          <a:p>
            <a:fld id="{F32EFA78-A4FD-42EA-8FE9-A11B8D370F3B}" type="slidenum">
              <a:rPr lang="en-US" smtClean="0"/>
              <a:t>‹#›</a:t>
            </a:fld>
            <a:endParaRPr lang="en-US"/>
          </a:p>
        </p:txBody>
      </p:sp>
      <p:sp>
        <p:nvSpPr>
          <p:cNvPr id="8" name="Straight Connector 7"/>
          <p:cNvSpPr>
            <a:spLocks noChangeShapeType="1"/>
          </p:cNvSpPr>
          <p:nvPr/>
        </p:nvSpPr>
        <p:spPr bwMode="auto">
          <a:xfrm flipV="1">
            <a:off x="6084108" y="1371600"/>
            <a:ext cx="11893" cy="5023609"/>
          </a:xfrm>
          <a:prstGeom prst="line">
            <a:avLst/>
          </a:prstGeom>
          <a:noFill/>
          <a:ln w="12700" cap="flat" cmpd="sng" algn="ctr">
            <a:solidFill>
              <a:srgbClr val="1B4B7B"/>
            </a:solidFill>
            <a:prstDash val="solid"/>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514319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a:prstGeom prst="rect">
            <a:avLst/>
          </a:prstGeom>
        </p:spPr>
        <p:txBody>
          <a:bodyPr/>
          <a:lstStyle>
            <a:lvl1pPr algn="ctr">
              <a:defRPr/>
            </a:lvl1pPr>
          </a:lstStyle>
          <a:p>
            <a:fld id="{F32EFA78-A4FD-42EA-8FE9-A11B8D370F3B}"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155011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956-3E1F-44D5-B51D-74E5C9468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426A4-4C55-451A-A931-B0577D982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DB274-E801-4F89-A413-3F8D62FE8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19AE6-3DF3-4751-8F54-C7C61EDD36DD}"/>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6" name="Footer Placeholder 5">
            <a:extLst>
              <a:ext uri="{FF2B5EF4-FFF2-40B4-BE49-F238E27FC236}">
                <a16:creationId xmlns:a16="http://schemas.microsoft.com/office/drawing/2014/main" id="{E242FA76-A836-40D8-9A7C-F70DFB4AD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42B1B-E165-4AFF-A1DE-DFE3B82F1719}"/>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1282255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7721600" y="6404984"/>
            <a:ext cx="4059936" cy="365760"/>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a:prstGeom prst="rect">
            <a:avLst/>
          </a:prstGeom>
        </p:spPr>
        <p:txBody>
          <a:bodyPr/>
          <a:lstStyle/>
          <a:p>
            <a:fld id="{F32EFA78-A4FD-42EA-8FE9-A11B8D370F3B}" type="slidenum">
              <a:rPr lang="en-US" smtClean="0"/>
              <a:t>‹#›</a:t>
            </a:fld>
            <a:endParaRPr lang="en-US"/>
          </a:p>
        </p:txBody>
      </p:sp>
    </p:spTree>
    <p:extLst>
      <p:ext uri="{BB962C8B-B14F-4D97-AF65-F5344CB8AC3E}">
        <p14:creationId xmlns:p14="http://schemas.microsoft.com/office/powerpoint/2010/main" val="1596970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a:xfrm>
            <a:off x="7721600" y="6404984"/>
            <a:ext cx="4059936" cy="365760"/>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a:prstGeom prst="rect">
            <a:avLst/>
          </a:prstGeom>
        </p:spPr>
        <p:txBody>
          <a:bodyPr/>
          <a:lstStyle>
            <a:lvl1pPr>
              <a:defRPr>
                <a:solidFill>
                  <a:srgbClr val="FFFFFF"/>
                </a:solidFill>
              </a:defRPr>
            </a:lvl1pPr>
          </a:lstStyle>
          <a:p>
            <a:fld id="{F32EFA78-A4FD-42EA-8FE9-A11B8D370F3B}" type="slidenum">
              <a:rPr lang="en-US" smtClean="0"/>
              <a:t>‹#›</a:t>
            </a:fld>
            <a:endParaRPr lang="en-US"/>
          </a:p>
        </p:txBody>
      </p:sp>
    </p:spTree>
    <p:extLst>
      <p:ext uri="{BB962C8B-B14F-4D97-AF65-F5344CB8AC3E}">
        <p14:creationId xmlns:p14="http://schemas.microsoft.com/office/powerpoint/2010/main" val="1778941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lvl1pPr>
              <a:defRPr>
                <a:solidFill>
                  <a:schemeClr val="accent3">
                    <a:shade val="75000"/>
                  </a:schemeClr>
                </a:solidFill>
              </a:defRPr>
            </a:lvl1pPr>
          </a:lstStyle>
          <a:p>
            <a:fld id="{F32EFA78-A4FD-42EA-8FE9-A11B8D370F3B}"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21600" y="6404984"/>
            <a:ext cx="4059936" cy="365760"/>
          </a:xfrm>
          <a:prstGeom prst="rect">
            <a:avLst/>
          </a:prstGeom>
        </p:spPr>
        <p:txBody>
          <a:bodyPr/>
          <a:lstStyle/>
          <a:p>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33892684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p>
            <a:fld id="{F32EFA78-A4FD-42EA-8FE9-A11B8D370F3B}"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361202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5"/>
            <a:ext cx="609600" cy="441325"/>
          </a:xfrm>
          <a:prstGeom prst="rect">
            <a:avLst/>
          </a:prstGeom>
        </p:spPr>
        <p:txBody>
          <a:bodyPr/>
          <a:lstStyle/>
          <a:p>
            <a:fld id="{F32EFA78-A4FD-42EA-8FE9-A11B8D370F3B}" type="slidenum">
              <a:rPr lang="en-US" smtClean="0"/>
              <a:t>‹#›</a:t>
            </a:fld>
            <a:endParaRPr lang="en-US"/>
          </a:p>
        </p:txBody>
      </p:sp>
    </p:spTree>
    <p:extLst>
      <p:ext uri="{BB962C8B-B14F-4D97-AF65-F5344CB8AC3E}">
        <p14:creationId xmlns:p14="http://schemas.microsoft.com/office/powerpoint/2010/main" val="427003928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a:prstGeom prst="rect">
            <a:avLst/>
          </a:prstGeom>
        </p:spPr>
        <p:txBody>
          <a:bodyPr/>
          <a:lstStyle/>
          <a:p>
            <a:fld id="{F32EFA78-A4FD-42EA-8FE9-A11B8D370F3B}"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067899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5943600"/>
            <a:ext cx="12192000" cy="914400"/>
            <a:chOff x="0" y="5943600"/>
            <a:chExt cx="9144000" cy="914400"/>
          </a:xfrm>
        </p:grpSpPr>
        <p:sp>
          <p:nvSpPr>
            <p:cNvPr id="6" name="Rectangle 5"/>
            <p:cNvSpPr/>
            <p:nvPr userDrawn="1"/>
          </p:nvSpPr>
          <p:spPr>
            <a:xfrm>
              <a:off x="0" y="5943600"/>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8" descr="Zoetis_w.png"/>
            <p:cNvPicPr>
              <a:picLocks noChangeAspect="1"/>
            </p:cNvPicPr>
            <p:nvPr userDrawn="1"/>
          </p:nvPicPr>
          <p:blipFill>
            <a:blip r:embed="rId2"/>
            <a:srcRect/>
            <a:stretch>
              <a:fillRect/>
            </a:stretch>
          </p:blipFill>
          <p:spPr bwMode="auto">
            <a:xfrm>
              <a:off x="7490657" y="6173109"/>
              <a:ext cx="1126567" cy="429768"/>
            </a:xfrm>
            <a:prstGeom prst="rect">
              <a:avLst/>
            </a:prstGeom>
            <a:noFill/>
            <a:ln w="9525">
              <a:noFill/>
              <a:miter lim="800000"/>
              <a:headEnd/>
              <a:tailEnd/>
            </a:ln>
          </p:spPr>
        </p:pic>
      </p:grpSp>
      <p:sp>
        <p:nvSpPr>
          <p:cNvPr id="14" name="Picture Placeholder 13"/>
          <p:cNvSpPr>
            <a:spLocks noGrp="1"/>
          </p:cNvSpPr>
          <p:nvPr>
            <p:ph type="pic" sz="quarter" idx="10"/>
          </p:nvPr>
        </p:nvSpPr>
        <p:spPr>
          <a:xfrm>
            <a:off x="0" y="0"/>
            <a:ext cx="12192000" cy="5941926"/>
          </a:xfrm>
          <a:solidFill>
            <a:schemeClr val="tx1">
              <a:lumMod val="20000"/>
              <a:lumOff val="80000"/>
            </a:schemeClr>
          </a:solidFill>
          <a:ln>
            <a:noFill/>
          </a:ln>
        </p:spPr>
        <p:txBody>
          <a:bodyPr rtlCol="0">
            <a:noAutofit/>
          </a:bodyPr>
          <a:lstStyle>
            <a:lvl1pPr marL="0" indent="0">
              <a:buNone/>
              <a:defRPr/>
            </a:lvl1pPr>
          </a:lstStyle>
          <a:p>
            <a:pPr lvl="0"/>
            <a:r>
              <a:rPr lang="en-US" noProof="0"/>
              <a:t>Click icon to add picture</a:t>
            </a:r>
          </a:p>
        </p:txBody>
      </p:sp>
      <p:sp>
        <p:nvSpPr>
          <p:cNvPr id="2" name="Title 1"/>
          <p:cNvSpPr>
            <a:spLocks noGrp="1"/>
          </p:cNvSpPr>
          <p:nvPr>
            <p:ph type="ctrTitle"/>
          </p:nvPr>
        </p:nvSpPr>
        <p:spPr>
          <a:xfrm>
            <a:off x="620669" y="354974"/>
            <a:ext cx="10363200" cy="2262842"/>
          </a:xfrm>
        </p:spPr>
        <p:txBody>
          <a:bodyPr/>
          <a:lstStyle>
            <a:lvl1pPr>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20669" y="2680970"/>
            <a:ext cx="8534400" cy="1752600"/>
          </a:xfrm>
        </p:spPr>
        <p:txBody>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21623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5943600"/>
            <a:ext cx="12192000" cy="914400"/>
            <a:chOff x="0" y="5943600"/>
            <a:chExt cx="9144000" cy="914400"/>
          </a:xfrm>
        </p:grpSpPr>
        <p:sp>
          <p:nvSpPr>
            <p:cNvPr id="6" name="Rectangle 5"/>
            <p:cNvSpPr/>
            <p:nvPr userDrawn="1"/>
          </p:nvSpPr>
          <p:spPr>
            <a:xfrm>
              <a:off x="0" y="5943600"/>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8" descr="Zoetis_w.png"/>
            <p:cNvPicPr>
              <a:picLocks noChangeAspect="1"/>
            </p:cNvPicPr>
            <p:nvPr userDrawn="1"/>
          </p:nvPicPr>
          <p:blipFill>
            <a:blip r:embed="rId2"/>
            <a:srcRect/>
            <a:stretch>
              <a:fillRect/>
            </a:stretch>
          </p:blipFill>
          <p:spPr bwMode="auto">
            <a:xfrm>
              <a:off x="7490657" y="6173109"/>
              <a:ext cx="1126567" cy="429768"/>
            </a:xfrm>
            <a:prstGeom prst="rect">
              <a:avLst/>
            </a:prstGeom>
            <a:noFill/>
            <a:ln w="9525">
              <a:noFill/>
              <a:miter lim="800000"/>
              <a:headEnd/>
              <a:tailEnd/>
            </a:ln>
          </p:spPr>
        </p:pic>
      </p:grpSp>
      <p:sp>
        <p:nvSpPr>
          <p:cNvPr id="14" name="Picture Placeholder 13"/>
          <p:cNvSpPr>
            <a:spLocks noGrp="1"/>
          </p:cNvSpPr>
          <p:nvPr>
            <p:ph type="pic" sz="quarter" idx="10"/>
          </p:nvPr>
        </p:nvSpPr>
        <p:spPr>
          <a:xfrm>
            <a:off x="0" y="0"/>
            <a:ext cx="12192000" cy="5941926"/>
          </a:xfrm>
          <a:solidFill>
            <a:schemeClr val="tx1">
              <a:lumMod val="20000"/>
              <a:lumOff val="80000"/>
            </a:schemeClr>
          </a:solidFill>
          <a:ln>
            <a:noFill/>
          </a:ln>
        </p:spPr>
        <p:txBody>
          <a:bodyPr rtlCol="0">
            <a:noAutofit/>
          </a:bodyPr>
          <a:lstStyle>
            <a:lvl1pPr marL="0" indent="0">
              <a:buNone/>
              <a:defRPr/>
            </a:lvl1pPr>
          </a:lstStyle>
          <a:p>
            <a:pPr lvl="0"/>
            <a:r>
              <a:rPr lang="en-US" noProof="0"/>
              <a:t>Click icon to add picture</a:t>
            </a:r>
          </a:p>
        </p:txBody>
      </p:sp>
      <p:sp>
        <p:nvSpPr>
          <p:cNvPr id="2" name="Title 1"/>
          <p:cNvSpPr>
            <a:spLocks noGrp="1"/>
          </p:cNvSpPr>
          <p:nvPr>
            <p:ph type="ctrTitle"/>
          </p:nvPr>
        </p:nvSpPr>
        <p:spPr>
          <a:xfrm>
            <a:off x="620669" y="2717944"/>
            <a:ext cx="10363200" cy="2262842"/>
          </a:xfrm>
        </p:spPr>
        <p:txBody>
          <a:bodyPr anchor="b"/>
          <a:lstStyle>
            <a:lvl1pPr>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20669" y="5043940"/>
            <a:ext cx="8534400" cy="444000"/>
          </a:xfrm>
        </p:spPr>
        <p:txBody>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97212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4" name="Rectangle 3"/>
          <p:cNvSpPr/>
          <p:nvPr userDrawn="1"/>
        </p:nvSpPr>
        <p:spPr>
          <a:xfrm>
            <a:off x="0" y="5943600"/>
            <a:ext cx="12192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7" descr="Zoetis_w.png"/>
          <p:cNvPicPr>
            <a:picLocks noChangeAspect="1"/>
          </p:cNvPicPr>
          <p:nvPr userDrawn="1"/>
        </p:nvPicPr>
        <p:blipFill>
          <a:blip r:embed="rId2"/>
          <a:srcRect/>
          <a:stretch>
            <a:fillRect/>
          </a:stretch>
        </p:blipFill>
        <p:spPr bwMode="auto">
          <a:xfrm>
            <a:off x="9988551" y="6173789"/>
            <a:ext cx="1500716" cy="428625"/>
          </a:xfrm>
          <a:prstGeom prst="rect">
            <a:avLst/>
          </a:prstGeom>
          <a:noFill/>
          <a:ln w="9525">
            <a:noFill/>
            <a:miter lim="800000"/>
            <a:headEnd/>
            <a:tailEnd/>
          </a:ln>
        </p:spPr>
      </p:pic>
      <p:pic>
        <p:nvPicPr>
          <p:cNvPr id="6" name="Picture 8" descr="New_multi_species2.jpg"/>
          <p:cNvPicPr>
            <a:picLocks noChangeAspect="1"/>
          </p:cNvPicPr>
          <p:nvPr userDrawn="1"/>
        </p:nvPicPr>
        <p:blipFill>
          <a:blip r:embed="rId3"/>
          <a:srcRect/>
          <a:stretch>
            <a:fillRect/>
          </a:stretch>
        </p:blipFill>
        <p:spPr bwMode="auto">
          <a:xfrm>
            <a:off x="0" y="1"/>
            <a:ext cx="12192000" cy="1122363"/>
          </a:xfrm>
          <a:prstGeom prst="rect">
            <a:avLst/>
          </a:prstGeom>
          <a:noFill/>
          <a:ln w="9525">
            <a:noFill/>
            <a:miter lim="800000"/>
            <a:headEnd/>
            <a:tailEnd/>
          </a:ln>
        </p:spPr>
      </p:pic>
      <p:sp>
        <p:nvSpPr>
          <p:cNvPr id="2" name="Title 1"/>
          <p:cNvSpPr>
            <a:spLocks noGrp="1"/>
          </p:cNvSpPr>
          <p:nvPr>
            <p:ph type="ctrTitle"/>
          </p:nvPr>
        </p:nvSpPr>
        <p:spPr>
          <a:xfrm>
            <a:off x="620669" y="2717944"/>
            <a:ext cx="10363200" cy="2262842"/>
          </a:xfrm>
        </p:spPr>
        <p:txBody>
          <a:bodyPr anchor="b"/>
          <a:lstStyle>
            <a:lvl1pPr>
              <a:defRPr sz="4800" b="1">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20669" y="5043940"/>
            <a:ext cx="8534400" cy="444000"/>
          </a:xfrm>
        </p:spPr>
        <p:txBody>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7707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238"/>
            <a:ext cx="11122365" cy="96946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74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A904-28D7-4E98-9B14-3DB09BB76B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0F68B-4583-455C-8A08-C3FE102BE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B650-0F4D-437B-9235-C778BE7DA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95841-859E-4FD9-B154-AE7AFD0124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F39159-2E20-4BD4-9F27-AADBE1FF03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6F746-37BC-4363-91E7-8EEAFE0B0A25}"/>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8" name="Footer Placeholder 7">
            <a:extLst>
              <a:ext uri="{FF2B5EF4-FFF2-40B4-BE49-F238E27FC236}">
                <a16:creationId xmlns:a16="http://schemas.microsoft.com/office/drawing/2014/main" id="{E51FAF4A-6C58-419D-ABF2-0AF8244E14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466808-896D-4E36-83F1-3E94054E263B}"/>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1509444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238"/>
            <a:ext cx="11122365" cy="969468"/>
          </a:xfrm>
        </p:spPr>
        <p:txBody>
          <a:bodyPr/>
          <a:lstStyle/>
          <a:p>
            <a:r>
              <a:rPr lang="en-US"/>
              <a:t>Click to edit Master title style</a:t>
            </a:r>
          </a:p>
        </p:txBody>
      </p:sp>
      <p:sp>
        <p:nvSpPr>
          <p:cNvPr id="3" name="Content Placeholder 2"/>
          <p:cNvSpPr>
            <a:spLocks noGrp="1"/>
          </p:cNvSpPr>
          <p:nvPr>
            <p:ph sz="half" idx="1"/>
          </p:nvPr>
        </p:nvSpPr>
        <p:spPr>
          <a:xfrm>
            <a:off x="609601" y="1600201"/>
            <a:ext cx="5236433"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35357" y="1600201"/>
            <a:ext cx="5596609"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261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 sid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7165635" cy="4525963"/>
          </a:xfrm>
        </p:spPr>
        <p:txBody>
          <a:bodyPr/>
          <a:lstStyle>
            <a:lvl1pPr marL="0" indent="0">
              <a:buNone/>
              <a:defRPr sz="1800" b="1">
                <a:solidFill>
                  <a:schemeClr val="tx2"/>
                </a:solidFill>
              </a:defRPr>
            </a:lvl1pPr>
            <a:lvl2pPr marL="1588" indent="0">
              <a:buNone/>
              <a:defRPr sz="1800"/>
            </a:lvl2pPr>
            <a:lvl3pPr marL="227013" indent="0">
              <a:buNone/>
              <a:defRPr sz="1800"/>
            </a:lvl3pPr>
            <a:lvl4pPr marL="458788" indent="0">
              <a:buNone/>
              <a:defRPr sz="1800"/>
            </a:lvl4pPr>
            <a:lvl5pPr marL="687388"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78578" y="1600201"/>
            <a:ext cx="3653388" cy="4525963"/>
          </a:xfrm>
        </p:spPr>
        <p:txBody>
          <a:bodyPr lIns="0"/>
          <a:lstStyle>
            <a:lvl1pPr>
              <a:spcBef>
                <a:spcPts val="600"/>
              </a:spcBef>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347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42933" y="1535113"/>
            <a:ext cx="5389033"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2933" y="2174875"/>
            <a:ext cx="5389033"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158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737" y="1659486"/>
            <a:ext cx="10363200" cy="2494031"/>
          </a:xfrm>
        </p:spPr>
        <p:txBody>
          <a:bodyPr/>
          <a:lstStyle>
            <a:lvl1pPr algn="l">
              <a:defRPr sz="4800" b="1" cap="all">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873375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Midnight Blu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737" y="1659486"/>
            <a:ext cx="10363200" cy="2494031"/>
          </a:xfrm>
        </p:spPr>
        <p:txBody>
          <a:bodyPr/>
          <a:lstStyle>
            <a:lvl1pPr algn="l">
              <a:defRPr sz="4800" b="1" cap="all">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377304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Turquoise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737" y="1659486"/>
            <a:ext cx="10363200" cy="2494031"/>
          </a:xfrm>
        </p:spPr>
        <p:txBody>
          <a:bodyPr/>
          <a:lstStyle>
            <a:lvl1pPr algn="l">
              <a:defRPr sz="4800" b="1" cap="all">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1301436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Rub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737" y="1659486"/>
            <a:ext cx="10363200" cy="2494031"/>
          </a:xfrm>
        </p:spPr>
        <p:txBody>
          <a:bodyPr/>
          <a:lstStyle>
            <a:lvl1pPr algn="l">
              <a:defRPr sz="4800" b="1" cap="all">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4285701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w Image">
    <p:spTree>
      <p:nvGrpSpPr>
        <p:cNvPr id="1" name=""/>
        <p:cNvGrpSpPr/>
        <p:nvPr/>
      </p:nvGrpSpPr>
      <p:grpSpPr>
        <a:xfrm>
          <a:off x="0" y="0"/>
          <a:ext cx="0" cy="0"/>
          <a:chOff x="0" y="0"/>
          <a:chExt cx="0" cy="0"/>
        </a:xfrm>
      </p:grpSpPr>
      <p:sp>
        <p:nvSpPr>
          <p:cNvPr id="2" name="Picture Placeholder 13"/>
          <p:cNvSpPr>
            <a:spLocks noGrp="1"/>
          </p:cNvSpPr>
          <p:nvPr>
            <p:ph type="pic" sz="quarter" idx="10"/>
          </p:nvPr>
        </p:nvSpPr>
        <p:spPr>
          <a:xfrm>
            <a:off x="0" y="0"/>
            <a:ext cx="12192000" cy="6858000"/>
          </a:xfrm>
          <a:solidFill>
            <a:schemeClr val="tx1">
              <a:lumMod val="20000"/>
              <a:lumOff val="80000"/>
            </a:schemeClr>
          </a:solidFill>
          <a:ln>
            <a:noFill/>
          </a:ln>
        </p:spPr>
        <p:txBody>
          <a:bodyPr rtlCol="0">
            <a:noAutofit/>
          </a:bodyPr>
          <a:lstStyle>
            <a:lvl1pPr marL="0" indent="0">
              <a:buNone/>
              <a:defRPr/>
            </a:lvl1pPr>
          </a:lstStyle>
          <a:p>
            <a:pPr lvl="0"/>
            <a:r>
              <a:rPr lang="en-US" noProof="0"/>
              <a:t>Click icon to add picture</a:t>
            </a:r>
          </a:p>
        </p:txBody>
      </p:sp>
      <p:sp>
        <p:nvSpPr>
          <p:cNvPr id="4" name="Title 1"/>
          <p:cNvSpPr>
            <a:spLocks noGrp="1"/>
          </p:cNvSpPr>
          <p:nvPr>
            <p:ph type="title"/>
          </p:nvPr>
        </p:nvSpPr>
        <p:spPr>
          <a:xfrm>
            <a:off x="583737" y="1659486"/>
            <a:ext cx="10363200" cy="2494031"/>
          </a:xfrm>
        </p:spPr>
        <p:txBody>
          <a:bodyPr/>
          <a:lstStyle>
            <a:lvl1pPr algn="l">
              <a:defRPr sz="4800" b="1" cap="all">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11699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2" name="Picture 6" descr="Zoetis_c.jpg"/>
          <p:cNvPicPr>
            <a:picLocks noChangeAspect="1"/>
          </p:cNvPicPr>
          <p:nvPr userDrawn="1"/>
        </p:nvPicPr>
        <p:blipFill>
          <a:blip r:embed="rId2"/>
          <a:srcRect/>
          <a:stretch>
            <a:fillRect/>
          </a:stretch>
        </p:blipFill>
        <p:spPr bwMode="auto">
          <a:xfrm>
            <a:off x="3151718" y="2603500"/>
            <a:ext cx="5888567" cy="1651000"/>
          </a:xfrm>
          <a:prstGeom prst="rect">
            <a:avLst/>
          </a:prstGeom>
          <a:noFill/>
          <a:ln w="9525">
            <a:noFill/>
            <a:miter lim="800000"/>
            <a:headEnd/>
            <a:tailEnd/>
          </a:ln>
        </p:spPr>
      </p:pic>
    </p:spTree>
    <p:extLst>
      <p:ext uri="{BB962C8B-B14F-4D97-AF65-F5344CB8AC3E}">
        <p14:creationId xmlns:p14="http://schemas.microsoft.com/office/powerpoint/2010/main" val="6949573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2"/>
        <p:cNvGrpSpPr/>
        <p:nvPr/>
      </p:nvGrpSpPr>
      <p:grpSpPr>
        <a:xfrm>
          <a:off x="0" y="0"/>
          <a:ext cx="0" cy="0"/>
          <a:chOff x="0" y="0"/>
          <a:chExt cx="0" cy="0"/>
        </a:xfrm>
      </p:grpSpPr>
      <p:sp>
        <p:nvSpPr>
          <p:cNvPr id="33" name="Shape 33"/>
          <p:cNvSpPr txBox="1">
            <a:spLocks noGrp="1"/>
          </p:cNvSpPr>
          <p:nvPr>
            <p:ph type="title" hasCustomPrompt="1"/>
          </p:nvPr>
        </p:nvSpPr>
        <p:spPr>
          <a:xfrm>
            <a:off x="852222" y="116986"/>
            <a:ext cx="10730191" cy="718595"/>
          </a:xfrm>
          <a:prstGeom prst="rect">
            <a:avLst/>
          </a:prstGeom>
          <a:noFill/>
          <a:ln>
            <a:noFill/>
          </a:ln>
        </p:spPr>
        <p:txBody>
          <a:bodyPr wrap="square" lIns="68554" tIns="68554" rIns="68554" bIns="68554" anchor="ctr" anchorCtr="0"/>
          <a:lstStyle>
            <a:lvl1pPr marL="0" marR="0" lvl="0" indent="0" algn="ctr" rtl="0">
              <a:lnSpc>
                <a:spcPct val="90000"/>
              </a:lnSpc>
              <a:spcBef>
                <a:spcPts val="0"/>
              </a:spcBef>
              <a:buClr>
                <a:schemeClr val="dk1"/>
              </a:buClr>
              <a:buSzPct val="100000"/>
              <a:buFont typeface="Calibri"/>
              <a:buNone/>
              <a:defRPr sz="2700" b="0" i="0" u="none" strike="noStrike" cap="none">
                <a:solidFill>
                  <a:srgbClr val="004080"/>
                </a:solidFill>
                <a:latin typeface="Calibri"/>
                <a:ea typeface="Calibri"/>
                <a:cs typeface="Calibri"/>
                <a:sym typeface="Calibri"/>
              </a:defRPr>
            </a:lvl1pPr>
            <a:lvl2pPr lvl="1" indent="0">
              <a:spcBef>
                <a:spcPts val="0"/>
              </a:spcBef>
              <a:buSzPct val="100000"/>
              <a:buFont typeface="Arial"/>
              <a:buNone/>
              <a:defRPr sz="1400"/>
            </a:lvl2pPr>
            <a:lvl3pPr lvl="2" indent="0">
              <a:spcBef>
                <a:spcPts val="0"/>
              </a:spcBef>
              <a:buSzPct val="100000"/>
              <a:buFont typeface="Arial"/>
              <a:buNone/>
              <a:defRPr sz="1400"/>
            </a:lvl3pPr>
            <a:lvl4pPr lvl="3" indent="0">
              <a:spcBef>
                <a:spcPts val="0"/>
              </a:spcBef>
              <a:buSzPct val="100000"/>
              <a:buFont typeface="Arial"/>
              <a:buNone/>
              <a:defRPr sz="1400"/>
            </a:lvl4pPr>
            <a:lvl5pPr lvl="4" indent="0">
              <a:spcBef>
                <a:spcPts val="0"/>
              </a:spcBef>
              <a:buSzPct val="100000"/>
              <a:buFont typeface="Arial"/>
              <a:buNone/>
              <a:defRPr sz="1400"/>
            </a:lvl5pPr>
            <a:lvl6pPr lvl="5" indent="0">
              <a:spcBef>
                <a:spcPts val="0"/>
              </a:spcBef>
              <a:buSzPct val="100000"/>
              <a:buFont typeface="Arial"/>
              <a:buNone/>
              <a:defRPr sz="1400"/>
            </a:lvl6pPr>
            <a:lvl7pPr lvl="6" indent="0">
              <a:spcBef>
                <a:spcPts val="0"/>
              </a:spcBef>
              <a:buSzPct val="100000"/>
              <a:buFont typeface="Arial"/>
              <a:buNone/>
              <a:defRPr sz="1400"/>
            </a:lvl7pPr>
            <a:lvl8pPr lvl="7" indent="0">
              <a:spcBef>
                <a:spcPts val="0"/>
              </a:spcBef>
              <a:buSzPct val="100000"/>
              <a:buFont typeface="Arial"/>
              <a:buNone/>
              <a:defRPr sz="1400"/>
            </a:lvl8pPr>
            <a:lvl9pPr lvl="8" indent="0">
              <a:spcBef>
                <a:spcPts val="0"/>
              </a:spcBef>
              <a:buSzPct val="100000"/>
              <a:buFont typeface="Arial"/>
              <a:buNone/>
              <a:defRPr sz="1400"/>
            </a:lvl9pPr>
          </a:lstStyle>
          <a:p>
            <a:r>
              <a:rPr lang="en-US" dirty="0"/>
              <a:t>Add title </a:t>
            </a:r>
            <a:endParaRPr dirty="0"/>
          </a:p>
        </p:txBody>
      </p:sp>
    </p:spTree>
    <p:extLst>
      <p:ext uri="{BB962C8B-B14F-4D97-AF65-F5344CB8AC3E}">
        <p14:creationId xmlns:p14="http://schemas.microsoft.com/office/powerpoint/2010/main" val="108441418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0EF9-516C-40F1-B8AA-A9E61134A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15D-F132-44FF-84E3-D970B2D61403}"/>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4" name="Footer Placeholder 3">
            <a:extLst>
              <a:ext uri="{FF2B5EF4-FFF2-40B4-BE49-F238E27FC236}">
                <a16:creationId xmlns:a16="http://schemas.microsoft.com/office/drawing/2014/main" id="{D83B9603-7A04-4757-9B72-9014AC400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CE23E-AD84-4CF6-B907-F7527E4BD951}"/>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860260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277B9-4454-4A75-B7A2-264301DF3DE7}"/>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3" name="Footer Placeholder 2">
            <a:extLst>
              <a:ext uri="{FF2B5EF4-FFF2-40B4-BE49-F238E27FC236}">
                <a16:creationId xmlns:a16="http://schemas.microsoft.com/office/drawing/2014/main" id="{3DA89AF2-F280-4C0B-8B09-5EA981DFBE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C9B8F-9B4F-4A52-AF6D-E3EC1662069B}"/>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409241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E88C-E95A-4778-8EB1-F287BD460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010D5-2AE4-45B2-8E08-9B098DC9D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3E1911-9C38-4FDD-BFEC-E04FC54AB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3625D-84C2-489B-B23B-045C9ADC1032}"/>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6" name="Footer Placeholder 5">
            <a:extLst>
              <a:ext uri="{FF2B5EF4-FFF2-40B4-BE49-F238E27FC236}">
                <a16:creationId xmlns:a16="http://schemas.microsoft.com/office/drawing/2014/main" id="{46D816A1-DF07-426F-9534-E6D79780A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F4166-0301-4A10-AEF0-6292D77541EB}"/>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305341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BBE3-752B-4D3C-A5C3-DAA18690A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06ADF8-F51A-4679-BE9E-3780CB4C71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7CB49-6456-4355-B21D-B84BDE606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C025E5-5F4A-4552-A712-5A6D2C4D3F34}"/>
              </a:ext>
            </a:extLst>
          </p:cNvPr>
          <p:cNvSpPr>
            <a:spLocks noGrp="1"/>
          </p:cNvSpPr>
          <p:nvPr>
            <p:ph type="dt" sz="half" idx="10"/>
          </p:nvPr>
        </p:nvSpPr>
        <p:spPr/>
        <p:txBody>
          <a:bodyPr/>
          <a:lstStyle/>
          <a:p>
            <a:fld id="{52E16C74-9571-4C2E-B2D8-AE594D4FAF07}" type="datetimeFigureOut">
              <a:rPr lang="en-US" smtClean="0"/>
              <a:t>8/18/2021</a:t>
            </a:fld>
            <a:endParaRPr lang="en-US"/>
          </a:p>
        </p:txBody>
      </p:sp>
      <p:sp>
        <p:nvSpPr>
          <p:cNvPr id="6" name="Footer Placeholder 5">
            <a:extLst>
              <a:ext uri="{FF2B5EF4-FFF2-40B4-BE49-F238E27FC236}">
                <a16:creationId xmlns:a16="http://schemas.microsoft.com/office/drawing/2014/main" id="{F01FDAA3-E9F7-4653-8896-D047E211C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2ACD1-199A-4CE6-A991-349C15867724}"/>
              </a:ext>
            </a:extLst>
          </p:cNvPr>
          <p:cNvSpPr>
            <a:spLocks noGrp="1"/>
          </p:cNvSpPr>
          <p:nvPr>
            <p:ph type="sldNum" sz="quarter" idx="12"/>
          </p:nvPr>
        </p:nvSpPr>
        <p:spPr/>
        <p:txBody>
          <a:bodyPr/>
          <a:lstStyle/>
          <a:p>
            <a:fld id="{BF0DD759-01F8-494D-AE24-8C29E5E35DE5}" type="slidenum">
              <a:rPr lang="en-US" smtClean="0"/>
              <a:t>‹#›</a:t>
            </a:fld>
            <a:endParaRPr lang="en-US"/>
          </a:p>
        </p:txBody>
      </p:sp>
    </p:spTree>
    <p:extLst>
      <p:ext uri="{BB962C8B-B14F-4D97-AF65-F5344CB8AC3E}">
        <p14:creationId xmlns:p14="http://schemas.microsoft.com/office/powerpoint/2010/main" val="293926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78D55D-7227-4EAC-A6B6-473B0F1C4E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622E96-701F-4D55-9460-4FBBEA67AC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D4EE-D585-456B-BC55-EFE5142831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16C74-9571-4C2E-B2D8-AE594D4FAF07}" type="datetimeFigureOut">
              <a:rPr lang="en-US" smtClean="0"/>
              <a:t>8/18/2021</a:t>
            </a:fld>
            <a:endParaRPr lang="en-US"/>
          </a:p>
        </p:txBody>
      </p:sp>
      <p:sp>
        <p:nvSpPr>
          <p:cNvPr id="5" name="Footer Placeholder 4">
            <a:extLst>
              <a:ext uri="{FF2B5EF4-FFF2-40B4-BE49-F238E27FC236}">
                <a16:creationId xmlns:a16="http://schemas.microsoft.com/office/drawing/2014/main" id="{6748D567-DE93-4283-AF9A-A3FD563DA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2E9C11-BB04-4C8A-B333-1F8C1642D2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DD759-01F8-494D-AE24-8C29E5E35DE5}" type="slidenum">
              <a:rPr lang="en-US" smtClean="0"/>
              <a:t>‹#›</a:t>
            </a:fld>
            <a:endParaRPr lang="en-US"/>
          </a:p>
        </p:txBody>
      </p:sp>
    </p:spTree>
    <p:extLst>
      <p:ext uri="{BB962C8B-B14F-4D97-AF65-F5344CB8AC3E}">
        <p14:creationId xmlns:p14="http://schemas.microsoft.com/office/powerpoint/2010/main" val="736782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286879"/>
          </a:xfrm>
          <a:prstGeom prst="rect">
            <a:avLst/>
          </a:prstGeom>
          <a:gradFill flip="none" rotWithShape="1">
            <a:gsLst>
              <a:gs pos="43000">
                <a:schemeClr val="accent1">
                  <a:lumMod val="5000"/>
                  <a:lumOff val="95000"/>
                </a:schemeClr>
              </a:gs>
              <a:gs pos="100000">
                <a:srgbClr val="EDDC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63D7A1-F05A-3340-B65A-EC0030E4078D}" type="datetimeFigureOut">
              <a:rPr lang="en-US" smtClean="0"/>
              <a:pPr/>
              <a:t>8/18/2021</a:t>
            </a:fld>
            <a:endParaRPr lang="en-US"/>
          </a:p>
        </p:txBody>
      </p:sp>
      <p:sp>
        <p:nvSpPr>
          <p:cNvPr id="9"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353C0F-0E17-AE49-B524-EA74B915974F}" type="slidenum">
              <a:rPr lang="en-US" smtClean="0"/>
              <a:pPr/>
              <a:t>‹#›</a:t>
            </a:fld>
            <a:endParaRPr lang="en-US"/>
          </a:p>
        </p:txBody>
      </p:sp>
      <p:sp>
        <p:nvSpPr>
          <p:cNvPr id="10" name="Rectangle 9"/>
          <p:cNvSpPr/>
          <p:nvPr userDrawn="1"/>
        </p:nvSpPr>
        <p:spPr>
          <a:xfrm>
            <a:off x="0" y="6320906"/>
            <a:ext cx="12192000" cy="537094"/>
          </a:xfrm>
          <a:prstGeom prst="rect">
            <a:avLst/>
          </a:prstGeom>
          <a:solidFill>
            <a:srgbClr val="981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81E32"/>
              </a:solidFill>
            </a:endParaRPr>
          </a:p>
        </p:txBody>
      </p:sp>
      <p:cxnSp>
        <p:nvCxnSpPr>
          <p:cNvPr id="11" name="Straight Connector 10"/>
          <p:cNvCxnSpPr/>
          <p:nvPr userDrawn="1"/>
        </p:nvCxnSpPr>
        <p:spPr>
          <a:xfrm>
            <a:off x="0" y="6320906"/>
            <a:ext cx="12192000" cy="0"/>
          </a:xfrm>
          <a:prstGeom prst="line">
            <a:avLst/>
          </a:prstGeom>
          <a:ln w="38100">
            <a:solidFill>
              <a:srgbClr val="FFB81E"/>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840" y="0"/>
            <a:ext cx="5259859" cy="6858000"/>
          </a:xfrm>
          <a:prstGeom prst="rect">
            <a:avLst/>
          </a:prstGeom>
        </p:spPr>
      </p:pic>
      <p:cxnSp>
        <p:nvCxnSpPr>
          <p:cNvPr id="14" name="Straight Connector 13"/>
          <p:cNvCxnSpPr/>
          <p:nvPr userDrawn="1"/>
        </p:nvCxnSpPr>
        <p:spPr>
          <a:xfrm>
            <a:off x="0" y="6285709"/>
            <a:ext cx="12192000" cy="0"/>
          </a:xfrm>
          <a:prstGeom prst="line">
            <a:avLst/>
          </a:prstGeom>
          <a:ln w="38100">
            <a:solidFill>
              <a:srgbClr val="ADA4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581399" y="6424612"/>
            <a:ext cx="5269637" cy="365125"/>
          </a:xfrm>
          <a:prstGeom prst="rect">
            <a:avLst/>
          </a:prstGeom>
        </p:spPr>
        <p:txBody>
          <a:bodyPr vert="horz" lIns="91440" tIns="45720" rIns="91440" bIns="45720" rtlCol="0" anchor="ctr"/>
          <a:lstStyle>
            <a:lvl1pPr algn="ctr">
              <a:defRPr sz="1200">
                <a:solidFill>
                  <a:schemeClr val="bg1"/>
                </a:solidFill>
              </a:defRPr>
            </a:lvl1pPr>
          </a:lstStyle>
          <a:p>
            <a:r>
              <a:rPr lang="en-US" dirty="0"/>
              <a:t>Date | Name of your Presentation | </a:t>
            </a:r>
            <a:r>
              <a:rPr lang="en-US" b="1" dirty="0"/>
              <a:t>Section Name</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6827" y="6394456"/>
            <a:ext cx="1906372" cy="405611"/>
          </a:xfrm>
          <a:prstGeom prst="rect">
            <a:avLst/>
          </a:prstGeom>
        </p:spPr>
      </p:pic>
      <p:pic>
        <p:nvPicPr>
          <p:cNvPr id="17" name="Picture 16">
            <a:extLst>
              <a:ext uri="{FF2B5EF4-FFF2-40B4-BE49-F238E27FC236}">
                <a16:creationId xmlns:a16="http://schemas.microsoft.com/office/drawing/2014/main" id="{C5EAFBDB-2525-7F43-8A3E-6142A3377242}"/>
              </a:ext>
            </a:extLst>
          </p:cNvPr>
          <p:cNvPicPr>
            <a:picLocks noChangeAspect="1"/>
          </p:cNvPicPr>
          <p:nvPr userDrawn="1"/>
        </p:nvPicPr>
        <p:blipFill>
          <a:blip r:embed="rId15"/>
          <a:stretch>
            <a:fillRect/>
          </a:stretch>
        </p:blipFill>
        <p:spPr>
          <a:xfrm>
            <a:off x="9506070" y="6364554"/>
            <a:ext cx="1991139" cy="465362"/>
          </a:xfrm>
          <a:prstGeom prst="rect">
            <a:avLst/>
          </a:prstGeom>
        </p:spPr>
      </p:pic>
    </p:spTree>
    <p:extLst>
      <p:ext uri="{BB962C8B-B14F-4D97-AF65-F5344CB8AC3E}">
        <p14:creationId xmlns:p14="http://schemas.microsoft.com/office/powerpoint/2010/main" val="4125014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72856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72856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32F5E5-A250-2144-A0AA-627B2FBF0FAC}" type="datetime1">
              <a:rPr lang="en-CA" smtClean="0"/>
              <a:pPr>
                <a:defRPr/>
              </a:pPr>
              <a:t>2021-08-18</a:t>
            </a:fld>
            <a:endParaRPr lang="en-C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76DB4-6BCA-5048-A13C-14157AB20720}" type="slidenum">
              <a:rPr lang="en-CA" altLang="en-US" smtClean="0"/>
              <a:pPr/>
              <a:t>‹#›</a:t>
            </a:fld>
            <a:endParaRPr lang="en-CA" altLang="en-US"/>
          </a:p>
        </p:txBody>
      </p:sp>
    </p:spTree>
    <p:extLst>
      <p:ext uri="{BB962C8B-B14F-4D97-AF65-F5344CB8AC3E}">
        <p14:creationId xmlns:p14="http://schemas.microsoft.com/office/powerpoint/2010/main" val="1159005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inion Pro" panose="020405030503060202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nion Pro" panose="020405030503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nion Pro" panose="020405030503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nion Pro" panose="020405030503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nion Pro" panose="020405030503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92000" cy="1066800"/>
          </a:xfrm>
          <a:prstGeom prst="rect">
            <a:avLst/>
          </a:prstGeom>
          <a:gradFill flip="none" rotWithShape="1">
            <a:gsLst>
              <a:gs pos="0">
                <a:srgbClr val="1B4B7B">
                  <a:shade val="30000"/>
                  <a:satMod val="115000"/>
                </a:srgbClr>
              </a:gs>
              <a:gs pos="50000">
                <a:srgbClr val="1B4B7B">
                  <a:shade val="67500"/>
                  <a:satMod val="115000"/>
                </a:srgbClr>
              </a:gs>
              <a:gs pos="100000">
                <a:srgbClr val="1B4B7B">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chemeClr val="tx1"/>
                </a:solidFill>
              </a:defRPr>
            </a:lvl1pPr>
          </a:lstStyle>
          <a:p>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lIns="0" tIns="0" rIns="0" bIns="0" anchor="ctr" anchorCtr="0">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02336" y="1524000"/>
            <a:ext cx="11379200" cy="4599432"/>
          </a:xfrm>
          <a:prstGeom prst="rect">
            <a:avLst/>
          </a:prstGeom>
        </p:spPr>
        <p:txBody>
          <a:bodyPr vert="horz" lIns="0" tIns="0" rIns="0" bIns="0">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0" name="Rectangle 19"/>
          <p:cNvSpPr/>
          <p:nvPr/>
        </p:nvSpPr>
        <p:spPr>
          <a:xfrm>
            <a:off x="0" y="1057991"/>
            <a:ext cx="12192000" cy="104991"/>
          </a:xfrm>
          <a:prstGeom prst="rect">
            <a:avLst/>
          </a:prstGeom>
          <a:gradFill flip="none" rotWithShape="1">
            <a:gsLst>
              <a:gs pos="0">
                <a:srgbClr val="8DC440">
                  <a:shade val="30000"/>
                  <a:satMod val="115000"/>
                </a:srgbClr>
              </a:gs>
              <a:gs pos="50000">
                <a:srgbClr val="8DC440">
                  <a:shade val="67500"/>
                  <a:satMod val="115000"/>
                </a:srgbClr>
              </a:gs>
              <a:gs pos="100000">
                <a:srgbClr val="8DC44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2"/>
          <p:cNvSpPr>
            <a:spLocks noGrp="1"/>
          </p:cNvSpPr>
          <p:nvPr>
            <p:ph type="sldNum" sz="quarter" idx="4"/>
          </p:nvPr>
        </p:nvSpPr>
        <p:spPr>
          <a:xfrm>
            <a:off x="11277600" y="6555946"/>
            <a:ext cx="609600" cy="302055"/>
          </a:xfrm>
          <a:prstGeom prst="rect">
            <a:avLst/>
          </a:prstGeom>
        </p:spPr>
        <p:txBody>
          <a:bodyPr vert="horz" lIns="0" tIns="0" rIns="0" bIns="0" anchor="t" anchorCtr="0">
            <a:normAutofit/>
          </a:bodyPr>
          <a:lstStyle>
            <a:lvl1pPr algn="ctr" eaLnBrk="1" latinLnBrk="0" hangingPunct="1">
              <a:defRPr kumimoji="0" sz="1200">
                <a:solidFill>
                  <a:srgbClr val="1B4B7B"/>
                </a:solidFill>
              </a:defRPr>
            </a:lvl1pPr>
          </a:lstStyle>
          <a:p>
            <a:fld id="{F32EFA78-A4FD-42EA-8FE9-A11B8D370F3B}" type="slidenum">
              <a:rPr lang="en-US" smtClean="0"/>
              <a:pPr/>
              <a:t>‹#›</a:t>
            </a:fld>
            <a:endParaRPr lang="en-US" dirty="0"/>
          </a:p>
        </p:txBody>
      </p:sp>
    </p:spTree>
    <p:extLst>
      <p:ext uri="{BB962C8B-B14F-4D97-AF65-F5344CB8AC3E}">
        <p14:creationId xmlns:p14="http://schemas.microsoft.com/office/powerpoint/2010/main" val="42094106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hdr="0" ftr="0" dt="0"/>
  <p:txStyles>
    <p:titleStyle>
      <a:lvl1pPr algn="l" rtl="0" eaLnBrk="1" latinLnBrk="0" hangingPunct="1">
        <a:spcBef>
          <a:spcPct val="0"/>
        </a:spcBef>
        <a:buNone/>
        <a:defRPr kumimoji="0" sz="3300" b="1" kern="1200">
          <a:solidFill>
            <a:schemeClr val="bg1"/>
          </a:solidFill>
          <a:latin typeface="+mj-lt"/>
          <a:ea typeface="+mj-ea"/>
          <a:cs typeface="+mj-cs"/>
        </a:defRPr>
      </a:lvl1pPr>
    </p:titleStyle>
    <p:bodyStyle>
      <a:lvl1pPr marL="274320" indent="-274320" algn="l" rtl="0" eaLnBrk="1" latinLnBrk="0" hangingPunct="1">
        <a:spcBef>
          <a:spcPct val="20000"/>
        </a:spcBef>
        <a:spcAft>
          <a:spcPts val="600"/>
        </a:spcAft>
        <a:buClr>
          <a:srgbClr val="8DC440"/>
        </a:buClr>
        <a:buSzPct val="100000"/>
        <a:buFont typeface="Arial" charset="0"/>
        <a:buChar char="•"/>
        <a:defRPr kumimoji="0" sz="2500" kern="1200">
          <a:solidFill>
            <a:srgbClr val="797979"/>
          </a:solidFill>
          <a:latin typeface="+mn-lt"/>
          <a:ea typeface="+mn-ea"/>
          <a:cs typeface="+mn-cs"/>
        </a:defRPr>
      </a:lvl1pPr>
      <a:lvl2pPr marL="548640" indent="-274320" algn="l" rtl="0" eaLnBrk="1" latinLnBrk="0" hangingPunct="1">
        <a:spcBef>
          <a:spcPct val="20000"/>
        </a:spcBef>
        <a:spcAft>
          <a:spcPts val="600"/>
        </a:spcAft>
        <a:buClr>
          <a:srgbClr val="8DC440"/>
        </a:buClr>
        <a:buSzPct val="100000"/>
        <a:buFont typeface="Arial" charset="0"/>
        <a:buChar char="•"/>
        <a:defRPr kumimoji="0" sz="2200" kern="1200">
          <a:solidFill>
            <a:srgbClr val="797979"/>
          </a:solidFill>
          <a:latin typeface="+mn-lt"/>
          <a:ea typeface="+mn-ea"/>
          <a:cs typeface="+mn-cs"/>
        </a:defRPr>
      </a:lvl2pPr>
      <a:lvl3pPr marL="822960" indent="-228600" algn="l" rtl="0" eaLnBrk="1" latinLnBrk="0" hangingPunct="1">
        <a:spcBef>
          <a:spcPct val="20000"/>
        </a:spcBef>
        <a:spcAft>
          <a:spcPts val="600"/>
        </a:spcAft>
        <a:buClr>
          <a:srgbClr val="8DC440"/>
        </a:buClr>
        <a:buSzPct val="100000"/>
        <a:buFont typeface="Arial" charset="0"/>
        <a:buChar char="•"/>
        <a:defRPr kumimoji="0" sz="1900" kern="1200">
          <a:solidFill>
            <a:srgbClr val="797979"/>
          </a:solidFill>
          <a:latin typeface="+mn-lt"/>
          <a:ea typeface="+mn-ea"/>
          <a:cs typeface="+mn-cs"/>
        </a:defRPr>
      </a:lvl3pPr>
      <a:lvl4pPr marL="1097280" indent="-228600" algn="l" rtl="0" eaLnBrk="1" latinLnBrk="0" hangingPunct="1">
        <a:spcBef>
          <a:spcPct val="20000"/>
        </a:spcBef>
        <a:spcAft>
          <a:spcPts val="600"/>
        </a:spcAft>
        <a:buClr>
          <a:srgbClr val="8DC440"/>
        </a:buClr>
        <a:buSzPct val="100000"/>
        <a:buFont typeface="Arial" charset="0"/>
        <a:buChar char="•"/>
        <a:defRPr kumimoji="0" sz="1600" kern="1200">
          <a:solidFill>
            <a:srgbClr val="797979"/>
          </a:solidFill>
          <a:latin typeface="+mn-lt"/>
          <a:ea typeface="+mn-ea"/>
          <a:cs typeface="+mn-cs"/>
        </a:defRPr>
      </a:lvl4pPr>
      <a:lvl5pPr marL="1371600" indent="-228600" algn="l" rtl="0" eaLnBrk="1" latinLnBrk="0" hangingPunct="1">
        <a:spcBef>
          <a:spcPct val="20000"/>
        </a:spcBef>
        <a:spcAft>
          <a:spcPts val="600"/>
        </a:spcAft>
        <a:buClr>
          <a:srgbClr val="8DC440"/>
        </a:buClr>
        <a:buSzPct val="100000"/>
        <a:buFont typeface="Arial" charset="0"/>
        <a:buChar char="•"/>
        <a:defRPr kumimoji="0" sz="1300" kern="1200">
          <a:solidFill>
            <a:srgbClr val="797979"/>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hyperlink" Target="https://www.canada.ca/en/public-health/corporate/publications/chief-public-health-officer-reports-state-public-health-canada/preserving-antibiotics/message.html" TargetMode="Externa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ca/en/public-health/services/surveillance/canadian-integrated-program-antimicrobial-resistance-surveillance-cipars/cipars-reports/2018-annual-report-integrated-findings.html" TargetMode="External"/><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nada.ca/en/public-health/services/publications/drugs-health-products/interventions-address-antimicrobial-use.html"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hyperlink" Target="https://www.canada.ca/en/public-health/services/publications/drugs-health-products/social-cultural-drivers-antimicrobial-use.html"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image" Target="../media/image31.png"/><Relationship Id="rId21" Type="http://schemas.openxmlformats.org/officeDocument/2006/relationships/image" Target="../media/image49.jpeg"/><Relationship Id="rId7" Type="http://schemas.openxmlformats.org/officeDocument/2006/relationships/image" Target="../media/image35.gif"/><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48.svg"/><Relationship Id="rId1" Type="http://schemas.openxmlformats.org/officeDocument/2006/relationships/slideLayout" Target="../slideLayouts/slideLayout3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animalagalliance.org/wp-content/uploads/2019/07/NAE-Welfare-Executive-Summary-Final.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AFB77-4D93-40D1-8C7D-1AFD15ED6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44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DDF-9FE8-DE40-9561-43781DB8A025}"/>
              </a:ext>
            </a:extLst>
          </p:cNvPr>
          <p:cNvSpPr>
            <a:spLocks noGrp="1"/>
          </p:cNvSpPr>
          <p:nvPr>
            <p:ph type="ctrTitle"/>
          </p:nvPr>
        </p:nvSpPr>
        <p:spPr>
          <a:xfrm>
            <a:off x="2209800" y="1530132"/>
            <a:ext cx="7772400" cy="1470025"/>
          </a:xfrm>
        </p:spPr>
        <p:txBody>
          <a:bodyPr>
            <a:normAutofit fontScale="90000"/>
          </a:bodyPr>
          <a:lstStyle/>
          <a:p>
            <a:r>
              <a:rPr lang="en-CA" dirty="0"/>
              <a:t>Agriculture and Cross-border Livestock Health</a:t>
            </a:r>
            <a:endParaRPr lang="en-US" dirty="0"/>
          </a:p>
        </p:txBody>
      </p:sp>
      <p:sp>
        <p:nvSpPr>
          <p:cNvPr id="3" name="Subtitle 2">
            <a:extLst>
              <a:ext uri="{FF2B5EF4-FFF2-40B4-BE49-F238E27FC236}">
                <a16:creationId xmlns:a16="http://schemas.microsoft.com/office/drawing/2014/main" id="{1620545E-9508-3C4E-84D2-DACE778155AA}"/>
              </a:ext>
            </a:extLst>
          </p:cNvPr>
          <p:cNvSpPr>
            <a:spLocks noGrp="1"/>
          </p:cNvSpPr>
          <p:nvPr>
            <p:ph type="subTitle" idx="1"/>
          </p:nvPr>
        </p:nvSpPr>
        <p:spPr>
          <a:xfrm>
            <a:off x="2209800" y="3429000"/>
            <a:ext cx="7772400" cy="2376264"/>
          </a:xfrm>
        </p:spPr>
        <p:txBody>
          <a:bodyPr/>
          <a:lstStyle/>
          <a:p>
            <a:r>
              <a:rPr lang="en-US" dirty="0"/>
              <a:t>Richard Rusk, DVM, MD, MPH</a:t>
            </a:r>
          </a:p>
          <a:p>
            <a:r>
              <a:rPr lang="en-US" dirty="0"/>
              <a:t>Associate Professor</a:t>
            </a:r>
          </a:p>
          <a:p>
            <a:r>
              <a:rPr lang="en-US" dirty="0"/>
              <a:t>Community Health Sciences</a:t>
            </a:r>
          </a:p>
          <a:p>
            <a:r>
              <a:rPr lang="en-US" dirty="0"/>
              <a:t>University of Manitoba</a:t>
            </a:r>
          </a:p>
          <a:p>
            <a:r>
              <a:rPr lang="en-US" dirty="0"/>
              <a:t>August 18</a:t>
            </a:r>
            <a:r>
              <a:rPr lang="en-US" baseline="30000" dirty="0"/>
              <a:t>th</a:t>
            </a:r>
            <a:r>
              <a:rPr lang="en-US" dirty="0"/>
              <a:t> 2021</a:t>
            </a:r>
          </a:p>
          <a:p>
            <a:endParaRPr lang="en-US" dirty="0"/>
          </a:p>
        </p:txBody>
      </p:sp>
    </p:spTree>
    <p:extLst>
      <p:ext uri="{BB962C8B-B14F-4D97-AF65-F5344CB8AC3E}">
        <p14:creationId xmlns:p14="http://schemas.microsoft.com/office/powerpoint/2010/main" val="3835234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5DDE0D52-A63D-DA47-94D1-F3CE1BF1C909}"/>
              </a:ext>
            </a:extLst>
          </p:cNvPr>
          <p:cNvSpPr>
            <a:spLocks noGrp="1"/>
          </p:cNvSpPr>
          <p:nvPr>
            <p:ph type="title"/>
          </p:nvPr>
        </p:nvSpPr>
        <p:spPr/>
        <p:txBody>
          <a:bodyPr/>
          <a:lstStyle/>
          <a:p>
            <a:pPr eaLnBrk="1" hangingPunct="1"/>
            <a:r>
              <a:rPr lang="en-CA" altLang="en-US" dirty="0"/>
              <a:t>Presenter Disclosure</a:t>
            </a:r>
          </a:p>
        </p:txBody>
      </p:sp>
      <p:sp>
        <p:nvSpPr>
          <p:cNvPr id="3" name="Content Placeholder 2">
            <a:extLst>
              <a:ext uri="{FF2B5EF4-FFF2-40B4-BE49-F238E27FC236}">
                <a16:creationId xmlns:a16="http://schemas.microsoft.com/office/drawing/2014/main" id="{EE8FBA9D-3A93-5344-9C9F-8AF9708838B6}"/>
              </a:ext>
            </a:extLst>
          </p:cNvPr>
          <p:cNvSpPr>
            <a:spLocks noGrp="1"/>
          </p:cNvSpPr>
          <p:nvPr>
            <p:ph idx="1"/>
          </p:nvPr>
        </p:nvSpPr>
        <p:spPr>
          <a:xfrm>
            <a:off x="1981200" y="1600201"/>
            <a:ext cx="8229600" cy="2981325"/>
          </a:xfrm>
        </p:spPr>
        <p:txBody>
          <a:bodyPr rtlCol="0">
            <a:normAutofit/>
          </a:bodyPr>
          <a:lstStyle/>
          <a:p>
            <a:pPr>
              <a:defRPr/>
            </a:pPr>
            <a:r>
              <a:rPr lang="en-CA" sz="2400" b="1" dirty="0"/>
              <a:t>Speaker: </a:t>
            </a:r>
            <a:r>
              <a:rPr lang="en-CA" sz="2400" dirty="0">
                <a:solidFill>
                  <a:srgbClr val="FF0000"/>
                </a:solidFill>
              </a:rPr>
              <a:t>Dr Richard Rusk</a:t>
            </a:r>
          </a:p>
          <a:p>
            <a:pPr>
              <a:defRPr/>
            </a:pPr>
            <a:endParaRPr lang="en-CA" sz="2400" b="1" dirty="0"/>
          </a:p>
          <a:p>
            <a:pPr>
              <a:defRPr/>
            </a:pPr>
            <a:r>
              <a:rPr lang="en-CA" sz="2400" b="1" dirty="0"/>
              <a:t>Relationships with commercial interests:</a:t>
            </a:r>
          </a:p>
          <a:p>
            <a:pPr lvl="1">
              <a:defRPr/>
            </a:pPr>
            <a:r>
              <a:rPr lang="en-CA" sz="2000" b="1" dirty="0">
                <a:solidFill>
                  <a:srgbClr val="FF0000"/>
                </a:solidFill>
              </a:rPr>
              <a:t>Grants/Research Support: </a:t>
            </a:r>
            <a:r>
              <a:rPr lang="en-CA" sz="2000" dirty="0">
                <a:solidFill>
                  <a:srgbClr val="FF0000"/>
                </a:solidFill>
              </a:rPr>
              <a:t>PHAC grant – Lyme Disease</a:t>
            </a:r>
          </a:p>
          <a:p>
            <a:pPr lvl="1">
              <a:defRPr/>
            </a:pPr>
            <a:r>
              <a:rPr lang="en-CA" sz="2000" b="1" dirty="0">
                <a:solidFill>
                  <a:srgbClr val="FF0000"/>
                </a:solidFill>
              </a:rPr>
              <a:t>Speakers Bureau/Honoraria: </a:t>
            </a:r>
            <a:r>
              <a:rPr lang="en-CA" sz="2000" dirty="0">
                <a:solidFill>
                  <a:srgbClr val="FF0000"/>
                </a:solidFill>
              </a:rPr>
              <a:t>MCFP, University of Manitoba</a:t>
            </a:r>
          </a:p>
          <a:p>
            <a:pPr lvl="1">
              <a:defRPr/>
            </a:pPr>
            <a:r>
              <a:rPr lang="en-CA" sz="2000" b="1" dirty="0">
                <a:solidFill>
                  <a:srgbClr val="FF0000"/>
                </a:solidFill>
              </a:rPr>
              <a:t>Consulting Fees: </a:t>
            </a:r>
            <a:r>
              <a:rPr lang="en-CA" sz="2000" dirty="0">
                <a:solidFill>
                  <a:srgbClr val="FF0000"/>
                </a:solidFill>
              </a:rPr>
              <a:t>HyLife Foods Ltd., Maple Leaf Foods.</a:t>
            </a:r>
            <a:endParaRPr lang="en-CA" dirty="0">
              <a:solidFill>
                <a:srgbClr val="FF0000"/>
              </a:solidFill>
            </a:endParaRPr>
          </a:p>
          <a:p>
            <a:pPr marL="0" indent="0">
              <a:buNone/>
              <a:defRPr/>
            </a:pPr>
            <a:endParaRPr lang="en-CA" sz="2400" dirty="0"/>
          </a:p>
        </p:txBody>
      </p:sp>
      <p:sp>
        <p:nvSpPr>
          <p:cNvPr id="3076" name="TextBox 3">
            <a:extLst>
              <a:ext uri="{FF2B5EF4-FFF2-40B4-BE49-F238E27FC236}">
                <a16:creationId xmlns:a16="http://schemas.microsoft.com/office/drawing/2014/main" id="{A8F8B4AB-CC47-C14F-ACCA-CC5EBE0A10C1}"/>
              </a:ext>
            </a:extLst>
          </p:cNvPr>
          <p:cNvSpPr txBox="1">
            <a:spLocks noChangeArrowheads="1"/>
          </p:cNvSpPr>
          <p:nvPr/>
        </p:nvSpPr>
        <p:spPr bwMode="auto">
          <a:xfrm>
            <a:off x="1703388" y="19050"/>
            <a:ext cx="439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CA" altLang="en-US" sz="1800">
                <a:solidFill>
                  <a:srgbClr val="ED7D31"/>
                </a:solidFill>
              </a:rPr>
              <a:t>CFPC CoI Templates: Slide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EED4-0BAA-B14F-B61A-3BC9DF59768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E8229F4-C719-6E40-BC27-CB2FC11CEABF}"/>
              </a:ext>
            </a:extLst>
          </p:cNvPr>
          <p:cNvSpPr>
            <a:spLocks noGrp="1"/>
          </p:cNvSpPr>
          <p:nvPr>
            <p:ph idx="1"/>
          </p:nvPr>
        </p:nvSpPr>
        <p:spPr/>
        <p:txBody>
          <a:bodyPr/>
          <a:lstStyle/>
          <a:p>
            <a:r>
              <a:rPr lang="en-US" dirty="0"/>
              <a:t>Overview of Human Health Antimicrobial Stewardship (AMS) programs in Canada</a:t>
            </a:r>
          </a:p>
          <a:p>
            <a:r>
              <a:rPr lang="en-US" dirty="0"/>
              <a:t>AMS Interventions in Human Health</a:t>
            </a:r>
          </a:p>
          <a:p>
            <a:r>
              <a:rPr lang="en-US" dirty="0"/>
              <a:t>Influencers to progress with AMS in north America</a:t>
            </a:r>
          </a:p>
          <a:p>
            <a:r>
              <a:rPr lang="en-CA" dirty="0"/>
              <a:t>Re-addressing AMS After COVID</a:t>
            </a:r>
            <a:endParaRPr lang="en-US" dirty="0"/>
          </a:p>
        </p:txBody>
      </p:sp>
    </p:spTree>
    <p:extLst>
      <p:ext uri="{BB962C8B-B14F-4D97-AF65-F5344CB8AC3E}">
        <p14:creationId xmlns:p14="http://schemas.microsoft.com/office/powerpoint/2010/main" val="1174123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1B71-572E-3846-AB8B-49D1525A6FF3}"/>
              </a:ext>
            </a:extLst>
          </p:cNvPr>
          <p:cNvSpPr>
            <a:spLocks noGrp="1"/>
          </p:cNvSpPr>
          <p:nvPr>
            <p:ph type="title"/>
          </p:nvPr>
        </p:nvSpPr>
        <p:spPr>
          <a:xfrm>
            <a:off x="1981200" y="0"/>
            <a:ext cx="8229600" cy="1143000"/>
          </a:xfrm>
        </p:spPr>
        <p:txBody>
          <a:bodyPr/>
          <a:lstStyle/>
          <a:p>
            <a:r>
              <a:rPr lang="en-US" dirty="0"/>
              <a:t>AMS Overview</a:t>
            </a:r>
          </a:p>
        </p:txBody>
      </p:sp>
      <p:sp>
        <p:nvSpPr>
          <p:cNvPr id="3" name="Content Placeholder 2">
            <a:extLst>
              <a:ext uri="{FF2B5EF4-FFF2-40B4-BE49-F238E27FC236}">
                <a16:creationId xmlns:a16="http://schemas.microsoft.com/office/drawing/2014/main" id="{AFBF89B6-CA9D-E54C-AADE-0A3EDDAFF756}"/>
              </a:ext>
            </a:extLst>
          </p:cNvPr>
          <p:cNvSpPr>
            <a:spLocks noGrp="1"/>
          </p:cNvSpPr>
          <p:nvPr>
            <p:ph idx="1"/>
          </p:nvPr>
        </p:nvSpPr>
        <p:spPr>
          <a:xfrm>
            <a:off x="1981200" y="1143000"/>
            <a:ext cx="8229600" cy="4806280"/>
          </a:xfrm>
        </p:spPr>
        <p:txBody>
          <a:bodyPr/>
          <a:lstStyle/>
          <a:p>
            <a:r>
              <a:rPr lang="en-US" dirty="0"/>
              <a:t>Chief Public Health Officer of Canada’s 2019 Spotlight Report: “Handle with Care: Preserving Antibiotics Now and into the Future”</a:t>
            </a:r>
          </a:p>
          <a:p>
            <a:pPr lvl="1"/>
            <a:r>
              <a:rPr lang="en-US" dirty="0"/>
              <a:t>Big picture focus</a:t>
            </a:r>
          </a:p>
          <a:p>
            <a:r>
              <a:rPr lang="en-US" dirty="0"/>
              <a:t>Canadian Integrated Program for Antimicrobial Resistance Surveillance (CIPARS) Annual Reports</a:t>
            </a:r>
          </a:p>
          <a:p>
            <a:pPr lvl="1"/>
            <a:r>
              <a:rPr lang="en-US" dirty="0"/>
              <a:t>Antimicrobial Use data</a:t>
            </a:r>
          </a:p>
          <a:p>
            <a:endParaRPr lang="en-US" dirty="0"/>
          </a:p>
        </p:txBody>
      </p:sp>
      <p:sp>
        <p:nvSpPr>
          <p:cNvPr id="4" name="TextBox 3">
            <a:extLst>
              <a:ext uri="{FF2B5EF4-FFF2-40B4-BE49-F238E27FC236}">
                <a16:creationId xmlns:a16="http://schemas.microsoft.com/office/drawing/2014/main" id="{BFE38611-6D59-674C-AF89-69EBC31F6FD7}"/>
              </a:ext>
            </a:extLst>
          </p:cNvPr>
          <p:cNvSpPr txBox="1"/>
          <p:nvPr/>
        </p:nvSpPr>
        <p:spPr>
          <a:xfrm>
            <a:off x="1524000" y="5157193"/>
            <a:ext cx="8604448" cy="646331"/>
          </a:xfrm>
          <a:prstGeom prst="rect">
            <a:avLst/>
          </a:prstGeom>
          <a:noFill/>
          <a:ln>
            <a:solidFill>
              <a:schemeClr val="tx1"/>
            </a:solidFill>
          </a:ln>
        </p:spPr>
        <p:txBody>
          <a:bodyPr wrap="square" rtlCol="0">
            <a:spAutoFit/>
          </a:bodyPr>
          <a:lstStyle/>
          <a:p>
            <a:pPr defTabSz="457200"/>
            <a:r>
              <a:rPr lang="en-US" dirty="0">
                <a:solidFill>
                  <a:prstClr val="black"/>
                </a:solidFill>
                <a:latin typeface="Calibri" panose="020F0502020204030204"/>
                <a:hlinkClick r:id="rId2"/>
              </a:rPr>
              <a:t>https://www.canada.ca/en/public-health/corporate/publications/chief-public-health-officer-reports-state-public-health-canada/preserving-antibiotics/message.html</a:t>
            </a:r>
            <a:r>
              <a:rPr lang="en-US" dirty="0">
                <a:solidFill>
                  <a:prstClr val="black"/>
                </a:solidFill>
                <a:latin typeface="Calibri" panose="020F0502020204030204"/>
              </a:rPr>
              <a:t> </a:t>
            </a:r>
          </a:p>
        </p:txBody>
      </p:sp>
    </p:spTree>
    <p:extLst>
      <p:ext uri="{BB962C8B-B14F-4D97-AF65-F5344CB8AC3E}">
        <p14:creationId xmlns:p14="http://schemas.microsoft.com/office/powerpoint/2010/main" val="376787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ure 1. CIPARS brings together diverse sources of data in a robust and sound manner. Text description follows.">
            <a:extLst>
              <a:ext uri="{FF2B5EF4-FFF2-40B4-BE49-F238E27FC236}">
                <a16:creationId xmlns:a16="http://schemas.microsoft.com/office/drawing/2014/main" id="{AC2276C6-AAD1-CF48-8F5F-11947B4CB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88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F2AB2A-7E59-B144-B452-A42E38A373F3}"/>
              </a:ext>
            </a:extLst>
          </p:cNvPr>
          <p:cNvSpPr txBox="1"/>
          <p:nvPr/>
        </p:nvSpPr>
        <p:spPr>
          <a:xfrm>
            <a:off x="1524000" y="6288414"/>
            <a:ext cx="9144000" cy="584775"/>
          </a:xfrm>
          <a:prstGeom prst="rect">
            <a:avLst/>
          </a:prstGeom>
          <a:solidFill>
            <a:schemeClr val="bg1"/>
          </a:solidFill>
          <a:ln>
            <a:solidFill>
              <a:schemeClr val="tx1"/>
            </a:solidFill>
          </a:ln>
        </p:spPr>
        <p:txBody>
          <a:bodyPr wrap="square" rtlCol="0">
            <a:spAutoFit/>
          </a:bodyPr>
          <a:lstStyle/>
          <a:p>
            <a:pPr defTabSz="457200"/>
            <a:r>
              <a:rPr lang="en-US" sz="1600" dirty="0">
                <a:solidFill>
                  <a:prstClr val="black"/>
                </a:solidFill>
                <a:latin typeface="Calibri" panose="020F0502020204030204"/>
                <a:hlinkClick r:id="rId3"/>
              </a:rPr>
              <a:t>https://www.canada.ca/en/public-health/services/surveillance/canadian-integrated-program-antimicrobial-resistance-surveillance-cipars/cipars-reports/2018-annual-report-integrated-findings.html</a:t>
            </a:r>
            <a:r>
              <a:rPr lang="en-US" sz="1600" dirty="0">
                <a:solidFill>
                  <a:prstClr val="black"/>
                </a:solidFill>
                <a:latin typeface="Calibri" panose="020F0502020204030204"/>
              </a:rPr>
              <a:t> </a:t>
            </a:r>
          </a:p>
        </p:txBody>
      </p:sp>
    </p:spTree>
    <p:extLst>
      <p:ext uri="{BB962C8B-B14F-4D97-AF65-F5344CB8AC3E}">
        <p14:creationId xmlns:p14="http://schemas.microsoft.com/office/powerpoint/2010/main" val="83823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9363-8ABE-D24A-A25D-B96C5EA4E942}"/>
              </a:ext>
            </a:extLst>
          </p:cNvPr>
          <p:cNvSpPr>
            <a:spLocks noGrp="1"/>
          </p:cNvSpPr>
          <p:nvPr>
            <p:ph type="title"/>
          </p:nvPr>
        </p:nvSpPr>
        <p:spPr>
          <a:xfrm>
            <a:off x="1981200" y="44624"/>
            <a:ext cx="8229600" cy="1143000"/>
          </a:xfrm>
        </p:spPr>
        <p:txBody>
          <a:bodyPr/>
          <a:lstStyle/>
          <a:p>
            <a:r>
              <a:rPr lang="en-US" dirty="0"/>
              <a:t>AMS INTERVENTIONS</a:t>
            </a:r>
          </a:p>
        </p:txBody>
      </p:sp>
      <p:sp>
        <p:nvSpPr>
          <p:cNvPr id="3" name="Content Placeholder 2">
            <a:extLst>
              <a:ext uri="{FF2B5EF4-FFF2-40B4-BE49-F238E27FC236}">
                <a16:creationId xmlns:a16="http://schemas.microsoft.com/office/drawing/2014/main" id="{3FFB2865-0CDB-ED4A-8FD9-EC16EFCB6994}"/>
              </a:ext>
            </a:extLst>
          </p:cNvPr>
          <p:cNvSpPr>
            <a:spLocks noGrp="1"/>
          </p:cNvSpPr>
          <p:nvPr>
            <p:ph idx="1"/>
          </p:nvPr>
        </p:nvSpPr>
        <p:spPr>
          <a:xfrm>
            <a:off x="1981200" y="1166018"/>
            <a:ext cx="8229600" cy="5071294"/>
          </a:xfrm>
        </p:spPr>
        <p:txBody>
          <a:bodyPr/>
          <a:lstStyle/>
          <a:p>
            <a:r>
              <a:rPr lang="en-US" dirty="0"/>
              <a:t>Community-based interventions</a:t>
            </a:r>
          </a:p>
          <a:p>
            <a:pPr lvl="1"/>
            <a:r>
              <a:rPr lang="en-US" dirty="0"/>
              <a:t>Public awareness, community education and stewardship, National AMS Strategy</a:t>
            </a:r>
          </a:p>
          <a:p>
            <a:r>
              <a:rPr lang="en-US" dirty="0"/>
              <a:t>Primary-care interventions</a:t>
            </a:r>
          </a:p>
          <a:p>
            <a:pPr lvl="1"/>
            <a:r>
              <a:rPr lang="en-CA" dirty="0"/>
              <a:t>Educational programs, feedback to physicians, shared decision making, Electronic health records (EHR) surveillance</a:t>
            </a:r>
            <a:endParaRPr lang="en-US" dirty="0"/>
          </a:p>
          <a:p>
            <a:r>
              <a:rPr lang="en-US" dirty="0"/>
              <a:t>Health system interventions</a:t>
            </a:r>
          </a:p>
          <a:p>
            <a:pPr lvl="1"/>
            <a:r>
              <a:rPr lang="en-CA" dirty="0"/>
              <a:t>Guidelines</a:t>
            </a:r>
            <a:r>
              <a:rPr lang="en-CA" dirty="0">
                <a:solidFill>
                  <a:srgbClr val="000000"/>
                </a:solidFill>
                <a:latin typeface="Calibri" panose="020F0502020204030204" pitchFamily="34" charset="0"/>
              </a:rPr>
              <a:t>, </a:t>
            </a:r>
            <a:r>
              <a:rPr lang="en-US" dirty="0"/>
              <a:t>vaccinations, </a:t>
            </a:r>
            <a:r>
              <a:rPr lang="en-CA" dirty="0"/>
              <a:t>Point-of-care testing, Restricted reimbursement</a:t>
            </a:r>
            <a:endParaRPr lang="en-CA" dirty="0">
              <a:solidFill>
                <a:srgbClr val="000000"/>
              </a:solidFill>
              <a:latin typeface="Calibri" panose="020F0502020204030204" pitchFamily="34" charset="0"/>
            </a:endParaRPr>
          </a:p>
        </p:txBody>
      </p:sp>
      <p:sp>
        <p:nvSpPr>
          <p:cNvPr id="9" name="TextBox 8">
            <a:extLst>
              <a:ext uri="{FF2B5EF4-FFF2-40B4-BE49-F238E27FC236}">
                <a16:creationId xmlns:a16="http://schemas.microsoft.com/office/drawing/2014/main" id="{125FA11A-21FB-2E42-B8E3-1B71AF11561F}"/>
              </a:ext>
            </a:extLst>
          </p:cNvPr>
          <p:cNvSpPr txBox="1"/>
          <p:nvPr/>
        </p:nvSpPr>
        <p:spPr>
          <a:xfrm>
            <a:off x="1524000" y="5157193"/>
            <a:ext cx="8604449" cy="646331"/>
          </a:xfrm>
          <a:prstGeom prst="rect">
            <a:avLst/>
          </a:prstGeom>
          <a:noFill/>
          <a:ln>
            <a:solidFill>
              <a:schemeClr val="tx1"/>
            </a:solidFill>
          </a:ln>
        </p:spPr>
        <p:txBody>
          <a:bodyPr wrap="square" rtlCol="0">
            <a:spAutoFit/>
          </a:bodyPr>
          <a:lstStyle/>
          <a:p>
            <a:pPr defTabSz="457200"/>
            <a:r>
              <a:rPr lang="en-US" dirty="0">
                <a:solidFill>
                  <a:prstClr val="black"/>
                </a:solidFill>
                <a:latin typeface="Calibri" panose="020F0502020204030204"/>
                <a:hlinkClick r:id="rId2"/>
              </a:rPr>
              <a:t>https://www.canada.ca/en/public-health/services/publications/drugs-health-products/interventions-address-antimicrobial-use.html</a:t>
            </a:r>
            <a:r>
              <a:rPr lang="en-US" dirty="0">
                <a:solidFill>
                  <a:prstClr val="black"/>
                </a:solidFill>
                <a:latin typeface="Calibri" panose="020F0502020204030204"/>
              </a:rPr>
              <a:t> </a:t>
            </a:r>
          </a:p>
        </p:txBody>
      </p:sp>
    </p:spTree>
    <p:extLst>
      <p:ext uri="{BB962C8B-B14F-4D97-AF65-F5344CB8AC3E}">
        <p14:creationId xmlns:p14="http://schemas.microsoft.com/office/powerpoint/2010/main" val="3663047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9363-8ABE-D24A-A25D-B96C5EA4E942}"/>
              </a:ext>
            </a:extLst>
          </p:cNvPr>
          <p:cNvSpPr>
            <a:spLocks noGrp="1"/>
          </p:cNvSpPr>
          <p:nvPr>
            <p:ph type="title"/>
          </p:nvPr>
        </p:nvSpPr>
        <p:spPr>
          <a:xfrm>
            <a:off x="1981200" y="44624"/>
            <a:ext cx="8229600" cy="1143000"/>
          </a:xfrm>
        </p:spPr>
        <p:txBody>
          <a:bodyPr/>
          <a:lstStyle/>
          <a:p>
            <a:r>
              <a:rPr lang="en-US" dirty="0"/>
              <a:t>SOCIAL DETERMINANTS of AMS</a:t>
            </a:r>
          </a:p>
        </p:txBody>
      </p:sp>
      <p:sp>
        <p:nvSpPr>
          <p:cNvPr id="3" name="Content Placeholder 2">
            <a:extLst>
              <a:ext uri="{FF2B5EF4-FFF2-40B4-BE49-F238E27FC236}">
                <a16:creationId xmlns:a16="http://schemas.microsoft.com/office/drawing/2014/main" id="{3FFB2865-0CDB-ED4A-8FD9-EC16EFCB6994}"/>
              </a:ext>
            </a:extLst>
          </p:cNvPr>
          <p:cNvSpPr>
            <a:spLocks noGrp="1"/>
          </p:cNvSpPr>
          <p:nvPr>
            <p:ph idx="1"/>
          </p:nvPr>
        </p:nvSpPr>
        <p:spPr>
          <a:xfrm>
            <a:off x="1981200" y="1166018"/>
            <a:ext cx="8229600" cy="5071294"/>
          </a:xfrm>
        </p:spPr>
        <p:txBody>
          <a:bodyPr/>
          <a:lstStyle/>
          <a:p>
            <a:r>
              <a:rPr lang="en-CA" sz="2000" dirty="0">
                <a:solidFill>
                  <a:srgbClr val="000000"/>
                </a:solidFill>
                <a:latin typeface="Calibri" panose="020F0502020204030204" pitchFamily="34" charset="0"/>
              </a:rPr>
              <a:t>Organization and health system-related</a:t>
            </a:r>
          </a:p>
          <a:p>
            <a:pPr lvl="1"/>
            <a:r>
              <a:rPr lang="en-US" sz="1800" dirty="0"/>
              <a:t>Availability and access to diagnostic tools and guidelines, peer influence, systems for self-monitoring (EHR), OTC sales, economic incentives from pharma, malpractice laws, sick leave policies, daycare policies, vaccination campaigns</a:t>
            </a:r>
            <a:endParaRPr lang="en-CA" sz="1800" dirty="0">
              <a:solidFill>
                <a:srgbClr val="000000"/>
              </a:solidFill>
              <a:latin typeface="Calibri" panose="020F0502020204030204" pitchFamily="34" charset="0"/>
            </a:endParaRPr>
          </a:p>
          <a:p>
            <a:r>
              <a:rPr lang="en-CA" sz="2000" dirty="0">
                <a:solidFill>
                  <a:srgbClr val="000000"/>
                </a:solidFill>
                <a:latin typeface="Calibri" panose="020F0502020204030204" pitchFamily="34" charset="0"/>
              </a:rPr>
              <a:t>Practitioner-related</a:t>
            </a:r>
          </a:p>
          <a:p>
            <a:pPr lvl="1"/>
            <a:r>
              <a:rPr lang="en-US" sz="1800" dirty="0"/>
              <a:t>Knowledge, beliefs, and attitudes towards antibiotics, perceived expectations, shared decision making, patient-practitioner relationships, practice volume, medical training</a:t>
            </a:r>
            <a:endParaRPr lang="en-CA" sz="1800" dirty="0">
              <a:solidFill>
                <a:srgbClr val="000000"/>
              </a:solidFill>
              <a:latin typeface="Calibri" panose="020F0502020204030204" pitchFamily="34" charset="0"/>
            </a:endParaRPr>
          </a:p>
          <a:p>
            <a:r>
              <a:rPr lang="en-CA" sz="2000" dirty="0">
                <a:solidFill>
                  <a:srgbClr val="000000"/>
                </a:solidFill>
                <a:latin typeface="Calibri" panose="020F0502020204030204" pitchFamily="34" charset="0"/>
              </a:rPr>
              <a:t>Patient-related</a:t>
            </a:r>
          </a:p>
          <a:p>
            <a:pPr lvl="1"/>
            <a:r>
              <a:rPr lang="en-US" sz="1800" dirty="0"/>
              <a:t>Attitudes, knowledge, or beliefs about antibiotics, illness and health behaviours, expectation of a prescription, previous experience, demographics and social determinants of health</a:t>
            </a:r>
            <a:endParaRPr lang="en-CA" sz="1800" dirty="0">
              <a:solidFill>
                <a:srgbClr val="000000"/>
              </a:solidFill>
              <a:latin typeface="Calibri" panose="020F0502020204030204" pitchFamily="34" charset="0"/>
            </a:endParaRPr>
          </a:p>
          <a:p>
            <a:r>
              <a:rPr lang="en-CA" sz="2000" dirty="0">
                <a:solidFill>
                  <a:srgbClr val="000000"/>
                </a:solidFill>
                <a:latin typeface="Calibri" panose="020F0502020204030204" pitchFamily="34" charset="0"/>
              </a:rPr>
              <a:t>Sociocultural factors</a:t>
            </a:r>
          </a:p>
          <a:p>
            <a:pPr lvl="1"/>
            <a:r>
              <a:rPr lang="en-US" sz="1800" dirty="0"/>
              <a:t>Power distance, uncertainty avoidance, cultural perceptions, income inequality</a:t>
            </a:r>
          </a:p>
        </p:txBody>
      </p:sp>
      <p:sp>
        <p:nvSpPr>
          <p:cNvPr id="9" name="TextBox 8">
            <a:extLst>
              <a:ext uri="{FF2B5EF4-FFF2-40B4-BE49-F238E27FC236}">
                <a16:creationId xmlns:a16="http://schemas.microsoft.com/office/drawing/2014/main" id="{125FA11A-21FB-2E42-B8E3-1B71AF11561F}"/>
              </a:ext>
            </a:extLst>
          </p:cNvPr>
          <p:cNvSpPr txBox="1"/>
          <p:nvPr/>
        </p:nvSpPr>
        <p:spPr>
          <a:xfrm>
            <a:off x="1524000" y="6021288"/>
            <a:ext cx="6012160" cy="923330"/>
          </a:xfrm>
          <a:prstGeom prst="rect">
            <a:avLst/>
          </a:prstGeom>
          <a:noFill/>
          <a:ln>
            <a:solidFill>
              <a:schemeClr val="tx1"/>
            </a:solidFill>
          </a:ln>
        </p:spPr>
        <p:txBody>
          <a:bodyPr wrap="square" rtlCol="0">
            <a:spAutoFit/>
          </a:bodyPr>
          <a:lstStyle/>
          <a:p>
            <a:pPr defTabSz="457200"/>
            <a:r>
              <a:rPr lang="en-US" dirty="0">
                <a:solidFill>
                  <a:prstClr val="black"/>
                </a:solidFill>
                <a:latin typeface="Calibri" panose="020F0502020204030204"/>
                <a:hlinkClick r:id="rId2"/>
              </a:rPr>
              <a:t>https://www.canada.ca/en/public-health/services/publications/drugs-health-products/social-cultural-drivers-antimicrobial-use.html</a:t>
            </a:r>
            <a:r>
              <a:rPr lang="en-US" dirty="0">
                <a:solidFill>
                  <a:prstClr val="black"/>
                </a:solidFill>
                <a:latin typeface="Calibri" panose="020F0502020204030204"/>
              </a:rPr>
              <a:t> </a:t>
            </a:r>
          </a:p>
        </p:txBody>
      </p:sp>
    </p:spTree>
    <p:extLst>
      <p:ext uri="{BB962C8B-B14F-4D97-AF65-F5344CB8AC3E}">
        <p14:creationId xmlns:p14="http://schemas.microsoft.com/office/powerpoint/2010/main" val="399682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9EC4-69D9-C242-81F7-042B44D30D5A}"/>
              </a:ext>
            </a:extLst>
          </p:cNvPr>
          <p:cNvSpPr>
            <a:spLocks noGrp="1"/>
          </p:cNvSpPr>
          <p:nvPr>
            <p:ph type="title"/>
          </p:nvPr>
        </p:nvSpPr>
        <p:spPr>
          <a:xfrm>
            <a:off x="1981199" y="0"/>
            <a:ext cx="8229600" cy="980728"/>
          </a:xfrm>
        </p:spPr>
        <p:txBody>
          <a:bodyPr/>
          <a:lstStyle/>
          <a:p>
            <a:r>
              <a:rPr lang="en-US" dirty="0"/>
              <a:t>AMR Priorities</a:t>
            </a:r>
          </a:p>
        </p:txBody>
      </p:sp>
      <p:pic>
        <p:nvPicPr>
          <p:cNvPr id="30722" name="Picture 2">
            <a:extLst>
              <a:ext uri="{FF2B5EF4-FFF2-40B4-BE49-F238E27FC236}">
                <a16:creationId xmlns:a16="http://schemas.microsoft.com/office/drawing/2014/main" id="{B07F654B-7305-1948-941D-1BC95EBFD7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836712"/>
            <a:ext cx="9107332" cy="5904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9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C60869C-4EDE-4944-BB14-A5FBAB7CE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49"/>
            <a:ext cx="91440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a:extLst>
              <a:ext uri="{FF2B5EF4-FFF2-40B4-BE49-F238E27FC236}">
                <a16:creationId xmlns:a16="http://schemas.microsoft.com/office/drawing/2014/main" id="{23463173-6FFC-2A41-B508-B68399026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446" y="3429000"/>
            <a:ext cx="914400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9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09A9-6829-B849-87A8-F20B3D562F72}"/>
              </a:ext>
            </a:extLst>
          </p:cNvPr>
          <p:cNvSpPr>
            <a:spLocks noGrp="1"/>
          </p:cNvSpPr>
          <p:nvPr>
            <p:ph type="title"/>
          </p:nvPr>
        </p:nvSpPr>
        <p:spPr/>
        <p:txBody>
          <a:bodyPr/>
          <a:lstStyle/>
          <a:p>
            <a:r>
              <a:rPr lang="en-US" dirty="0"/>
              <a:t>AMS Progress Concerns</a:t>
            </a:r>
          </a:p>
        </p:txBody>
      </p:sp>
      <p:sp>
        <p:nvSpPr>
          <p:cNvPr id="3" name="Content Placeholder 2">
            <a:extLst>
              <a:ext uri="{FF2B5EF4-FFF2-40B4-BE49-F238E27FC236}">
                <a16:creationId xmlns:a16="http://schemas.microsoft.com/office/drawing/2014/main" id="{C62E2F44-C93E-0643-8D6F-EA3FBFBDCA3B}"/>
              </a:ext>
            </a:extLst>
          </p:cNvPr>
          <p:cNvSpPr>
            <a:spLocks noGrp="1"/>
          </p:cNvSpPr>
          <p:nvPr>
            <p:ph idx="1"/>
          </p:nvPr>
        </p:nvSpPr>
        <p:spPr>
          <a:xfrm>
            <a:off x="1981200" y="1438355"/>
            <a:ext cx="8229600" cy="4853136"/>
          </a:xfrm>
        </p:spPr>
        <p:txBody>
          <a:bodyPr/>
          <a:lstStyle/>
          <a:p>
            <a:r>
              <a:rPr lang="en-US" dirty="0"/>
              <a:t>COVID 19 pandemic</a:t>
            </a:r>
          </a:p>
          <a:p>
            <a:r>
              <a:rPr lang="en-CA" dirty="0"/>
              <a:t>Influence of Covid on AMS</a:t>
            </a:r>
          </a:p>
          <a:p>
            <a:pPr lvl="1"/>
            <a:r>
              <a:rPr lang="en-CA" dirty="0"/>
              <a:t>Diverted funding</a:t>
            </a:r>
          </a:p>
          <a:p>
            <a:pPr lvl="1"/>
            <a:r>
              <a:rPr lang="en-CA" dirty="0"/>
              <a:t>Diverted personnel</a:t>
            </a:r>
          </a:p>
          <a:p>
            <a:pPr lvl="1"/>
            <a:r>
              <a:rPr lang="en-CA" dirty="0"/>
              <a:t>Diverted research focus</a:t>
            </a:r>
          </a:p>
          <a:p>
            <a:pPr lvl="1"/>
            <a:r>
              <a:rPr lang="en-CA" dirty="0"/>
              <a:t>Lower risk tolerance by clinicians in community who then increase the use of antibiotics</a:t>
            </a:r>
          </a:p>
          <a:p>
            <a:r>
              <a:rPr lang="en-CA" dirty="0"/>
              <a:t>Less educational and promotional information available</a:t>
            </a:r>
          </a:p>
          <a:p>
            <a:endParaRPr lang="en-US" dirty="0"/>
          </a:p>
        </p:txBody>
      </p:sp>
    </p:spTree>
    <p:extLst>
      <p:ext uri="{BB962C8B-B14F-4D97-AF65-F5344CB8AC3E}">
        <p14:creationId xmlns:p14="http://schemas.microsoft.com/office/powerpoint/2010/main" val="211357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8A1DB-B377-4301-8073-C4450FE7F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33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5CCC-A96B-A64D-98DA-C03F4ADCF08B}"/>
              </a:ext>
            </a:extLst>
          </p:cNvPr>
          <p:cNvSpPr>
            <a:spLocks noGrp="1"/>
          </p:cNvSpPr>
          <p:nvPr>
            <p:ph type="title"/>
          </p:nvPr>
        </p:nvSpPr>
        <p:spPr/>
        <p:txBody>
          <a:bodyPr/>
          <a:lstStyle/>
          <a:p>
            <a:r>
              <a:rPr lang="en-CA" dirty="0"/>
              <a:t>Re-addressing AMS After COVID</a:t>
            </a:r>
            <a:endParaRPr lang="en-US" dirty="0"/>
          </a:p>
        </p:txBody>
      </p:sp>
      <p:sp>
        <p:nvSpPr>
          <p:cNvPr id="3" name="Content Placeholder 2">
            <a:extLst>
              <a:ext uri="{FF2B5EF4-FFF2-40B4-BE49-F238E27FC236}">
                <a16:creationId xmlns:a16="http://schemas.microsoft.com/office/drawing/2014/main" id="{464BD3A2-10F3-6041-A3B3-607073916350}"/>
              </a:ext>
            </a:extLst>
          </p:cNvPr>
          <p:cNvSpPr>
            <a:spLocks noGrp="1"/>
          </p:cNvSpPr>
          <p:nvPr>
            <p:ph idx="1"/>
          </p:nvPr>
        </p:nvSpPr>
        <p:spPr/>
        <p:txBody>
          <a:bodyPr/>
          <a:lstStyle/>
          <a:p>
            <a:r>
              <a:rPr lang="en-CA" dirty="0"/>
              <a:t>Require a mosaic of actions</a:t>
            </a:r>
          </a:p>
          <a:p>
            <a:r>
              <a:rPr lang="en-CA" dirty="0"/>
              <a:t>Division of actions into “segments”</a:t>
            </a:r>
          </a:p>
          <a:p>
            <a:pPr lvl="1"/>
            <a:r>
              <a:rPr lang="en-CA" dirty="0"/>
              <a:t>Primary care, acute care, ICU, long-term care, transplant patients, infectious diseases</a:t>
            </a:r>
          </a:p>
          <a:p>
            <a:r>
              <a:rPr lang="en-CA" dirty="0"/>
              <a:t>Focus on actions that impact and resonate the most for the physicians in that segment</a:t>
            </a:r>
          </a:p>
          <a:p>
            <a:r>
              <a:rPr lang="en-CA" dirty="0"/>
              <a:t>Use a broader team to create a safety net for the clinicians - check lab results and medical orders</a:t>
            </a:r>
          </a:p>
          <a:p>
            <a:endParaRPr lang="en-US" dirty="0"/>
          </a:p>
        </p:txBody>
      </p:sp>
    </p:spTree>
    <p:extLst>
      <p:ext uri="{BB962C8B-B14F-4D97-AF65-F5344CB8AC3E}">
        <p14:creationId xmlns:p14="http://schemas.microsoft.com/office/powerpoint/2010/main" val="3001385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D0C51-0159-4B41-BFDB-A2CA4A037C8F}"/>
              </a:ext>
            </a:extLst>
          </p:cNvPr>
          <p:cNvSpPr>
            <a:spLocks noGrp="1"/>
          </p:cNvSpPr>
          <p:nvPr>
            <p:ph type="title"/>
          </p:nvPr>
        </p:nvSpPr>
        <p:spPr>
          <a:xfrm>
            <a:off x="1981200" y="53752"/>
            <a:ext cx="8229600" cy="1143000"/>
          </a:xfrm>
        </p:spPr>
        <p:txBody>
          <a:bodyPr/>
          <a:lstStyle/>
          <a:p>
            <a:r>
              <a:rPr lang="en-US" dirty="0"/>
              <a:t>CONCLUSION</a:t>
            </a:r>
          </a:p>
        </p:txBody>
      </p:sp>
      <p:sp>
        <p:nvSpPr>
          <p:cNvPr id="3" name="Content Placeholder 2">
            <a:extLst>
              <a:ext uri="{FF2B5EF4-FFF2-40B4-BE49-F238E27FC236}">
                <a16:creationId xmlns:a16="http://schemas.microsoft.com/office/drawing/2014/main" id="{70439C42-5EE8-5B4F-B167-3586E50F707F}"/>
              </a:ext>
            </a:extLst>
          </p:cNvPr>
          <p:cNvSpPr>
            <a:spLocks noGrp="1"/>
          </p:cNvSpPr>
          <p:nvPr>
            <p:ph idx="1"/>
          </p:nvPr>
        </p:nvSpPr>
        <p:spPr>
          <a:xfrm>
            <a:off x="1981200" y="1196752"/>
            <a:ext cx="8229600" cy="4781128"/>
          </a:xfrm>
        </p:spPr>
        <p:txBody>
          <a:bodyPr/>
          <a:lstStyle/>
          <a:p>
            <a:r>
              <a:rPr lang="en-US" dirty="0"/>
              <a:t>Addressing AMS and AMR is a WICKED problem</a:t>
            </a:r>
          </a:p>
          <a:p>
            <a:r>
              <a:rPr lang="en-US" dirty="0"/>
              <a:t>Human Health and Animal Health have overlaps but also very different issues to address and focus on</a:t>
            </a:r>
          </a:p>
          <a:p>
            <a:r>
              <a:rPr lang="en-US" dirty="0"/>
              <a:t>COVID 19 pandemic has had a negative effect on progress</a:t>
            </a:r>
          </a:p>
          <a:p>
            <a:r>
              <a:rPr lang="en-US" dirty="0"/>
              <a:t>Sub-divide efforts into specific sections moving forward</a:t>
            </a:r>
          </a:p>
        </p:txBody>
      </p:sp>
    </p:spTree>
    <p:extLst>
      <p:ext uri="{BB962C8B-B14F-4D97-AF65-F5344CB8AC3E}">
        <p14:creationId xmlns:p14="http://schemas.microsoft.com/office/powerpoint/2010/main" val="120577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C7934-2A4C-1441-A15B-91519AD26E7E}"/>
              </a:ext>
            </a:extLst>
          </p:cNvPr>
          <p:cNvSpPr>
            <a:spLocks noGrp="1"/>
          </p:cNvSpPr>
          <p:nvPr>
            <p:ph type="title"/>
          </p:nvPr>
        </p:nvSpPr>
        <p:spPr>
          <a:xfrm>
            <a:off x="2063552" y="1174925"/>
            <a:ext cx="3888432" cy="1143000"/>
          </a:xfrm>
        </p:spPr>
        <p:txBody>
          <a:bodyPr/>
          <a:lstStyle/>
          <a:p>
            <a:r>
              <a:rPr lang="en-US" dirty="0"/>
              <a:t>QUESTIONS</a:t>
            </a:r>
          </a:p>
        </p:txBody>
      </p:sp>
      <p:pic>
        <p:nvPicPr>
          <p:cNvPr id="4" name="Picture 2">
            <a:extLst>
              <a:ext uri="{FF2B5EF4-FFF2-40B4-BE49-F238E27FC236}">
                <a16:creationId xmlns:a16="http://schemas.microsoft.com/office/drawing/2014/main" id="{AD86D6F8-4BAD-244C-9052-346214CB7F0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624" y="1999171"/>
            <a:ext cx="5041825" cy="368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24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D66E6C-6A40-0D40-8055-8260B8967640}"/>
              </a:ext>
            </a:extLst>
          </p:cNvPr>
          <p:cNvSpPr>
            <a:spLocks noGrp="1"/>
          </p:cNvSpPr>
          <p:nvPr>
            <p:ph type="subTitle" idx="1"/>
          </p:nvPr>
        </p:nvSpPr>
        <p:spPr>
          <a:xfrm>
            <a:off x="5715000" y="4754880"/>
            <a:ext cx="4495800" cy="1542403"/>
          </a:xfrm>
        </p:spPr>
        <p:txBody>
          <a:bodyPr>
            <a:normAutofit/>
          </a:bodyPr>
          <a:lstStyle/>
          <a:p>
            <a:pPr>
              <a:lnSpc>
                <a:spcPct val="120000"/>
              </a:lnSpc>
              <a:spcBef>
                <a:spcPts val="0"/>
              </a:spcBef>
              <a:spcAft>
                <a:spcPts val="0"/>
              </a:spcAft>
            </a:pPr>
            <a:r>
              <a:rPr lang="en-US" sz="2400" i="1" dirty="0">
                <a:solidFill>
                  <a:schemeClr val="tx1"/>
                </a:solidFill>
                <a:latin typeface="Calibri" panose="020F0502020204030204" pitchFamily="34" charset="0"/>
                <a:ea typeface="Calibri" panose="020F0502020204030204" pitchFamily="34" charset="0"/>
              </a:rPr>
              <a:t>Rachel Cumberbatch, DVM </a:t>
            </a:r>
          </a:p>
          <a:p>
            <a:pPr>
              <a:lnSpc>
                <a:spcPct val="120000"/>
              </a:lnSpc>
              <a:spcBef>
                <a:spcPts val="0"/>
              </a:spcBef>
              <a:spcAft>
                <a:spcPts val="0"/>
              </a:spcAft>
            </a:pPr>
            <a:r>
              <a:rPr lang="en-US" sz="2400" i="1" dirty="0">
                <a:solidFill>
                  <a:schemeClr val="tx1"/>
                </a:solidFill>
                <a:latin typeface="Calibri" panose="020F0502020204030204" pitchFamily="34" charset="0"/>
                <a:ea typeface="Calibri" panose="020F0502020204030204" pitchFamily="34" charset="0"/>
              </a:rPr>
              <a:t>Animal Health Institute </a:t>
            </a:r>
          </a:p>
          <a:p>
            <a:pPr>
              <a:lnSpc>
                <a:spcPct val="120000"/>
              </a:lnSpc>
              <a:spcBef>
                <a:spcPts val="0"/>
              </a:spcBef>
              <a:spcAft>
                <a:spcPts val="0"/>
              </a:spcAft>
            </a:pPr>
            <a:r>
              <a:rPr lang="en-US" sz="2400" i="1" dirty="0">
                <a:solidFill>
                  <a:schemeClr val="tx1"/>
                </a:solidFill>
                <a:latin typeface="Calibri" panose="020F0502020204030204" pitchFamily="34" charset="0"/>
                <a:ea typeface="Calibri" panose="020F0502020204030204" pitchFamily="34" charset="0"/>
              </a:rPr>
              <a:t>PNWER 30</a:t>
            </a:r>
            <a:r>
              <a:rPr lang="en-US" sz="2400" i="1" baseline="30000" dirty="0">
                <a:solidFill>
                  <a:schemeClr val="tx1"/>
                </a:solidFill>
                <a:latin typeface="Calibri" panose="020F0502020204030204" pitchFamily="34" charset="0"/>
                <a:ea typeface="Calibri" panose="020F0502020204030204" pitchFamily="34" charset="0"/>
              </a:rPr>
              <a:t>th</a:t>
            </a:r>
            <a:r>
              <a:rPr lang="en-US" sz="2400" i="1" dirty="0">
                <a:solidFill>
                  <a:schemeClr val="tx1"/>
                </a:solidFill>
                <a:latin typeface="Calibri" panose="020F0502020204030204" pitchFamily="34" charset="0"/>
                <a:ea typeface="Calibri" panose="020F0502020204030204" pitchFamily="34" charset="0"/>
              </a:rPr>
              <a:t> Annual Summit 2021</a:t>
            </a:r>
          </a:p>
          <a:p>
            <a:pPr>
              <a:lnSpc>
                <a:spcPct val="120000"/>
              </a:lnSpc>
              <a:spcBef>
                <a:spcPts val="0"/>
              </a:spcBef>
              <a:spcAft>
                <a:spcPts val="0"/>
              </a:spcAft>
            </a:pPr>
            <a:endParaRPr lang="en-US" sz="1800" dirty="0">
              <a:solidFill>
                <a:schemeClr val="tx1"/>
              </a:solidFill>
            </a:endParaRPr>
          </a:p>
        </p:txBody>
      </p:sp>
      <p:sp>
        <p:nvSpPr>
          <p:cNvPr id="3" name="Title 2">
            <a:extLst>
              <a:ext uri="{FF2B5EF4-FFF2-40B4-BE49-F238E27FC236}">
                <a16:creationId xmlns:a16="http://schemas.microsoft.com/office/drawing/2014/main" id="{82A36385-467A-D048-A526-BE334398ABD3}"/>
              </a:ext>
            </a:extLst>
          </p:cNvPr>
          <p:cNvSpPr>
            <a:spLocks noGrp="1"/>
          </p:cNvSpPr>
          <p:nvPr>
            <p:ph type="ctrTitle"/>
          </p:nvPr>
        </p:nvSpPr>
        <p:spPr/>
        <p:txBody>
          <a:bodyPr/>
          <a:lstStyle/>
          <a:p>
            <a:br>
              <a:rPr lang="en-US" sz="1800" i="1" dirty="0">
                <a:latin typeface="Calibri" panose="020F0502020204030204" pitchFamily="34" charset="0"/>
                <a:ea typeface="Calibri" panose="020F0502020204030204" pitchFamily="34" charset="0"/>
              </a:rPr>
            </a:br>
            <a:r>
              <a:rPr lang="en-US" sz="3200" i="1" dirty="0">
                <a:latin typeface="Calibri" panose="020F0502020204030204" pitchFamily="34" charset="0"/>
                <a:ea typeface="Calibri" panose="020F0502020204030204" pitchFamily="34" charset="0"/>
              </a:rPr>
              <a:t>Intersection of Trade and Antimicrobial Resistance and Use Policies </a:t>
            </a:r>
            <a:endParaRPr lang="en-US" dirty="0"/>
          </a:p>
        </p:txBody>
      </p:sp>
      <p:pic>
        <p:nvPicPr>
          <p:cNvPr id="4" name="Picture 3">
            <a:extLst>
              <a:ext uri="{FF2B5EF4-FFF2-40B4-BE49-F238E27FC236}">
                <a16:creationId xmlns:a16="http://schemas.microsoft.com/office/drawing/2014/main" id="{918F8D94-8486-B646-9F14-444AB62C1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7316" y="228600"/>
            <a:ext cx="1993484" cy="515400"/>
          </a:xfrm>
          <a:prstGeom prst="rect">
            <a:avLst/>
          </a:prstGeom>
        </p:spPr>
      </p:pic>
      <p:sp>
        <p:nvSpPr>
          <p:cNvPr id="5" name="Rectangle 4">
            <a:extLst>
              <a:ext uri="{FF2B5EF4-FFF2-40B4-BE49-F238E27FC236}">
                <a16:creationId xmlns:a16="http://schemas.microsoft.com/office/drawing/2014/main" id="{C75FDB62-DDEF-7E4B-8350-A14848C3D235}"/>
              </a:ext>
            </a:extLst>
          </p:cNvPr>
          <p:cNvSpPr/>
          <p:nvPr/>
        </p:nvSpPr>
        <p:spPr>
          <a:xfrm>
            <a:off x="5462773" y="4754880"/>
            <a:ext cx="115322" cy="1130520"/>
          </a:xfrm>
          <a:prstGeom prst="rect">
            <a:avLst/>
          </a:prstGeom>
          <a:solidFill>
            <a:srgbClr val="1B4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Arial" panose="020B0604020202020204"/>
            </a:endParaRPr>
          </a:p>
        </p:txBody>
      </p:sp>
    </p:spTree>
    <p:extLst>
      <p:ext uri="{BB962C8B-B14F-4D97-AF65-F5344CB8AC3E}">
        <p14:creationId xmlns:p14="http://schemas.microsoft.com/office/powerpoint/2010/main" val="3397593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 Health Institute (AHI): Who are we?</a:t>
            </a:r>
          </a:p>
        </p:txBody>
      </p:sp>
      <p:pic>
        <p:nvPicPr>
          <p:cNvPr id="2054" name="Picture 6" descr="Image result for BI animal health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817" y="1426767"/>
            <a:ext cx="2333584" cy="10417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lorado Serum compan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647" y="2768290"/>
            <a:ext cx="1961194" cy="88931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dechra veterinary products logo"/>
          <p:cNvSpPr>
            <a:spLocks noChangeAspect="1" noChangeArrowheads="1"/>
          </p:cNvSpPr>
          <p:nvPr/>
        </p:nvSpPr>
        <p:spPr bwMode="auto">
          <a:xfrm>
            <a:off x="5020631" y="8013096"/>
            <a:ext cx="955748" cy="955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sz="1350">
              <a:solidFill>
                <a:prstClr val="black"/>
              </a:solidFill>
              <a:latin typeface="Arial" pitchFamily="34" charset="0"/>
            </a:endParaRPr>
          </a:p>
        </p:txBody>
      </p:sp>
      <p:pic>
        <p:nvPicPr>
          <p:cNvPr id="2064" name="Picture 16" descr="Image result for eco animal healt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409" y="3058083"/>
            <a:ext cx="868754" cy="8687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Elanco Animal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7477" y="2740738"/>
            <a:ext cx="1462097" cy="7264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Neogen Corporatio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412" y="3830804"/>
            <a:ext cx="1564225" cy="55865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Virbac Corporation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5029" y="5052935"/>
            <a:ext cx="1423477" cy="142347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AlcheraBio LLc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8034" y="1331626"/>
            <a:ext cx="1355728" cy="1355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Image result for zoetis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4572" y="5026396"/>
            <a:ext cx="1257468" cy="12574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Image result for Anivive Lifesciences, Inc.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79861" y="1850012"/>
            <a:ext cx="1658555" cy="489274"/>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Image result for Knoell USA, LLC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5462" y="3667739"/>
            <a:ext cx="1564225" cy="15642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Image result for Phibro Animal health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73909" y="4431839"/>
            <a:ext cx="1257599" cy="4042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Image result for Merck Animal Health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23392" y="4431838"/>
            <a:ext cx="2255903" cy="11279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24</a:t>
            </a:fld>
            <a:endParaRPr lang="en-US" dirty="0">
              <a:latin typeface="Arial" pitchFamily="34" charset="0"/>
            </a:endParaRPr>
          </a:p>
        </p:txBody>
      </p:sp>
      <p:pic>
        <p:nvPicPr>
          <p:cNvPr id="8" name="Picture 7">
            <a:extLst>
              <a:ext uri="{FF2B5EF4-FFF2-40B4-BE49-F238E27FC236}">
                <a16:creationId xmlns:a16="http://schemas.microsoft.com/office/drawing/2014/main" id="{432325EC-5AEF-4E99-A5E4-E37D642A41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69179" y="5106465"/>
            <a:ext cx="1577533" cy="663746"/>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863B353F-1527-4AF9-8196-1C497FE160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8686" y="5563031"/>
            <a:ext cx="2419054" cy="404228"/>
          </a:xfrm>
          <a:prstGeom prst="rect">
            <a:avLst/>
          </a:prstGeom>
        </p:spPr>
      </p:pic>
      <p:pic>
        <p:nvPicPr>
          <p:cNvPr id="10" name="Picture 9">
            <a:extLst>
              <a:ext uri="{FF2B5EF4-FFF2-40B4-BE49-F238E27FC236}">
                <a16:creationId xmlns:a16="http://schemas.microsoft.com/office/drawing/2014/main" id="{C606321D-096A-41B4-9D07-824D9BBB1C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84572" y="2768290"/>
            <a:ext cx="1316068" cy="326748"/>
          </a:xfrm>
          <a:prstGeom prst="rect">
            <a:avLst/>
          </a:prstGeom>
        </p:spPr>
      </p:pic>
      <p:pic>
        <p:nvPicPr>
          <p:cNvPr id="2050" name="Picture 2" descr="Image result for ceva animal health US">
            <a:extLst>
              <a:ext uri="{FF2B5EF4-FFF2-40B4-BE49-F238E27FC236}">
                <a16:creationId xmlns:a16="http://schemas.microsoft.com/office/drawing/2014/main" id="{DE380D31-C7E8-41B8-B63F-7021D00E7C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17406" y="1365301"/>
            <a:ext cx="1225616" cy="116534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ADD8E7E7-303C-4ACB-B04F-AC737EBE715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29781" y="4039089"/>
            <a:ext cx="2161037" cy="663747"/>
          </a:xfrm>
          <a:prstGeom prst="rect">
            <a:avLst/>
          </a:prstGeom>
        </p:spPr>
      </p:pic>
      <p:pic>
        <p:nvPicPr>
          <p:cNvPr id="2062" name="Picture 14" descr="Image result for dechra veterinary products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10748" y="2590850"/>
            <a:ext cx="1109213" cy="10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84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noFill/>
          <a:ln/>
        </p:spPr>
        <p:txBody>
          <a:bodyPr vert="horz" lIns="90488" tIns="44450" rIns="90488" bIns="44450" anchor="ctr" anchorCtr="0">
            <a:normAutofit/>
          </a:bodyPr>
          <a:lstStyle/>
          <a:p>
            <a:pPr marL="274320" lvl="1" algn="ctr"/>
            <a:r>
              <a:rPr lang="en-US" sz="2800" dirty="0">
                <a:solidFill>
                  <a:schemeClr val="bg1"/>
                </a:solidFill>
              </a:rPr>
              <a:t>The animal health industry is heavily regulated.  </a:t>
            </a:r>
          </a:p>
        </p:txBody>
      </p:sp>
      <p:sp>
        <p:nvSpPr>
          <p:cNvPr id="22" name="Rectangle 21">
            <a:extLst>
              <a:ext uri="{FF2B5EF4-FFF2-40B4-BE49-F238E27FC236}">
                <a16:creationId xmlns:a16="http://schemas.microsoft.com/office/drawing/2014/main" id="{4DB5B251-9068-904A-9AB5-26641D93D5B4}"/>
              </a:ext>
            </a:extLst>
          </p:cNvPr>
          <p:cNvSpPr/>
          <p:nvPr/>
        </p:nvSpPr>
        <p:spPr>
          <a:xfrm>
            <a:off x="2961190" y="1981200"/>
            <a:ext cx="1836530" cy="1836530"/>
          </a:xfrm>
          <a:prstGeom prst="rect">
            <a:avLst/>
          </a:prstGeom>
          <a:solidFill>
            <a:srgbClr val="1B4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800" b="1" dirty="0">
                <a:solidFill>
                  <a:prstClr val="white"/>
                </a:solidFill>
                <a:latin typeface="Arial" panose="020B0604020202020204"/>
              </a:rPr>
              <a:t>Safe</a:t>
            </a:r>
          </a:p>
        </p:txBody>
      </p:sp>
      <p:sp>
        <p:nvSpPr>
          <p:cNvPr id="23" name="Rectangle 22">
            <a:extLst>
              <a:ext uri="{FF2B5EF4-FFF2-40B4-BE49-F238E27FC236}">
                <a16:creationId xmlns:a16="http://schemas.microsoft.com/office/drawing/2014/main" id="{3FAAA05A-85CD-3243-8635-BD8393AE54B4}"/>
              </a:ext>
            </a:extLst>
          </p:cNvPr>
          <p:cNvSpPr/>
          <p:nvPr/>
        </p:nvSpPr>
        <p:spPr>
          <a:xfrm>
            <a:off x="2895600" y="1981200"/>
            <a:ext cx="1836530" cy="1836530"/>
          </a:xfrm>
          <a:prstGeom prst="rect">
            <a:avLst/>
          </a:prstGeom>
          <a:solidFill>
            <a:srgbClr val="1B4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800" b="1" dirty="0">
                <a:solidFill>
                  <a:prstClr val="white"/>
                </a:solidFill>
                <a:latin typeface="Arial" panose="020B0604020202020204"/>
              </a:rPr>
              <a:t>Safe</a:t>
            </a:r>
          </a:p>
        </p:txBody>
      </p:sp>
      <p:sp>
        <p:nvSpPr>
          <p:cNvPr id="24" name="Rectangle 23">
            <a:extLst>
              <a:ext uri="{FF2B5EF4-FFF2-40B4-BE49-F238E27FC236}">
                <a16:creationId xmlns:a16="http://schemas.microsoft.com/office/drawing/2014/main" id="{C1EC62D9-4F6A-E441-B83A-0E5B959B441A}"/>
              </a:ext>
            </a:extLst>
          </p:cNvPr>
          <p:cNvSpPr/>
          <p:nvPr/>
        </p:nvSpPr>
        <p:spPr>
          <a:xfrm>
            <a:off x="2895601" y="3968724"/>
            <a:ext cx="1902121" cy="1836530"/>
          </a:xfrm>
          <a:prstGeom prst="rect">
            <a:avLst/>
          </a:prstGeom>
          <a:solidFill>
            <a:srgbClr val="1B4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800" b="1" dirty="0">
                <a:solidFill>
                  <a:prstClr val="white"/>
                </a:solidFill>
                <a:latin typeface="Arial" panose="020B0604020202020204"/>
              </a:rPr>
              <a:t>Effective</a:t>
            </a:r>
          </a:p>
        </p:txBody>
      </p:sp>
      <p:sp>
        <p:nvSpPr>
          <p:cNvPr id="25" name="Rectangle 24">
            <a:extLst>
              <a:ext uri="{FF2B5EF4-FFF2-40B4-BE49-F238E27FC236}">
                <a16:creationId xmlns:a16="http://schemas.microsoft.com/office/drawing/2014/main" id="{FB875C4F-6915-6B42-9F60-190B45141D07}"/>
              </a:ext>
            </a:extLst>
          </p:cNvPr>
          <p:cNvSpPr/>
          <p:nvPr/>
        </p:nvSpPr>
        <p:spPr>
          <a:xfrm>
            <a:off x="4797722" y="2177971"/>
            <a:ext cx="4651079" cy="1508578"/>
          </a:xfrm>
          <a:prstGeom prst="rect">
            <a:avLst/>
          </a:prstGeom>
          <a:solidFill>
            <a:srgbClr val="8D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Arial" panose="020B0604020202020204"/>
            </a:endParaRPr>
          </a:p>
        </p:txBody>
      </p:sp>
      <p:sp>
        <p:nvSpPr>
          <p:cNvPr id="26" name="TextBox 25">
            <a:extLst>
              <a:ext uri="{FF2B5EF4-FFF2-40B4-BE49-F238E27FC236}">
                <a16:creationId xmlns:a16="http://schemas.microsoft.com/office/drawing/2014/main" id="{538A785C-4AFF-5346-963B-DC09C7383F6D}"/>
              </a:ext>
            </a:extLst>
          </p:cNvPr>
          <p:cNvSpPr txBox="1"/>
          <p:nvPr/>
        </p:nvSpPr>
        <p:spPr>
          <a:xfrm>
            <a:off x="4892060" y="2272606"/>
            <a:ext cx="4454308" cy="1384995"/>
          </a:xfrm>
          <a:prstGeom prst="rect">
            <a:avLst/>
          </a:prstGeom>
          <a:noFill/>
        </p:spPr>
        <p:txBody>
          <a:bodyPr wrap="square" rtlCol="0">
            <a:spAutoFit/>
          </a:bodyPr>
          <a:lstStyle/>
          <a:p>
            <a:pPr marL="342900" indent="-160020" defTabSz="457200" fontAlgn="base">
              <a:spcBef>
                <a:spcPct val="0"/>
              </a:spcBef>
              <a:spcAft>
                <a:spcPct val="0"/>
              </a:spcAft>
              <a:buFont typeface="Arial" charset="0"/>
              <a:buChar char="•"/>
            </a:pPr>
            <a:r>
              <a:rPr lang="en-US" sz="1700" dirty="0">
                <a:solidFill>
                  <a:srgbClr val="1B4B7B"/>
                </a:solidFill>
                <a:latin typeface="Arial" pitchFamily="34" charset="0"/>
              </a:rPr>
              <a:t>Human Food Safety </a:t>
            </a:r>
          </a:p>
          <a:p>
            <a:pPr marL="342900" indent="-160020" defTabSz="457200" fontAlgn="base">
              <a:spcBef>
                <a:spcPct val="0"/>
              </a:spcBef>
              <a:spcAft>
                <a:spcPct val="0"/>
              </a:spcAft>
              <a:buFont typeface="Arial" charset="0"/>
              <a:buChar char="•"/>
            </a:pPr>
            <a:r>
              <a:rPr lang="en-US" sz="1700" dirty="0">
                <a:solidFill>
                  <a:srgbClr val="1B4B7B"/>
                </a:solidFill>
                <a:latin typeface="Arial" pitchFamily="34" charset="0"/>
              </a:rPr>
              <a:t>Target Animal Safety</a:t>
            </a:r>
          </a:p>
          <a:p>
            <a:pPr marL="342900" indent="-160020" defTabSz="457200" fontAlgn="base">
              <a:spcBef>
                <a:spcPct val="0"/>
              </a:spcBef>
              <a:spcAft>
                <a:spcPct val="0"/>
              </a:spcAft>
              <a:buFont typeface="Arial" charset="0"/>
              <a:buChar char="•"/>
            </a:pPr>
            <a:r>
              <a:rPr lang="en-US" sz="1700" dirty="0">
                <a:solidFill>
                  <a:srgbClr val="1B4B7B"/>
                </a:solidFill>
                <a:latin typeface="Arial" pitchFamily="34" charset="0"/>
              </a:rPr>
              <a:t>Environment Safety</a:t>
            </a:r>
          </a:p>
          <a:p>
            <a:pPr marL="342900" indent="-160020" defTabSz="457200" fontAlgn="base">
              <a:spcBef>
                <a:spcPct val="0"/>
              </a:spcBef>
              <a:spcAft>
                <a:spcPct val="0"/>
              </a:spcAft>
              <a:buFont typeface="Arial" charset="0"/>
              <a:buChar char="•"/>
            </a:pPr>
            <a:r>
              <a:rPr lang="en-US" sz="1700" dirty="0">
                <a:solidFill>
                  <a:srgbClr val="1B4B7B"/>
                </a:solidFill>
                <a:latin typeface="Arial" pitchFamily="34" charset="0"/>
              </a:rPr>
              <a:t>Product Safety </a:t>
            </a:r>
          </a:p>
          <a:p>
            <a:pPr marL="800100" lvl="1" indent="-160020" defTabSz="457200" fontAlgn="base">
              <a:spcBef>
                <a:spcPct val="0"/>
              </a:spcBef>
              <a:spcAft>
                <a:spcPct val="0"/>
              </a:spcAft>
              <a:buFont typeface="Arial" charset="0"/>
              <a:buChar char="•"/>
            </a:pPr>
            <a:r>
              <a:rPr lang="en-US" sz="1500" dirty="0">
                <a:solidFill>
                  <a:srgbClr val="1B4B7B"/>
                </a:solidFill>
                <a:latin typeface="Arial" pitchFamily="34" charset="0"/>
              </a:rPr>
              <a:t>Chemistry, Manufacturing and Control</a:t>
            </a:r>
          </a:p>
        </p:txBody>
      </p:sp>
      <p:sp>
        <p:nvSpPr>
          <p:cNvPr id="27" name="Rectangle 26">
            <a:extLst>
              <a:ext uri="{FF2B5EF4-FFF2-40B4-BE49-F238E27FC236}">
                <a16:creationId xmlns:a16="http://schemas.microsoft.com/office/drawing/2014/main" id="{F3379B75-8CED-904F-A113-B7199DC7CC8F}"/>
              </a:ext>
            </a:extLst>
          </p:cNvPr>
          <p:cNvSpPr/>
          <p:nvPr/>
        </p:nvSpPr>
        <p:spPr>
          <a:xfrm>
            <a:off x="4797722" y="4145682"/>
            <a:ext cx="4651079" cy="1508578"/>
          </a:xfrm>
          <a:prstGeom prst="rect">
            <a:avLst/>
          </a:prstGeom>
          <a:solidFill>
            <a:srgbClr val="8D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Arial" panose="020B0604020202020204"/>
            </a:endParaRPr>
          </a:p>
        </p:txBody>
      </p:sp>
      <p:sp>
        <p:nvSpPr>
          <p:cNvPr id="28" name="TextBox 27">
            <a:extLst>
              <a:ext uri="{FF2B5EF4-FFF2-40B4-BE49-F238E27FC236}">
                <a16:creationId xmlns:a16="http://schemas.microsoft.com/office/drawing/2014/main" id="{F685E931-02AA-AF40-8E04-ACEBFF2AA214}"/>
              </a:ext>
            </a:extLst>
          </p:cNvPr>
          <p:cNvSpPr txBox="1"/>
          <p:nvPr/>
        </p:nvSpPr>
        <p:spPr>
          <a:xfrm>
            <a:off x="4876800" y="4699997"/>
            <a:ext cx="5638800" cy="353943"/>
          </a:xfrm>
          <a:prstGeom prst="rect">
            <a:avLst/>
          </a:prstGeom>
          <a:noFill/>
        </p:spPr>
        <p:txBody>
          <a:bodyPr wrap="square" rtlCol="0">
            <a:spAutoFit/>
          </a:bodyPr>
          <a:lstStyle/>
          <a:p>
            <a:pPr marL="342900" indent="-160020" defTabSz="457200" fontAlgn="base">
              <a:spcBef>
                <a:spcPct val="0"/>
              </a:spcBef>
              <a:spcAft>
                <a:spcPct val="0"/>
              </a:spcAft>
              <a:buFont typeface="Arial" charset="0"/>
              <a:buChar char="•"/>
            </a:pPr>
            <a:r>
              <a:rPr lang="en-US" sz="1700" dirty="0">
                <a:solidFill>
                  <a:srgbClr val="1B4B7B"/>
                </a:solidFill>
                <a:latin typeface="Arial" pitchFamily="34" charset="0"/>
              </a:rPr>
              <a:t>Target Animal</a:t>
            </a:r>
          </a:p>
        </p:txBody>
      </p:sp>
      <p:sp>
        <p:nvSpPr>
          <p:cNvPr id="2" name="Slide Number Placeholder 1">
            <a:extLst>
              <a:ext uri="{FF2B5EF4-FFF2-40B4-BE49-F238E27FC236}">
                <a16:creationId xmlns:a16="http://schemas.microsoft.com/office/drawing/2014/main" id="{234EC312-37CF-0043-9A9F-1DB38CFE373C}"/>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25</a:t>
            </a:fld>
            <a:endParaRPr lang="en-US" dirty="0">
              <a:latin typeface="Arial"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FA15-CB88-4A2F-AFB4-5BAD003BB53F}"/>
              </a:ext>
            </a:extLst>
          </p:cNvPr>
          <p:cNvSpPr>
            <a:spLocks noGrp="1"/>
          </p:cNvSpPr>
          <p:nvPr>
            <p:ph type="title"/>
          </p:nvPr>
        </p:nvSpPr>
        <p:spPr/>
        <p:txBody>
          <a:bodyPr/>
          <a:lstStyle/>
          <a:p>
            <a:r>
              <a:rPr lang="en-US" dirty="0"/>
              <a:t>Flurry of International Activity Related to AMR </a:t>
            </a:r>
          </a:p>
        </p:txBody>
      </p:sp>
      <p:pic>
        <p:nvPicPr>
          <p:cNvPr id="5" name="Content Placeholder 4">
            <a:extLst>
              <a:ext uri="{FF2B5EF4-FFF2-40B4-BE49-F238E27FC236}">
                <a16:creationId xmlns:a16="http://schemas.microsoft.com/office/drawing/2014/main" id="{97BB1EC0-FC6C-4585-A550-C5C00C8C3192}"/>
              </a:ext>
            </a:extLst>
          </p:cNvPr>
          <p:cNvPicPr>
            <a:picLocks noGrp="1" noChangeAspect="1"/>
          </p:cNvPicPr>
          <p:nvPr>
            <p:ph sz="quarter" idx="1"/>
          </p:nvPr>
        </p:nvPicPr>
        <p:blipFill rotWithShape="1">
          <a:blip r:embed="rId3"/>
          <a:srcRect l="10316" t="12413" r="11444" b="11353"/>
          <a:stretch/>
        </p:blipFill>
        <p:spPr>
          <a:xfrm>
            <a:off x="2202320" y="1171692"/>
            <a:ext cx="7781265" cy="5686308"/>
          </a:xfrm>
          <a:prstGeom prst="rect">
            <a:avLst/>
          </a:prstGeom>
        </p:spPr>
      </p:pic>
      <p:sp>
        <p:nvSpPr>
          <p:cNvPr id="4" name="Slide Number Placeholder 3">
            <a:extLst>
              <a:ext uri="{FF2B5EF4-FFF2-40B4-BE49-F238E27FC236}">
                <a16:creationId xmlns:a16="http://schemas.microsoft.com/office/drawing/2014/main" id="{510BE86F-7903-4AB1-BFB3-165BFBA03926}"/>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26</a:t>
            </a:fld>
            <a:endParaRPr lang="en-US" dirty="0">
              <a:latin typeface="Arial" pitchFamily="34" charset="0"/>
            </a:endParaRPr>
          </a:p>
        </p:txBody>
      </p:sp>
    </p:spTree>
    <p:extLst>
      <p:ext uri="{BB962C8B-B14F-4D97-AF65-F5344CB8AC3E}">
        <p14:creationId xmlns:p14="http://schemas.microsoft.com/office/powerpoint/2010/main" val="302848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1A99-4AD1-4B06-ADA8-207A2192DED0}"/>
              </a:ext>
            </a:extLst>
          </p:cNvPr>
          <p:cNvSpPr>
            <a:spLocks noGrp="1"/>
          </p:cNvSpPr>
          <p:nvPr>
            <p:ph type="title"/>
          </p:nvPr>
        </p:nvSpPr>
        <p:spPr>
          <a:xfrm>
            <a:off x="1825752" y="311199"/>
            <a:ext cx="8534400" cy="758952"/>
          </a:xfrm>
        </p:spPr>
        <p:txBody>
          <a:bodyPr>
            <a:normAutofit/>
          </a:bodyPr>
          <a:lstStyle/>
          <a:p>
            <a:pPr algn="ctr">
              <a:spcBef>
                <a:spcPct val="20000"/>
              </a:spcBef>
              <a:spcAft>
                <a:spcPts val="600"/>
              </a:spcAft>
              <a:defRPr/>
            </a:pPr>
            <a:r>
              <a:rPr lang="en-US" dirty="0"/>
              <a:t>Significant Domestic Progress on AMR </a:t>
            </a:r>
          </a:p>
        </p:txBody>
      </p:sp>
      <p:sp>
        <p:nvSpPr>
          <p:cNvPr id="3" name="Content Placeholder 2">
            <a:extLst>
              <a:ext uri="{FF2B5EF4-FFF2-40B4-BE49-F238E27FC236}">
                <a16:creationId xmlns:a16="http://schemas.microsoft.com/office/drawing/2014/main" id="{48E15334-087D-45D5-AC9E-0E225BBCAD15}"/>
              </a:ext>
            </a:extLst>
          </p:cNvPr>
          <p:cNvSpPr>
            <a:spLocks noGrp="1"/>
          </p:cNvSpPr>
          <p:nvPr>
            <p:ph sz="quarter" idx="1"/>
          </p:nvPr>
        </p:nvSpPr>
        <p:spPr>
          <a:xfrm>
            <a:off x="1752601" y="1481064"/>
            <a:ext cx="3131971" cy="5225908"/>
          </a:xfrm>
        </p:spPr>
        <p:txBody>
          <a:bodyPr>
            <a:normAutofit/>
          </a:bodyPr>
          <a:lstStyle/>
          <a:p>
            <a:r>
              <a:rPr lang="en-US" sz="1800" dirty="0">
                <a:solidFill>
                  <a:schemeClr val="tx1"/>
                </a:solidFill>
              </a:rPr>
              <a:t>Medically Important Antimicrobials Under Veterinary Oversight</a:t>
            </a:r>
          </a:p>
          <a:p>
            <a:r>
              <a:rPr lang="en-US" sz="1800" dirty="0">
                <a:solidFill>
                  <a:schemeClr val="tx1"/>
                </a:solidFill>
              </a:rPr>
              <a:t>Elimination of Growth Promotion Indications </a:t>
            </a:r>
          </a:p>
          <a:p>
            <a:r>
              <a:rPr lang="en-US" sz="1800" dirty="0">
                <a:solidFill>
                  <a:schemeClr val="tx1"/>
                </a:solidFill>
              </a:rPr>
              <a:t>National Surveillance through NARMS</a:t>
            </a:r>
          </a:p>
          <a:p>
            <a:r>
              <a:rPr lang="en-US" sz="1800" dirty="0">
                <a:solidFill>
                  <a:schemeClr val="tx1"/>
                </a:solidFill>
              </a:rPr>
              <a:t>FDA Antimicrobial Sales Reporting</a:t>
            </a:r>
          </a:p>
          <a:p>
            <a:r>
              <a:rPr lang="en-US" sz="1800" dirty="0">
                <a:solidFill>
                  <a:schemeClr val="tx1"/>
                </a:solidFill>
              </a:rPr>
              <a:t>National Action Plan </a:t>
            </a:r>
          </a:p>
          <a:p>
            <a:r>
              <a:rPr lang="en-US" sz="1800" dirty="0">
                <a:solidFill>
                  <a:schemeClr val="tx1"/>
                </a:solidFill>
              </a:rPr>
              <a:t>AVMA Judicious Use Principles </a:t>
            </a:r>
          </a:p>
          <a:p>
            <a:r>
              <a:rPr lang="en-US" sz="1800" dirty="0">
                <a:solidFill>
                  <a:schemeClr val="tx1"/>
                </a:solidFill>
              </a:rPr>
              <a:t>Species Specific Guidelines </a:t>
            </a:r>
          </a:p>
        </p:txBody>
      </p:sp>
      <p:sp>
        <p:nvSpPr>
          <p:cNvPr id="4" name="Slide Number Placeholder 3">
            <a:extLst>
              <a:ext uri="{FF2B5EF4-FFF2-40B4-BE49-F238E27FC236}">
                <a16:creationId xmlns:a16="http://schemas.microsoft.com/office/drawing/2014/main" id="{2969AC06-F831-4B15-8F09-51F2EA5152FA}"/>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27</a:t>
            </a:fld>
            <a:endParaRPr lang="en-US" dirty="0">
              <a:latin typeface="Arial" pitchFamily="34" charset="0"/>
            </a:endParaRPr>
          </a:p>
        </p:txBody>
      </p:sp>
      <p:pic>
        <p:nvPicPr>
          <p:cNvPr id="1026" name="Picture 2" descr="This bar graph provides the total annual domestic sales and distribution data of medically important antimicrobial drugs approved for use in food-producing animals between 2010 and 2019. ">
            <a:extLst>
              <a:ext uri="{FF2B5EF4-FFF2-40B4-BE49-F238E27FC236}">
                <a16:creationId xmlns:a16="http://schemas.microsoft.com/office/drawing/2014/main" id="{2F7437F4-7486-4699-9DA5-349681FD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652" y="2042444"/>
            <a:ext cx="5623749" cy="333449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609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7782-CCBE-43AC-A27C-8D0027BB8A38}"/>
              </a:ext>
            </a:extLst>
          </p:cNvPr>
          <p:cNvSpPr>
            <a:spLocks noGrp="1"/>
          </p:cNvSpPr>
          <p:nvPr>
            <p:ph type="title"/>
          </p:nvPr>
        </p:nvSpPr>
        <p:spPr/>
        <p:txBody>
          <a:bodyPr/>
          <a:lstStyle/>
          <a:p>
            <a:r>
              <a:rPr lang="en-US" dirty="0"/>
              <a:t>Codex Task Force on AMR </a:t>
            </a:r>
          </a:p>
        </p:txBody>
      </p:sp>
      <p:sp>
        <p:nvSpPr>
          <p:cNvPr id="3" name="Content Placeholder 2">
            <a:extLst>
              <a:ext uri="{FF2B5EF4-FFF2-40B4-BE49-F238E27FC236}">
                <a16:creationId xmlns:a16="http://schemas.microsoft.com/office/drawing/2014/main" id="{3985EAD2-BE91-4F5D-9BF4-19B602A1BE3D}"/>
              </a:ext>
            </a:extLst>
          </p:cNvPr>
          <p:cNvSpPr>
            <a:spLocks noGrp="1"/>
          </p:cNvSpPr>
          <p:nvPr>
            <p:ph sz="quarter" idx="1"/>
          </p:nvPr>
        </p:nvSpPr>
        <p:spPr>
          <a:xfrm>
            <a:off x="4965573" y="4354322"/>
            <a:ext cx="5353714" cy="2503679"/>
          </a:xfrm>
        </p:spPr>
        <p:txBody>
          <a:bodyPr>
            <a:normAutofit lnSpcReduction="10000"/>
          </a:bodyPr>
          <a:lstStyle/>
          <a:p>
            <a:r>
              <a:rPr lang="en-US" sz="2000" dirty="0">
                <a:solidFill>
                  <a:schemeClr val="tx1"/>
                </a:solidFill>
              </a:rPr>
              <a:t>Terms of Reference: </a:t>
            </a:r>
          </a:p>
          <a:p>
            <a:pPr lvl="1"/>
            <a:r>
              <a:rPr lang="en-US" sz="1800" dirty="0">
                <a:solidFill>
                  <a:schemeClr val="tx1"/>
                </a:solidFill>
              </a:rPr>
              <a:t>Revise the Code of Practice to Minimize and Contain Antimicrobial Resistance to address the entire food chain, in line with the mandate of Codex.</a:t>
            </a:r>
          </a:p>
          <a:p>
            <a:pPr lvl="1"/>
            <a:r>
              <a:rPr lang="en-US" sz="1800" dirty="0">
                <a:solidFill>
                  <a:schemeClr val="tx1"/>
                </a:solidFill>
              </a:rPr>
              <a:t>Consider the development of Guidance on Integrated Surveillance of Antimicrobial Resistance</a:t>
            </a:r>
          </a:p>
          <a:p>
            <a:endParaRPr lang="en-US" dirty="0"/>
          </a:p>
          <a:p>
            <a:endParaRPr lang="en-US" dirty="0"/>
          </a:p>
        </p:txBody>
      </p:sp>
      <p:sp>
        <p:nvSpPr>
          <p:cNvPr id="4" name="Slide Number Placeholder 3">
            <a:extLst>
              <a:ext uri="{FF2B5EF4-FFF2-40B4-BE49-F238E27FC236}">
                <a16:creationId xmlns:a16="http://schemas.microsoft.com/office/drawing/2014/main" id="{AA695CCA-13A7-4E98-84FB-29CB517C8F5C}"/>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28</a:t>
            </a:fld>
            <a:endParaRPr lang="en-US" dirty="0">
              <a:latin typeface="Arial" pitchFamily="34" charset="0"/>
            </a:endParaRPr>
          </a:p>
        </p:txBody>
      </p:sp>
      <p:sp>
        <p:nvSpPr>
          <p:cNvPr id="7" name="TextBox 6">
            <a:extLst>
              <a:ext uri="{FF2B5EF4-FFF2-40B4-BE49-F238E27FC236}">
                <a16:creationId xmlns:a16="http://schemas.microsoft.com/office/drawing/2014/main" id="{1BB1F412-D030-4CDF-9144-42CD96EF548B}"/>
              </a:ext>
            </a:extLst>
          </p:cNvPr>
          <p:cNvSpPr txBox="1"/>
          <p:nvPr/>
        </p:nvSpPr>
        <p:spPr>
          <a:xfrm>
            <a:off x="1601003" y="1397674"/>
            <a:ext cx="3364571" cy="5170646"/>
          </a:xfrm>
          <a:prstGeom prst="rect">
            <a:avLst/>
          </a:prstGeom>
          <a:noFill/>
        </p:spPr>
        <p:txBody>
          <a:bodyPr wrap="square" rtlCol="0">
            <a:spAutoFit/>
          </a:bodyPr>
          <a:lstStyle/>
          <a:p>
            <a:pPr marL="342900" indent="-342900" defTabSz="457200" fontAlgn="base">
              <a:spcBef>
                <a:spcPct val="0"/>
              </a:spcBef>
              <a:spcAft>
                <a:spcPct val="0"/>
              </a:spcAft>
              <a:buFont typeface="Arial" panose="020B0604020202020204" pitchFamily="34" charset="0"/>
              <a:buChar char="•"/>
            </a:pPr>
            <a:r>
              <a:rPr lang="en-US" sz="2400" b="1" dirty="0">
                <a:solidFill>
                  <a:prstClr val="black"/>
                </a:solidFill>
                <a:latin typeface="Arial" pitchFamily="34" charset="0"/>
              </a:rPr>
              <a:t>OIE &amp; Codex are Referenced Standards at the World Trade Organization</a:t>
            </a:r>
          </a:p>
          <a:p>
            <a:pPr marL="342900" indent="-342900" defTabSz="457200" fontAlgn="base">
              <a:spcBef>
                <a:spcPct val="0"/>
              </a:spcBef>
              <a:spcAft>
                <a:spcPct val="0"/>
              </a:spcAft>
              <a:buFont typeface="Arial" panose="020B0604020202020204" pitchFamily="34" charset="0"/>
              <a:buChar char="•"/>
            </a:pPr>
            <a:endParaRPr lang="en-US" sz="2400" b="1" u="sng" dirty="0">
              <a:solidFill>
                <a:prstClr val="black"/>
              </a:solidFill>
              <a:latin typeface="Arial" pitchFamily="34" charset="0"/>
            </a:endParaRPr>
          </a:p>
          <a:p>
            <a:pPr marL="342900" indent="-342900" defTabSz="457200" fontAlgn="base">
              <a:spcBef>
                <a:spcPct val="0"/>
              </a:spcBef>
              <a:spcAft>
                <a:spcPct val="0"/>
              </a:spcAft>
              <a:buFont typeface="Arial" panose="020B0604020202020204" pitchFamily="34" charset="0"/>
              <a:buChar char="•"/>
            </a:pPr>
            <a:r>
              <a:rPr lang="en-US" sz="2400" b="1" dirty="0">
                <a:solidFill>
                  <a:prstClr val="black"/>
                </a:solidFill>
                <a:latin typeface="Arial" pitchFamily="34" charset="0"/>
              </a:rPr>
              <a:t>Influence direction of development funding</a:t>
            </a:r>
          </a:p>
          <a:p>
            <a:pPr marL="342900" indent="-342900" defTabSz="457200" fontAlgn="base">
              <a:spcBef>
                <a:spcPct val="0"/>
              </a:spcBef>
              <a:spcAft>
                <a:spcPct val="0"/>
              </a:spcAft>
              <a:buFont typeface="Arial" panose="020B0604020202020204" pitchFamily="34" charset="0"/>
              <a:buChar char="•"/>
            </a:pPr>
            <a:endParaRPr lang="en-US" sz="2400" b="1" dirty="0">
              <a:solidFill>
                <a:prstClr val="black"/>
              </a:solidFill>
              <a:latin typeface="Arial" pitchFamily="34" charset="0"/>
            </a:endParaRPr>
          </a:p>
          <a:p>
            <a:pPr marL="342900" indent="-342900" defTabSz="457200" fontAlgn="base">
              <a:spcBef>
                <a:spcPct val="0"/>
              </a:spcBef>
              <a:spcAft>
                <a:spcPct val="0"/>
              </a:spcAft>
              <a:buFont typeface="Arial" panose="020B0604020202020204" pitchFamily="34" charset="0"/>
              <a:buChar char="•"/>
            </a:pPr>
            <a:r>
              <a:rPr lang="en-US" sz="2400" b="1" dirty="0">
                <a:solidFill>
                  <a:prstClr val="black"/>
                </a:solidFill>
                <a:latin typeface="Arial" pitchFamily="34" charset="0"/>
              </a:rPr>
              <a:t>Serve as starting point for domestic policies</a:t>
            </a:r>
          </a:p>
          <a:p>
            <a:pPr defTabSz="457200" fontAlgn="base">
              <a:spcBef>
                <a:spcPct val="0"/>
              </a:spcBef>
              <a:spcAft>
                <a:spcPct val="0"/>
              </a:spcAft>
            </a:pPr>
            <a:endParaRPr lang="en-US" dirty="0">
              <a:solidFill>
                <a:prstClr val="black"/>
              </a:solidFill>
              <a:latin typeface="Arial" pitchFamily="34" charset="0"/>
            </a:endParaRPr>
          </a:p>
        </p:txBody>
      </p:sp>
      <p:pic>
        <p:nvPicPr>
          <p:cNvPr id="13" name="Picture 12" descr="Text&#10;&#10;Description automatically generated">
            <a:extLst>
              <a:ext uri="{FF2B5EF4-FFF2-40B4-BE49-F238E27FC236}">
                <a16:creationId xmlns:a16="http://schemas.microsoft.com/office/drawing/2014/main" id="{DCCBF27C-A840-456B-A4B8-FDF4E767EBB7}"/>
              </a:ext>
            </a:extLst>
          </p:cNvPr>
          <p:cNvPicPr>
            <a:picLocks noChangeAspect="1"/>
          </p:cNvPicPr>
          <p:nvPr/>
        </p:nvPicPr>
        <p:blipFill>
          <a:blip r:embed="rId2"/>
          <a:stretch>
            <a:fillRect/>
          </a:stretch>
        </p:blipFill>
        <p:spPr>
          <a:xfrm>
            <a:off x="5038726" y="1493916"/>
            <a:ext cx="5400675" cy="27146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89450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EEFE-1644-41B2-9A5D-2281DA13E256}"/>
              </a:ext>
            </a:extLst>
          </p:cNvPr>
          <p:cNvSpPr>
            <a:spLocks noGrp="1"/>
          </p:cNvSpPr>
          <p:nvPr>
            <p:ph type="title"/>
          </p:nvPr>
        </p:nvSpPr>
        <p:spPr/>
        <p:txBody>
          <a:bodyPr/>
          <a:lstStyle/>
          <a:p>
            <a:r>
              <a:rPr lang="en-US" dirty="0"/>
              <a:t>Article 118 </a:t>
            </a:r>
          </a:p>
        </p:txBody>
      </p:sp>
      <p:sp>
        <p:nvSpPr>
          <p:cNvPr id="4" name="Slide Number Placeholder 3">
            <a:extLst>
              <a:ext uri="{FF2B5EF4-FFF2-40B4-BE49-F238E27FC236}">
                <a16:creationId xmlns:a16="http://schemas.microsoft.com/office/drawing/2014/main" id="{4B39F74A-0900-463F-84EC-D95AB3BB5338}"/>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29</a:t>
            </a:fld>
            <a:endParaRPr lang="en-US" dirty="0">
              <a:latin typeface="Arial" pitchFamily="34" charset="0"/>
            </a:endParaRPr>
          </a:p>
        </p:txBody>
      </p:sp>
      <p:pic>
        <p:nvPicPr>
          <p:cNvPr id="2052" name="Picture 4" descr="Eu Flag On White Background Stock Footage Video (100% Royalty-free) 3411575  | Shutterstock">
            <a:extLst>
              <a:ext uri="{FF2B5EF4-FFF2-40B4-BE49-F238E27FC236}">
                <a16:creationId xmlns:a16="http://schemas.microsoft.com/office/drawing/2014/main" id="{27D35AD8-0A0C-4270-B258-C11B970A5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678" y="2894316"/>
            <a:ext cx="6767465" cy="3812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EC18F5-4AC5-4CA5-A842-4A92F135473B}"/>
              </a:ext>
            </a:extLst>
          </p:cNvPr>
          <p:cNvSpPr txBox="1"/>
          <p:nvPr/>
        </p:nvSpPr>
        <p:spPr>
          <a:xfrm>
            <a:off x="1654630" y="1306286"/>
            <a:ext cx="8784771" cy="1477328"/>
          </a:xfrm>
          <a:prstGeom prst="rect">
            <a:avLst/>
          </a:prstGeom>
          <a:noFill/>
        </p:spPr>
        <p:txBody>
          <a:bodyPr wrap="square" rtlCol="0">
            <a:spAutoFit/>
          </a:bodyPr>
          <a:lstStyle/>
          <a:p>
            <a:pPr defTabSz="457200" fontAlgn="base">
              <a:spcBef>
                <a:spcPct val="0"/>
              </a:spcBef>
              <a:spcAft>
                <a:spcPct val="0"/>
              </a:spcAft>
            </a:pPr>
            <a:r>
              <a:rPr lang="en-GB" dirty="0">
                <a:solidFill>
                  <a:prstClr val="black"/>
                </a:solidFill>
                <a:latin typeface="Arial" panose="020B0604020202020204"/>
                <a:ea typeface="Times New Roman" panose="02020603050405020304" pitchFamily="18" charset="0"/>
              </a:rPr>
              <a:t>Article 118, a section in the EU vet medicines legislation, prohibits the use of certain antimicrobials in food animal production exported to the EU.  </a:t>
            </a:r>
            <a:r>
              <a:rPr lang="en-US" dirty="0">
                <a:solidFill>
                  <a:prstClr val="black"/>
                </a:solidFill>
                <a:latin typeface="Arial" panose="020B0604020202020204"/>
                <a:ea typeface="Times New Roman" panose="02020603050405020304" pitchFamily="18" charset="0"/>
              </a:rPr>
              <a:t>The EU legislation would effectively impose EU hazard-based antibiotic use measures on meat, milk, egg, and fish producers in countries that export to the EU, including the United States.  </a:t>
            </a:r>
            <a:r>
              <a:rPr lang="en-US" dirty="0">
                <a:solidFill>
                  <a:srgbClr val="000000"/>
                </a:solidFill>
                <a:latin typeface="Arial" panose="020B0604020202020204"/>
                <a:cs typeface="Calibri" panose="020F0502020204030204" pitchFamily="34" charset="0"/>
              </a:rPr>
              <a:t>Policy is set to take force January 2022.  </a:t>
            </a:r>
            <a:endParaRPr lang="en-US" dirty="0">
              <a:solidFill>
                <a:prstClr val="black"/>
              </a:solidFill>
              <a:latin typeface="Arial" panose="020B0604020202020204"/>
              <a:cs typeface="Calibri" panose="020F0502020204030204" pitchFamily="34" charset="0"/>
            </a:endParaRPr>
          </a:p>
        </p:txBody>
      </p:sp>
      <p:sp>
        <p:nvSpPr>
          <p:cNvPr id="6" name="TextBox 5">
            <a:extLst>
              <a:ext uri="{FF2B5EF4-FFF2-40B4-BE49-F238E27FC236}">
                <a16:creationId xmlns:a16="http://schemas.microsoft.com/office/drawing/2014/main" id="{C2373647-8FF6-4B13-9D81-D6C40F9AA337}"/>
              </a:ext>
            </a:extLst>
          </p:cNvPr>
          <p:cNvSpPr txBox="1"/>
          <p:nvPr/>
        </p:nvSpPr>
        <p:spPr>
          <a:xfrm>
            <a:off x="6468656" y="2913224"/>
            <a:ext cx="4307214" cy="3693319"/>
          </a:xfrm>
          <a:prstGeom prst="rect">
            <a:avLst/>
          </a:prstGeom>
          <a:noFill/>
        </p:spPr>
        <p:txBody>
          <a:bodyPr wrap="square" rtlCol="0">
            <a:spAutoFit/>
          </a:bodyPr>
          <a:lstStyle/>
          <a:p>
            <a:pPr defTabSz="457200" fontAlgn="base">
              <a:spcBef>
                <a:spcPct val="0"/>
              </a:spcBef>
              <a:spcAft>
                <a:spcPct val="0"/>
              </a:spcAft>
            </a:pPr>
            <a:r>
              <a:rPr lang="en-US" b="1" dirty="0">
                <a:solidFill>
                  <a:prstClr val="black"/>
                </a:solidFill>
                <a:latin typeface="Arial" pitchFamily="34" charset="0"/>
              </a:rPr>
              <a:t>Reasons for Concern: </a:t>
            </a:r>
          </a:p>
          <a:p>
            <a:pPr marL="285750" indent="-285750" defTabSz="457200" fontAlgn="base">
              <a:spcBef>
                <a:spcPct val="0"/>
              </a:spcBef>
              <a:spcAft>
                <a:spcPct val="0"/>
              </a:spcAft>
              <a:buFont typeface="Arial" panose="020B0604020202020204" pitchFamily="34" charset="0"/>
              <a:buChar char="•"/>
            </a:pPr>
            <a:r>
              <a:rPr lang="en-US" dirty="0">
                <a:solidFill>
                  <a:prstClr val="black"/>
                </a:solidFill>
                <a:latin typeface="Arial" pitchFamily="34" charset="0"/>
              </a:rPr>
              <a:t>Reduce food/meal/milk/fish/egg exports to the EU</a:t>
            </a:r>
          </a:p>
          <a:p>
            <a:pPr marL="285750" indent="-285750" defTabSz="457200" fontAlgn="base">
              <a:spcBef>
                <a:spcPct val="0"/>
              </a:spcBef>
              <a:spcAft>
                <a:spcPct val="0"/>
              </a:spcAft>
              <a:buFont typeface="Arial" panose="020B0604020202020204" pitchFamily="34" charset="0"/>
              <a:buChar char="•"/>
            </a:pPr>
            <a:r>
              <a:rPr lang="en-US" dirty="0">
                <a:solidFill>
                  <a:prstClr val="black"/>
                </a:solidFill>
                <a:latin typeface="Arial" pitchFamily="34" charset="0"/>
              </a:rPr>
              <a:t>Threaten animal health and animal welfare by limiting animal disease control options and increased cost to third countries</a:t>
            </a:r>
          </a:p>
          <a:p>
            <a:pPr marL="285750" indent="-285750" defTabSz="457200" fontAlgn="base">
              <a:spcBef>
                <a:spcPct val="0"/>
              </a:spcBef>
              <a:spcAft>
                <a:spcPct val="0"/>
              </a:spcAft>
              <a:buFont typeface="Arial" panose="020B0604020202020204" pitchFamily="34" charset="0"/>
              <a:buChar char="•"/>
            </a:pPr>
            <a:r>
              <a:rPr lang="en-US" dirty="0">
                <a:solidFill>
                  <a:prstClr val="black"/>
                </a:solidFill>
                <a:latin typeface="Arial" pitchFamily="34" charset="0"/>
              </a:rPr>
              <a:t>Hinder access to medicine by preventing veterinarians using products approved by the FDA </a:t>
            </a:r>
          </a:p>
          <a:p>
            <a:pPr marL="285750" indent="-285750" defTabSz="457200" fontAlgn="base">
              <a:spcBef>
                <a:spcPct val="0"/>
              </a:spcBef>
              <a:spcAft>
                <a:spcPct val="0"/>
              </a:spcAft>
              <a:buFont typeface="Arial" panose="020B0604020202020204" pitchFamily="34" charset="0"/>
              <a:buChar char="•"/>
            </a:pPr>
            <a:r>
              <a:rPr lang="en-US" dirty="0">
                <a:solidFill>
                  <a:prstClr val="black"/>
                </a:solidFill>
                <a:latin typeface="Arial" pitchFamily="34" charset="0"/>
              </a:rPr>
              <a:t>Sets a negative precedence </a:t>
            </a:r>
          </a:p>
          <a:p>
            <a:pPr marL="285750" indent="-285750" defTabSz="457200" fontAlgn="base">
              <a:spcBef>
                <a:spcPct val="0"/>
              </a:spcBef>
              <a:spcAft>
                <a:spcPct val="0"/>
              </a:spcAft>
              <a:buFont typeface="Arial" panose="020B0604020202020204" pitchFamily="34" charset="0"/>
              <a:buChar char="•"/>
            </a:pPr>
            <a:r>
              <a:rPr lang="en-US" dirty="0">
                <a:solidFill>
                  <a:prstClr val="black"/>
                </a:solidFill>
                <a:latin typeface="Arial" pitchFamily="34" charset="0"/>
              </a:rPr>
              <a:t>Not WTO Compliant and under WTO rules unnecessary</a:t>
            </a:r>
          </a:p>
        </p:txBody>
      </p:sp>
    </p:spTree>
    <p:extLst>
      <p:ext uri="{BB962C8B-B14F-4D97-AF65-F5344CB8AC3E}">
        <p14:creationId xmlns:p14="http://schemas.microsoft.com/office/powerpoint/2010/main" val="2570819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A9B5C-1068-4C17-BD9D-D4D4C6898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6969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AB93-E55E-405C-A36B-57DEA4E69998}"/>
              </a:ext>
            </a:extLst>
          </p:cNvPr>
          <p:cNvSpPr>
            <a:spLocks noGrp="1"/>
          </p:cNvSpPr>
          <p:nvPr>
            <p:ph type="title"/>
          </p:nvPr>
        </p:nvSpPr>
        <p:spPr>
          <a:xfrm>
            <a:off x="1828800" y="314864"/>
            <a:ext cx="8534400" cy="758952"/>
          </a:xfrm>
        </p:spPr>
        <p:txBody>
          <a:bodyPr>
            <a:normAutofit fontScale="90000"/>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AMR-specific provisions in trade agreements are unnecessary and inappropriate</a:t>
            </a:r>
            <a:br>
              <a:rPr lang="en-US" sz="3200" dirty="0">
                <a:solidFill>
                  <a:schemeClr val="tx1"/>
                </a:solidFill>
              </a:rPr>
            </a:br>
            <a:endParaRPr lang="en-US" dirty="0"/>
          </a:p>
        </p:txBody>
      </p:sp>
      <p:sp>
        <p:nvSpPr>
          <p:cNvPr id="4" name="Slide Number Placeholder 3">
            <a:extLst>
              <a:ext uri="{FF2B5EF4-FFF2-40B4-BE49-F238E27FC236}">
                <a16:creationId xmlns:a16="http://schemas.microsoft.com/office/drawing/2014/main" id="{AE98D92A-3554-4547-A940-07FFFB3ECBFE}"/>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30</a:t>
            </a:fld>
            <a:endParaRPr lang="en-US" dirty="0">
              <a:latin typeface="Arial" pitchFamily="34" charset="0"/>
            </a:endParaRPr>
          </a:p>
        </p:txBody>
      </p:sp>
      <p:sp>
        <p:nvSpPr>
          <p:cNvPr id="5" name="Content Placeholder 4">
            <a:extLst>
              <a:ext uri="{FF2B5EF4-FFF2-40B4-BE49-F238E27FC236}">
                <a16:creationId xmlns:a16="http://schemas.microsoft.com/office/drawing/2014/main" id="{3A14D808-6A56-4FD7-BB1E-EBC89BDA81BD}"/>
              </a:ext>
            </a:extLst>
          </p:cNvPr>
          <p:cNvSpPr txBox="1">
            <a:spLocks noGrp="1"/>
          </p:cNvSpPr>
          <p:nvPr>
            <p:ph sz="quarter" idx="1"/>
          </p:nvPr>
        </p:nvSpPr>
        <p:spPr>
          <a:xfrm>
            <a:off x="1828800" y="4656385"/>
            <a:ext cx="8504238" cy="1107996"/>
          </a:xfrm>
          <a:prstGeom prst="rect">
            <a:avLst/>
          </a:prstGeom>
          <a:noFill/>
        </p:spPr>
        <p:txBody>
          <a:bodyPr wrap="square" rtlCol="0">
            <a:spAutoFit/>
          </a:bodyPr>
          <a:lstStyle/>
          <a:p>
            <a:pPr marL="0" indent="0">
              <a:buNone/>
            </a:pPr>
            <a:r>
              <a:rPr lang="en-US" sz="1800" dirty="0">
                <a:solidFill>
                  <a:schemeClr val="tx1"/>
                </a:solidFill>
                <a:ea typeface="Calibri" panose="020F0502020204030204" pitchFamily="34" charset="0"/>
              </a:rPr>
              <a:t>Any country that identifies a legitimate AMR-related food safety risk already has the right under the WTO </a:t>
            </a:r>
            <a:r>
              <a:rPr lang="en-US" sz="1800" i="1" dirty="0">
                <a:solidFill>
                  <a:schemeClr val="tx1"/>
                </a:solidFill>
                <a:ea typeface="Calibri" panose="020F0502020204030204" pitchFamily="34" charset="0"/>
              </a:rPr>
              <a:t>Agreement on the Application of Sanitary and Phytosanitary Measures</a:t>
            </a:r>
            <a:r>
              <a:rPr lang="en-US" sz="1800" dirty="0">
                <a:solidFill>
                  <a:schemeClr val="tx1"/>
                </a:solidFill>
                <a:ea typeface="Calibri" panose="020F0502020204030204" pitchFamily="34" charset="0"/>
              </a:rPr>
              <a:t> to restrict imports from the country or the operator that is the source of that risk. </a:t>
            </a:r>
            <a:endParaRPr lang="en-US" dirty="0">
              <a:solidFill>
                <a:schemeClr val="tx1"/>
              </a:solidFill>
              <a:latin typeface="+mn-lt"/>
            </a:endParaRPr>
          </a:p>
        </p:txBody>
      </p:sp>
      <p:pic>
        <p:nvPicPr>
          <p:cNvPr id="11" name="Graphic 10">
            <a:extLst>
              <a:ext uri="{FF2B5EF4-FFF2-40B4-BE49-F238E27FC236}">
                <a16:creationId xmlns:a16="http://schemas.microsoft.com/office/drawing/2014/main" id="{B564E454-37CF-49C4-B5DD-9EA9D050D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8962" y="314865"/>
            <a:ext cx="8072168" cy="5381445"/>
          </a:xfrm>
          <a:prstGeom prst="rect">
            <a:avLst/>
          </a:prstGeom>
        </p:spPr>
      </p:pic>
    </p:spTree>
    <p:extLst>
      <p:ext uri="{BB962C8B-B14F-4D97-AF65-F5344CB8AC3E}">
        <p14:creationId xmlns:p14="http://schemas.microsoft.com/office/powerpoint/2010/main" val="4281173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B381-5A7A-4BE1-A7A9-FDA0EC405E14}"/>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B8079BE4-A301-4A43-8712-9264254F73E7}"/>
              </a:ext>
            </a:extLst>
          </p:cNvPr>
          <p:cNvSpPr>
            <a:spLocks noGrp="1"/>
          </p:cNvSpPr>
          <p:nvPr>
            <p:ph sz="quarter" idx="1"/>
          </p:nvPr>
        </p:nvSpPr>
        <p:spPr/>
        <p:txBody>
          <a:bodyPr>
            <a:normAutofit lnSpcReduction="10000"/>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Animal medicines are heavily regulated.  Veterinarians are central to judicious use programs that slow the development and spread of AMR bacteria.  </a:t>
            </a: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There is significant activity underway domestically and internationally. </a:t>
            </a: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Activity internationally affects domestic policy.  Therefore, engagement is important.  </a:t>
            </a: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EU legislation to take effect in Jan 2022 aims to dictate antimicrobial use in third countries.  </a:t>
            </a: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AMR-specific provisions in trade agreements are unnecessary and inappropriate.</a:t>
            </a:r>
            <a:endParaRPr lang="en-US" dirty="0">
              <a:solidFill>
                <a:schemeClr val="tx1"/>
              </a:solidFill>
            </a:endParaRPr>
          </a:p>
        </p:txBody>
      </p:sp>
      <p:sp>
        <p:nvSpPr>
          <p:cNvPr id="4" name="Slide Number Placeholder 3">
            <a:extLst>
              <a:ext uri="{FF2B5EF4-FFF2-40B4-BE49-F238E27FC236}">
                <a16:creationId xmlns:a16="http://schemas.microsoft.com/office/drawing/2014/main" id="{FCD023C7-2D8D-4F18-A672-10317A134CC5}"/>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31</a:t>
            </a:fld>
            <a:endParaRPr lang="en-US" dirty="0">
              <a:latin typeface="Arial" pitchFamily="34" charset="0"/>
            </a:endParaRPr>
          </a:p>
        </p:txBody>
      </p:sp>
    </p:spTree>
    <p:extLst>
      <p:ext uri="{BB962C8B-B14F-4D97-AF65-F5344CB8AC3E}">
        <p14:creationId xmlns:p14="http://schemas.microsoft.com/office/powerpoint/2010/main" val="999958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0CE7F-200B-5B47-A368-7EFF6110A5D1}"/>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10992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0694-D57A-43B3-AD7B-5A4C5005BF8C}"/>
              </a:ext>
            </a:extLst>
          </p:cNvPr>
          <p:cNvSpPr>
            <a:spLocks noGrp="1"/>
          </p:cNvSpPr>
          <p:nvPr>
            <p:ph type="title"/>
          </p:nvPr>
        </p:nvSpPr>
        <p:spPr>
          <a:xfrm>
            <a:off x="1825752" y="379476"/>
            <a:ext cx="8534400" cy="758952"/>
          </a:xfrm>
        </p:spPr>
        <p:txBody>
          <a:bodyPr>
            <a:normAutofit fontScale="90000"/>
          </a:bodyPr>
          <a:lstStyle/>
          <a:p>
            <a:pPr algn="ctr"/>
            <a:r>
              <a:rPr lang="en-US" dirty="0"/>
              <a:t>Ultimately the goal is to maintain or return an animal to health. </a:t>
            </a:r>
            <a:br>
              <a:rPr lang="en-US" dirty="0">
                <a:solidFill>
                  <a:schemeClr val="tx1"/>
                </a:solidFill>
              </a:rPr>
            </a:br>
            <a:endParaRPr lang="en-US" dirty="0"/>
          </a:p>
        </p:txBody>
      </p:sp>
      <p:sp>
        <p:nvSpPr>
          <p:cNvPr id="3" name="Content Placeholder 2">
            <a:extLst>
              <a:ext uri="{FF2B5EF4-FFF2-40B4-BE49-F238E27FC236}">
                <a16:creationId xmlns:a16="http://schemas.microsoft.com/office/drawing/2014/main" id="{16070D54-AE7A-42C9-A3ED-EC3BFE8B4484}"/>
              </a:ext>
            </a:extLst>
          </p:cNvPr>
          <p:cNvSpPr>
            <a:spLocks noGrp="1"/>
          </p:cNvSpPr>
          <p:nvPr>
            <p:ph sz="quarter" idx="1"/>
          </p:nvPr>
        </p:nvSpPr>
        <p:spPr>
          <a:xfrm>
            <a:off x="1825753" y="1527048"/>
            <a:ext cx="4270248" cy="4572000"/>
          </a:xfrm>
        </p:spPr>
        <p:txBody>
          <a:bodyPr>
            <a:normAutofit/>
          </a:bodyPr>
          <a:lstStyle/>
          <a:p>
            <a:r>
              <a:rPr lang="en-US" sz="1800" dirty="0">
                <a:solidFill>
                  <a:schemeClr val="tx1"/>
                </a:solidFill>
              </a:rPr>
              <a:t>There are currently no approved alternatives to antibiotics for the treatment of bacterial infections in animals.  </a:t>
            </a:r>
          </a:p>
          <a:p>
            <a:r>
              <a:rPr lang="en-US" sz="1800" dirty="0">
                <a:solidFill>
                  <a:srgbClr val="2A2A2A"/>
                </a:solidFill>
              </a:rPr>
              <a:t>Removing traditional antibiotics prematurely can have negative consequences.  </a:t>
            </a:r>
          </a:p>
          <a:p>
            <a:pPr lvl="1"/>
            <a:r>
              <a:rPr lang="en-US" sz="1800" dirty="0">
                <a:solidFill>
                  <a:srgbClr val="2A2A2A"/>
                </a:solidFill>
              </a:rPr>
              <a:t>A </a:t>
            </a:r>
            <a:r>
              <a:rPr lang="en-US" sz="1800" u="sng" dirty="0">
                <a:solidFill>
                  <a:srgbClr val="00AFAD"/>
                </a:solidFill>
                <a:hlinkClick r:id="rId3"/>
              </a:rPr>
              <a:t>2018 study</a:t>
            </a:r>
            <a:r>
              <a:rPr lang="en-US" sz="1800" dirty="0">
                <a:solidFill>
                  <a:srgbClr val="2A2A2A"/>
                </a:solidFill>
              </a:rPr>
              <a:t> found that 65% of veterinarians, producers and other animal health stakeholders felt that rearing animals in a 'Raised Without Antibiotics' system slightly or significantly worsens animal health and welfare.</a:t>
            </a:r>
            <a:endParaRPr lang="en-US" sz="1800" dirty="0"/>
          </a:p>
        </p:txBody>
      </p:sp>
      <p:sp>
        <p:nvSpPr>
          <p:cNvPr id="4" name="Slide Number Placeholder 3">
            <a:extLst>
              <a:ext uri="{FF2B5EF4-FFF2-40B4-BE49-F238E27FC236}">
                <a16:creationId xmlns:a16="http://schemas.microsoft.com/office/drawing/2014/main" id="{F135BD86-7202-43AC-8833-E9A1EB66BD7C}"/>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33</a:t>
            </a:fld>
            <a:endParaRPr lang="en-US" dirty="0">
              <a:latin typeface="Arial" pitchFamily="34" charset="0"/>
            </a:endParaRPr>
          </a:p>
        </p:txBody>
      </p:sp>
      <p:graphicFrame>
        <p:nvGraphicFramePr>
          <p:cNvPr id="6" name="Table 6">
            <a:extLst>
              <a:ext uri="{FF2B5EF4-FFF2-40B4-BE49-F238E27FC236}">
                <a16:creationId xmlns:a16="http://schemas.microsoft.com/office/drawing/2014/main" id="{99D80D33-86F2-4818-A9DF-EA11F68B9A68}"/>
              </a:ext>
            </a:extLst>
          </p:cNvPr>
          <p:cNvGraphicFramePr>
            <a:graphicFrameLocks noGrp="1"/>
          </p:cNvGraphicFramePr>
          <p:nvPr/>
        </p:nvGraphicFramePr>
        <p:xfrm>
          <a:off x="6768861" y="1397000"/>
          <a:ext cx="3591292" cy="5168890"/>
        </p:xfrm>
        <a:graphic>
          <a:graphicData uri="http://schemas.openxmlformats.org/drawingml/2006/table">
            <a:tbl>
              <a:tblPr firstRow="1" bandRow="1">
                <a:tableStyleId>{F5AB1C69-6EDB-4FF4-983F-18BD219EF322}</a:tableStyleId>
              </a:tblPr>
              <a:tblGrid>
                <a:gridCol w="3591292">
                  <a:extLst>
                    <a:ext uri="{9D8B030D-6E8A-4147-A177-3AD203B41FA5}">
                      <a16:colId xmlns:a16="http://schemas.microsoft.com/office/drawing/2014/main" val="2651338020"/>
                    </a:ext>
                  </a:extLst>
                </a:gridCol>
              </a:tblGrid>
              <a:tr h="505450">
                <a:tc>
                  <a:txBody>
                    <a:bodyPr/>
                    <a:lstStyle/>
                    <a:p>
                      <a:r>
                        <a:rPr lang="en-US" sz="2000" dirty="0"/>
                        <a:t>How does AHI view AMR? </a:t>
                      </a:r>
                      <a:endParaRPr lang="en-US" sz="2000" dirty="0">
                        <a:latin typeface="+mn-lt"/>
                      </a:endParaRPr>
                    </a:p>
                  </a:txBody>
                  <a:tcPr/>
                </a:tc>
                <a:extLst>
                  <a:ext uri="{0D108BD9-81ED-4DB2-BD59-A6C34878D82A}">
                    <a16:rowId xmlns:a16="http://schemas.microsoft.com/office/drawing/2014/main" val="1783906741"/>
                  </a:ext>
                </a:extLst>
              </a:tr>
              <a:tr h="429956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effectLst/>
                        </a:rPr>
                        <a:t>Managing AMR and preserving the effectiveness of antibiotics is a core goal.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solidFill>
                          <a:schemeClr val="tx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schemeClr val="tx1"/>
                          </a:solidFill>
                          <a:effectLst/>
                        </a:rPr>
                        <a:t>Industry is an important collaborator in the fight to reduce the development and spread of AMR.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solidFill>
                          <a:schemeClr val="tx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The goal is to reduce the need for traditional antibiotics while protecting the health and welfare of our animal patients.   </a:t>
                      </a:r>
                      <a:endParaRPr lang="en-US" sz="2000" dirty="0">
                        <a:solidFill>
                          <a:schemeClr val="tx1"/>
                        </a:solidFill>
                        <a:latin typeface="+mn-lt"/>
                      </a:endParaRPr>
                    </a:p>
                  </a:txBody>
                  <a:tcPr/>
                </a:tc>
                <a:extLst>
                  <a:ext uri="{0D108BD9-81ED-4DB2-BD59-A6C34878D82A}">
                    <a16:rowId xmlns:a16="http://schemas.microsoft.com/office/drawing/2014/main" val="658085058"/>
                  </a:ext>
                </a:extLst>
              </a:tr>
            </a:tbl>
          </a:graphicData>
        </a:graphic>
      </p:graphicFrame>
    </p:spTree>
    <p:extLst>
      <p:ext uri="{BB962C8B-B14F-4D97-AF65-F5344CB8AC3E}">
        <p14:creationId xmlns:p14="http://schemas.microsoft.com/office/powerpoint/2010/main" val="59730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28D2FD-D5A2-4B13-8C8A-34D829F24ABC}"/>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34</a:t>
            </a:fld>
            <a:endParaRPr lang="en-US" dirty="0">
              <a:latin typeface="Arial" pitchFamily="34" charset="0"/>
            </a:endParaRPr>
          </a:p>
        </p:txBody>
      </p:sp>
      <p:pic>
        <p:nvPicPr>
          <p:cNvPr id="8" name="Picture 7">
            <a:extLst>
              <a:ext uri="{FF2B5EF4-FFF2-40B4-BE49-F238E27FC236}">
                <a16:creationId xmlns:a16="http://schemas.microsoft.com/office/drawing/2014/main" id="{F3E06CEB-1E8A-439E-B1B0-0256B383493B}"/>
              </a:ext>
            </a:extLst>
          </p:cNvPr>
          <p:cNvPicPr>
            <a:picLocks noChangeAspect="1"/>
          </p:cNvPicPr>
          <p:nvPr/>
        </p:nvPicPr>
        <p:blipFill>
          <a:blip r:embed="rId2"/>
          <a:stretch>
            <a:fillRect/>
          </a:stretch>
        </p:blipFill>
        <p:spPr>
          <a:xfrm>
            <a:off x="1524001" y="1138280"/>
            <a:ext cx="9260053" cy="5227661"/>
          </a:xfrm>
          <a:prstGeom prst="rect">
            <a:avLst/>
          </a:prstGeom>
        </p:spPr>
      </p:pic>
    </p:spTree>
    <p:extLst>
      <p:ext uri="{BB962C8B-B14F-4D97-AF65-F5344CB8AC3E}">
        <p14:creationId xmlns:p14="http://schemas.microsoft.com/office/powerpoint/2010/main" val="200884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06696-D664-4624-869A-E80EABAE09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F4391A-F8DE-434C-837C-BF88717D4AB3}"/>
              </a:ext>
            </a:extLst>
          </p:cNvPr>
          <p:cNvSpPr>
            <a:spLocks noGrp="1"/>
          </p:cNvSpPr>
          <p:nvPr>
            <p:ph sz="quarter" idx="1"/>
          </p:nvPr>
        </p:nvSpPr>
        <p:spPr/>
        <p:txBody>
          <a:bodyPr/>
          <a:lstStyle/>
          <a:p>
            <a:endParaRPr lang="en-US"/>
          </a:p>
        </p:txBody>
      </p:sp>
      <p:sp>
        <p:nvSpPr>
          <p:cNvPr id="4" name="Slide Number Placeholder 3">
            <a:extLst>
              <a:ext uri="{FF2B5EF4-FFF2-40B4-BE49-F238E27FC236}">
                <a16:creationId xmlns:a16="http://schemas.microsoft.com/office/drawing/2014/main" id="{A1A6FE88-DF53-4C4F-AD02-F27721F8F9D6}"/>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35</a:t>
            </a:fld>
            <a:endParaRPr lang="en-US" dirty="0">
              <a:latin typeface="Arial" pitchFamily="34" charset="0"/>
            </a:endParaRPr>
          </a:p>
        </p:txBody>
      </p:sp>
      <p:pic>
        <p:nvPicPr>
          <p:cNvPr id="6" name="Picture 5">
            <a:extLst>
              <a:ext uri="{FF2B5EF4-FFF2-40B4-BE49-F238E27FC236}">
                <a16:creationId xmlns:a16="http://schemas.microsoft.com/office/drawing/2014/main" id="{FFFC8C94-123C-42EA-862B-D7D9A0B78374}"/>
              </a:ext>
            </a:extLst>
          </p:cNvPr>
          <p:cNvPicPr>
            <a:picLocks noChangeAspect="1"/>
          </p:cNvPicPr>
          <p:nvPr/>
        </p:nvPicPr>
        <p:blipFill>
          <a:blip r:embed="rId2"/>
          <a:stretch>
            <a:fillRect/>
          </a:stretch>
        </p:blipFill>
        <p:spPr>
          <a:xfrm>
            <a:off x="1524000" y="1125638"/>
            <a:ext cx="9154178" cy="5322663"/>
          </a:xfrm>
          <a:prstGeom prst="rect">
            <a:avLst/>
          </a:prstGeom>
        </p:spPr>
      </p:pic>
    </p:spTree>
    <p:extLst>
      <p:ext uri="{BB962C8B-B14F-4D97-AF65-F5344CB8AC3E}">
        <p14:creationId xmlns:p14="http://schemas.microsoft.com/office/powerpoint/2010/main" val="1923979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C461-7E4A-4B8C-AF74-6F0114EEB86B}"/>
              </a:ext>
            </a:extLst>
          </p:cNvPr>
          <p:cNvSpPr>
            <a:spLocks noGrp="1"/>
          </p:cNvSpPr>
          <p:nvPr>
            <p:ph type="title"/>
          </p:nvPr>
        </p:nvSpPr>
        <p:spPr/>
        <p:txBody>
          <a:bodyPr/>
          <a:lstStyle/>
          <a:p>
            <a:r>
              <a:rPr lang="en-US" dirty="0"/>
              <a:t>Timeline for Article 118 Implementation</a:t>
            </a:r>
          </a:p>
        </p:txBody>
      </p:sp>
      <p:sp>
        <p:nvSpPr>
          <p:cNvPr id="4" name="Slide Number Placeholder 3">
            <a:extLst>
              <a:ext uri="{FF2B5EF4-FFF2-40B4-BE49-F238E27FC236}">
                <a16:creationId xmlns:a16="http://schemas.microsoft.com/office/drawing/2014/main" id="{AB382A94-6EB2-4AF4-9503-FD8D189437F6}"/>
              </a:ext>
            </a:extLst>
          </p:cNvPr>
          <p:cNvSpPr>
            <a:spLocks noGrp="1"/>
          </p:cNvSpPr>
          <p:nvPr>
            <p:ph type="sldNum" sz="quarter" idx="4"/>
          </p:nvPr>
        </p:nvSpPr>
        <p:spPr/>
        <p:txBody>
          <a:bodyPr/>
          <a:lstStyle/>
          <a:p>
            <a:pPr defTabSz="457200" fontAlgn="base">
              <a:spcBef>
                <a:spcPct val="0"/>
              </a:spcBef>
              <a:spcAft>
                <a:spcPct val="0"/>
              </a:spcAft>
            </a:pPr>
            <a:fld id="{F32EFA78-A4FD-42EA-8FE9-A11B8D370F3B}" type="slidenum">
              <a:rPr lang="en-US">
                <a:latin typeface="Arial" pitchFamily="34" charset="0"/>
              </a:rPr>
              <a:pPr defTabSz="457200" fontAlgn="base">
                <a:spcBef>
                  <a:spcPct val="0"/>
                </a:spcBef>
                <a:spcAft>
                  <a:spcPct val="0"/>
                </a:spcAft>
              </a:pPr>
              <a:t>36</a:t>
            </a:fld>
            <a:endParaRPr lang="en-US" dirty="0">
              <a:latin typeface="Arial" pitchFamily="34" charset="0"/>
            </a:endParaRPr>
          </a:p>
        </p:txBody>
      </p:sp>
      <p:sp>
        <p:nvSpPr>
          <p:cNvPr id="5" name="Content Placeholder 2">
            <a:extLst>
              <a:ext uri="{FF2B5EF4-FFF2-40B4-BE49-F238E27FC236}">
                <a16:creationId xmlns:a16="http://schemas.microsoft.com/office/drawing/2014/main" id="{A605B060-3CA9-4B33-B142-DB12BD136D14}"/>
              </a:ext>
            </a:extLst>
          </p:cNvPr>
          <p:cNvSpPr txBox="1">
            <a:spLocks/>
          </p:cNvSpPr>
          <p:nvPr/>
        </p:nvSpPr>
        <p:spPr>
          <a:xfrm>
            <a:off x="1706880" y="1527048"/>
            <a:ext cx="8503920" cy="4572000"/>
          </a:xfrm>
          <a:prstGeom prst="rect">
            <a:avLst/>
          </a:prstGeom>
        </p:spPr>
        <p:txBody>
          <a:bodyPr vert="horz" lIns="0" tIns="0" rIns="0" bIns="0">
            <a:normAutofit/>
          </a:bodyPr>
          <a:lstStyle>
            <a:lvl1pPr marL="274320" indent="-274320" algn="l" rtl="0" eaLnBrk="1" latinLnBrk="0" hangingPunct="1">
              <a:spcBef>
                <a:spcPct val="20000"/>
              </a:spcBef>
              <a:spcAft>
                <a:spcPts val="600"/>
              </a:spcAft>
              <a:buClr>
                <a:srgbClr val="8DC440"/>
              </a:buClr>
              <a:buSzPct val="100000"/>
              <a:buFont typeface="Arial" charset="0"/>
              <a:buChar char="•"/>
              <a:defRPr kumimoji="0" sz="2500" kern="1200">
                <a:solidFill>
                  <a:srgbClr val="797979"/>
                </a:solidFill>
                <a:latin typeface="+mn-lt"/>
                <a:ea typeface="+mn-ea"/>
                <a:cs typeface="+mn-cs"/>
              </a:defRPr>
            </a:lvl1pPr>
            <a:lvl2pPr marL="548640" indent="-274320" algn="l" rtl="0" eaLnBrk="1" latinLnBrk="0" hangingPunct="1">
              <a:spcBef>
                <a:spcPct val="20000"/>
              </a:spcBef>
              <a:spcAft>
                <a:spcPts val="600"/>
              </a:spcAft>
              <a:buClr>
                <a:srgbClr val="8DC440"/>
              </a:buClr>
              <a:buSzPct val="100000"/>
              <a:buFont typeface="Arial" charset="0"/>
              <a:buChar char="•"/>
              <a:defRPr kumimoji="0" sz="2200" kern="1200">
                <a:solidFill>
                  <a:srgbClr val="797979"/>
                </a:solidFill>
                <a:latin typeface="+mn-lt"/>
                <a:ea typeface="+mn-ea"/>
                <a:cs typeface="+mn-cs"/>
              </a:defRPr>
            </a:lvl2pPr>
            <a:lvl3pPr marL="822960" indent="-228600" algn="l" rtl="0" eaLnBrk="1" latinLnBrk="0" hangingPunct="1">
              <a:spcBef>
                <a:spcPct val="20000"/>
              </a:spcBef>
              <a:spcAft>
                <a:spcPts val="600"/>
              </a:spcAft>
              <a:buClr>
                <a:srgbClr val="8DC440"/>
              </a:buClr>
              <a:buSzPct val="100000"/>
              <a:buFont typeface="Arial" charset="0"/>
              <a:buChar char="•"/>
              <a:defRPr kumimoji="0" sz="1900" kern="1200">
                <a:solidFill>
                  <a:srgbClr val="797979"/>
                </a:solidFill>
                <a:latin typeface="+mn-lt"/>
                <a:ea typeface="+mn-ea"/>
                <a:cs typeface="+mn-cs"/>
              </a:defRPr>
            </a:lvl3pPr>
            <a:lvl4pPr marL="1097280" indent="-228600" algn="l" rtl="0" eaLnBrk="1" latinLnBrk="0" hangingPunct="1">
              <a:spcBef>
                <a:spcPct val="20000"/>
              </a:spcBef>
              <a:spcAft>
                <a:spcPts val="600"/>
              </a:spcAft>
              <a:buClr>
                <a:srgbClr val="8DC440"/>
              </a:buClr>
              <a:buSzPct val="100000"/>
              <a:buFont typeface="Arial" charset="0"/>
              <a:buChar char="•"/>
              <a:defRPr kumimoji="0" sz="1600" kern="1200">
                <a:solidFill>
                  <a:srgbClr val="797979"/>
                </a:solidFill>
                <a:latin typeface="+mn-lt"/>
                <a:ea typeface="+mn-ea"/>
                <a:cs typeface="+mn-cs"/>
              </a:defRPr>
            </a:lvl4pPr>
            <a:lvl5pPr marL="1371600" indent="-228600" algn="l" rtl="0" eaLnBrk="1" latinLnBrk="0" hangingPunct="1">
              <a:spcBef>
                <a:spcPct val="20000"/>
              </a:spcBef>
              <a:spcAft>
                <a:spcPts val="600"/>
              </a:spcAft>
              <a:buClr>
                <a:srgbClr val="8DC440"/>
              </a:buClr>
              <a:buSzPct val="100000"/>
              <a:buFont typeface="Arial" charset="0"/>
              <a:buChar char="•"/>
              <a:defRPr kumimoji="0" sz="1300" kern="1200">
                <a:solidFill>
                  <a:srgbClr val="797979"/>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a:latin typeface="Arial" panose="020B0604020202020204"/>
            </a:endParaRPr>
          </a:p>
        </p:txBody>
      </p:sp>
      <p:pic>
        <p:nvPicPr>
          <p:cNvPr id="7" name="Picture 6" descr="Graphical user interface, text, application&#10;&#10;Description automatically generated">
            <a:extLst>
              <a:ext uri="{FF2B5EF4-FFF2-40B4-BE49-F238E27FC236}">
                <a16:creationId xmlns:a16="http://schemas.microsoft.com/office/drawing/2014/main" id="{66602AA1-A7C7-4FDC-9A69-E6FFFC2A390A}"/>
              </a:ext>
            </a:extLst>
          </p:cNvPr>
          <p:cNvPicPr>
            <a:picLocks noChangeAspect="1"/>
          </p:cNvPicPr>
          <p:nvPr/>
        </p:nvPicPr>
        <p:blipFill>
          <a:blip r:embed="rId2"/>
          <a:stretch>
            <a:fillRect/>
          </a:stretch>
        </p:blipFill>
        <p:spPr>
          <a:xfrm>
            <a:off x="1752601" y="1371561"/>
            <a:ext cx="8229600" cy="5568731"/>
          </a:xfrm>
          <a:prstGeom prst="rect">
            <a:avLst/>
          </a:prstGeom>
        </p:spPr>
      </p:pic>
    </p:spTree>
    <p:extLst>
      <p:ext uri="{BB962C8B-B14F-4D97-AF65-F5344CB8AC3E}">
        <p14:creationId xmlns:p14="http://schemas.microsoft.com/office/powerpoint/2010/main" val="255447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42C4-4407-314A-90F3-3E33036BF0F5}"/>
              </a:ext>
            </a:extLst>
          </p:cNvPr>
          <p:cNvSpPr>
            <a:spLocks noGrp="1"/>
          </p:cNvSpPr>
          <p:nvPr>
            <p:ph type="title"/>
          </p:nvPr>
        </p:nvSpPr>
        <p:spPr>
          <a:xfrm>
            <a:off x="2162215" y="1"/>
            <a:ext cx="8047643" cy="1187867"/>
          </a:xfrm>
        </p:spPr>
        <p:txBody>
          <a:bodyPr>
            <a:normAutofit fontScale="90000"/>
          </a:bodyPr>
          <a:lstStyle/>
          <a:p>
            <a:r>
              <a:rPr lang="en-US" sz="3100" dirty="0">
                <a:solidFill>
                  <a:schemeClr val="bg1"/>
                </a:solidFill>
              </a:rPr>
              <a:t>Relevant WTO Rules:</a:t>
            </a:r>
            <a:br>
              <a:rPr lang="en-US" sz="3100" dirty="0">
                <a:solidFill>
                  <a:schemeClr val="bg1"/>
                </a:solidFill>
              </a:rPr>
            </a:br>
            <a:r>
              <a:rPr lang="en-US" i="1" dirty="0">
                <a:solidFill>
                  <a:schemeClr val="bg1"/>
                </a:solidFill>
              </a:rPr>
              <a:t>Agreement on the Application of Sanitary and Phytosanitary Measures</a:t>
            </a:r>
            <a:endParaRPr lang="en-US" dirty="0">
              <a:solidFill>
                <a:schemeClr val="bg1"/>
              </a:solidFill>
            </a:endParaRPr>
          </a:p>
        </p:txBody>
      </p:sp>
      <p:sp>
        <p:nvSpPr>
          <p:cNvPr id="3" name="Rectangle 2">
            <a:extLst>
              <a:ext uri="{FF2B5EF4-FFF2-40B4-BE49-F238E27FC236}">
                <a16:creationId xmlns:a16="http://schemas.microsoft.com/office/drawing/2014/main" id="{45024417-C70A-7243-9AC6-D2219A385B1A}"/>
              </a:ext>
            </a:extLst>
          </p:cNvPr>
          <p:cNvSpPr/>
          <p:nvPr/>
        </p:nvSpPr>
        <p:spPr>
          <a:xfrm>
            <a:off x="2162215" y="1843951"/>
            <a:ext cx="8047643" cy="3170099"/>
          </a:xfrm>
          <a:prstGeom prst="rect">
            <a:avLst/>
          </a:prstGeom>
        </p:spPr>
        <p:txBody>
          <a:bodyPr wrap="square">
            <a:spAutoFit/>
          </a:bodyPr>
          <a:lstStyle/>
          <a:p>
            <a:pPr algn="ctr" defTabSz="457200" fontAlgn="base">
              <a:spcBef>
                <a:spcPct val="0"/>
              </a:spcBef>
              <a:spcAft>
                <a:spcPct val="0"/>
              </a:spcAft>
              <a:tabLst>
                <a:tab pos="457200" algn="l"/>
              </a:tabLst>
            </a:pPr>
            <a:r>
              <a:rPr lang="en-GB" b="1" i="1" dirty="0">
                <a:solidFill>
                  <a:prstClr val="black"/>
                </a:solidFill>
                <a:latin typeface="Times New Roman" panose="02020603050405020304" pitchFamily="18" charset="0"/>
                <a:ea typeface="Times New Roman" panose="02020603050405020304" pitchFamily="18" charset="0"/>
              </a:rPr>
              <a:t>Article 4</a:t>
            </a:r>
            <a:endParaRPr lang="en-US" b="1" dirty="0">
              <a:solidFill>
                <a:prstClr val="black"/>
              </a:solidFill>
              <a:latin typeface="Times New Roman" panose="02020603050405020304" pitchFamily="18" charset="0"/>
              <a:ea typeface="Times New Roman" panose="02020603050405020304" pitchFamily="18" charset="0"/>
            </a:endParaRPr>
          </a:p>
          <a:p>
            <a:pPr algn="just" defTabSz="457200" fontAlgn="base">
              <a:spcBef>
                <a:spcPct val="0"/>
              </a:spcBef>
              <a:spcAft>
                <a:spcPct val="0"/>
              </a:spcAft>
              <a:tabLst>
                <a:tab pos="457200" algn="l"/>
              </a:tabLst>
            </a:pPr>
            <a:r>
              <a:rPr lang="en-GB" sz="1000" dirty="0">
                <a:solidFill>
                  <a:prstClr val="black"/>
                </a:solidFill>
                <a:latin typeface="Times New Roman" panose="02020603050405020304" pitchFamily="18" charset="0"/>
                <a:ea typeface="Times New Roman" panose="02020603050405020304" pitchFamily="18" charset="0"/>
              </a:rPr>
              <a:t> </a:t>
            </a:r>
            <a:endParaRPr lang="en-US" sz="1000" dirty="0">
              <a:solidFill>
                <a:prstClr val="black"/>
              </a:solidFill>
              <a:latin typeface="Times New Roman" panose="02020603050405020304" pitchFamily="18" charset="0"/>
              <a:ea typeface="Times New Roman" panose="02020603050405020304" pitchFamily="18" charset="0"/>
            </a:endParaRPr>
          </a:p>
          <a:p>
            <a:pPr algn="ctr" defTabSz="457200" fontAlgn="base">
              <a:spcBef>
                <a:spcPct val="0"/>
              </a:spcBef>
              <a:spcAft>
                <a:spcPct val="0"/>
              </a:spcAft>
              <a:tabLst>
                <a:tab pos="457200" algn="l"/>
              </a:tabLst>
            </a:pPr>
            <a:r>
              <a:rPr lang="en-GB" i="1" dirty="0">
                <a:solidFill>
                  <a:prstClr val="black"/>
                </a:solidFill>
                <a:latin typeface="Times New Roman" panose="02020603050405020304" pitchFamily="18" charset="0"/>
                <a:ea typeface="Times New Roman" panose="02020603050405020304" pitchFamily="18" charset="0"/>
              </a:rPr>
              <a:t>Equivalence</a:t>
            </a:r>
            <a:endParaRPr lang="en-US" dirty="0">
              <a:solidFill>
                <a:prstClr val="black"/>
              </a:solidFill>
              <a:latin typeface="Times New Roman" panose="02020603050405020304" pitchFamily="18" charset="0"/>
              <a:ea typeface="Times New Roman" panose="02020603050405020304" pitchFamily="18" charset="0"/>
            </a:endParaRPr>
          </a:p>
          <a:p>
            <a:pPr algn="just" defTabSz="457200" fontAlgn="base">
              <a:spcBef>
                <a:spcPct val="0"/>
              </a:spcBef>
              <a:spcAft>
                <a:spcPct val="0"/>
              </a:spcAft>
              <a:tabLst>
                <a:tab pos="457200" algn="l"/>
              </a:tabLst>
            </a:pPr>
            <a:r>
              <a:rPr lang="en-GB" sz="1000" dirty="0">
                <a:solidFill>
                  <a:prstClr val="black"/>
                </a:solidFill>
                <a:latin typeface="Times New Roman" panose="02020603050405020304" pitchFamily="18" charset="0"/>
                <a:ea typeface="Times New Roman" panose="02020603050405020304" pitchFamily="18" charset="0"/>
              </a:rPr>
              <a:t> </a:t>
            </a:r>
            <a:endParaRPr lang="en-US" sz="1000" dirty="0">
              <a:solidFill>
                <a:prstClr val="black"/>
              </a:solidFill>
              <a:latin typeface="Times New Roman" panose="02020603050405020304" pitchFamily="18" charset="0"/>
              <a:ea typeface="Times New Roman" panose="02020603050405020304" pitchFamily="18" charset="0"/>
            </a:endParaRPr>
          </a:p>
          <a:p>
            <a:pPr algn="just" defTabSz="457200" fontAlgn="base">
              <a:spcBef>
                <a:spcPct val="0"/>
              </a:spcBef>
              <a:spcAft>
                <a:spcPct val="0"/>
              </a:spcAft>
              <a:tabLst>
                <a:tab pos="457200" algn="l"/>
              </a:tabLst>
            </a:pPr>
            <a:r>
              <a:rPr lang="en-GB" dirty="0">
                <a:solidFill>
                  <a:prstClr val="black"/>
                </a:solidFill>
                <a:latin typeface="Times New Roman" panose="02020603050405020304" pitchFamily="18" charset="0"/>
                <a:ea typeface="Times New Roman" panose="02020603050405020304" pitchFamily="18" charset="0"/>
              </a:rPr>
              <a:t>1.	Members shall accept the sanitary or phytosanitary measures of other Members as equivalent, even if these measures differ from their own or from those used by other Members trading in the same product, if the exporting Member objectively demonstrates to the importing Member that its measures achieve the importing Member's appropriate level of sanitary or phytosanitary protection.  For this purpose, reasonable access shall be given, upon request, to the importing Member for inspection, testing and other relevant procedures.</a:t>
            </a:r>
            <a:endParaRPr lang="en-US" dirty="0">
              <a:solidFill>
                <a:prstClr val="black"/>
              </a:solidFill>
              <a:latin typeface="Times New Roman" panose="02020603050405020304" pitchFamily="18" charset="0"/>
              <a:ea typeface="Times New Roman" panose="02020603050405020304" pitchFamily="18" charset="0"/>
            </a:endParaRPr>
          </a:p>
          <a:p>
            <a:pPr algn="just" defTabSz="457200" fontAlgn="base">
              <a:spcBef>
                <a:spcPct val="0"/>
              </a:spcBef>
              <a:spcAft>
                <a:spcPct val="0"/>
              </a:spcAft>
              <a:tabLst>
                <a:tab pos="457200" algn="l"/>
              </a:tabLst>
            </a:pPr>
            <a:r>
              <a:rPr lang="en-GB" dirty="0">
                <a:solidFill>
                  <a:prstClr val="black"/>
                </a:solidFill>
                <a:latin typeface="Times New Roman" panose="02020603050405020304" pitchFamily="18" charset="0"/>
                <a:ea typeface="Times New Roman" panose="02020603050405020304" pitchFamily="18" charset="0"/>
              </a:rPr>
              <a:t> </a:t>
            </a:r>
            <a:endParaRPr lang="en-US"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8931213"/>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09900" y="1212273"/>
            <a:ext cx="6172200" cy="571500"/>
          </a:xfrm>
        </p:spPr>
        <p:txBody>
          <a:bodyPr>
            <a:normAutofit fontScale="90000"/>
          </a:bodyPr>
          <a:lstStyle/>
          <a:p>
            <a:pPr algn="ctr" eaLnBrk="1" hangingPunct="1"/>
            <a:r>
              <a:rPr lang="en-US" sz="2800" dirty="0">
                <a:solidFill>
                  <a:schemeClr val="accent4"/>
                </a:solidFill>
                <a:latin typeface="+mn-lt"/>
              </a:rPr>
              <a:t>Relevant WTO Rules:</a:t>
            </a:r>
            <a:br>
              <a:rPr lang="en-US" dirty="0">
                <a:solidFill>
                  <a:schemeClr val="accent4"/>
                </a:solidFill>
              </a:rPr>
            </a:br>
            <a:r>
              <a:rPr lang="en-US" sz="2400" dirty="0">
                <a:solidFill>
                  <a:schemeClr val="accent4"/>
                </a:solidFill>
                <a:latin typeface="+mn-lt"/>
              </a:rPr>
              <a:t>SPS Agreement</a:t>
            </a:r>
          </a:p>
        </p:txBody>
      </p:sp>
      <p:sp>
        <p:nvSpPr>
          <p:cNvPr id="7171" name="Content Placeholder 2"/>
          <p:cNvSpPr>
            <a:spLocks noGrp="1"/>
          </p:cNvSpPr>
          <p:nvPr>
            <p:ph idx="1"/>
          </p:nvPr>
        </p:nvSpPr>
        <p:spPr>
          <a:xfrm>
            <a:off x="2279576" y="2251898"/>
            <a:ext cx="7632848" cy="3771900"/>
          </a:xfrm>
        </p:spPr>
        <p:txBody>
          <a:bodyPr>
            <a:normAutofit/>
          </a:bodyPr>
          <a:lstStyle/>
          <a:p>
            <a:r>
              <a:rPr lang="en-US" sz="2400" dirty="0">
                <a:solidFill>
                  <a:schemeClr val="accent6"/>
                </a:solidFill>
              </a:rPr>
              <a:t>Articles 2.2 and 5.1 require Members to base measures on scientific principles, sufficient scientific evidence and a risk assessment</a:t>
            </a:r>
          </a:p>
          <a:p>
            <a:r>
              <a:rPr lang="en-GB" sz="2400" dirty="0">
                <a:solidFill>
                  <a:schemeClr val="accent6"/>
                </a:solidFill>
              </a:rPr>
              <a:t>Articles 2.2 and 5.6 require Members to ensure that measures are no more trade restrictive that necessary to protect health</a:t>
            </a:r>
          </a:p>
        </p:txBody>
      </p:sp>
    </p:spTree>
    <p:extLst>
      <p:ext uri="{BB962C8B-B14F-4D97-AF65-F5344CB8AC3E}">
        <p14:creationId xmlns:p14="http://schemas.microsoft.com/office/powerpoint/2010/main" val="4025799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09900" y="1212273"/>
            <a:ext cx="6172200" cy="571500"/>
          </a:xfrm>
        </p:spPr>
        <p:txBody>
          <a:bodyPr>
            <a:normAutofit fontScale="90000"/>
          </a:bodyPr>
          <a:lstStyle/>
          <a:p>
            <a:pPr algn="ctr" eaLnBrk="1" hangingPunct="1"/>
            <a:r>
              <a:rPr lang="en-US" sz="2800" dirty="0">
                <a:solidFill>
                  <a:schemeClr val="accent4"/>
                </a:solidFill>
                <a:latin typeface="+mn-lt"/>
              </a:rPr>
              <a:t>Relevant WTO Rules:</a:t>
            </a:r>
            <a:br>
              <a:rPr lang="en-US" dirty="0">
                <a:solidFill>
                  <a:schemeClr val="accent4"/>
                </a:solidFill>
              </a:rPr>
            </a:br>
            <a:r>
              <a:rPr lang="en-US" sz="2400" dirty="0">
                <a:solidFill>
                  <a:schemeClr val="accent4"/>
                </a:solidFill>
                <a:latin typeface="+mn-lt"/>
              </a:rPr>
              <a:t>SPS Agreement</a:t>
            </a:r>
          </a:p>
        </p:txBody>
      </p:sp>
      <p:sp>
        <p:nvSpPr>
          <p:cNvPr id="7171" name="Content Placeholder 2"/>
          <p:cNvSpPr>
            <a:spLocks noGrp="1"/>
          </p:cNvSpPr>
          <p:nvPr>
            <p:ph idx="1"/>
          </p:nvPr>
        </p:nvSpPr>
        <p:spPr>
          <a:xfrm>
            <a:off x="2279576" y="2060848"/>
            <a:ext cx="7632848" cy="3962950"/>
          </a:xfrm>
        </p:spPr>
        <p:txBody>
          <a:bodyPr>
            <a:normAutofit fontScale="92500" lnSpcReduction="20000"/>
          </a:bodyPr>
          <a:lstStyle/>
          <a:p>
            <a:r>
              <a:rPr lang="en-GB" sz="2400" dirty="0">
                <a:solidFill>
                  <a:schemeClr val="accent6"/>
                </a:solidFill>
              </a:rPr>
              <a:t>Article 3 requires Members to base measures on international standards unless they can justify scientifically a stricter standard</a:t>
            </a:r>
          </a:p>
          <a:p>
            <a:pPr lvl="1"/>
            <a:r>
              <a:rPr lang="en-GB" sz="2100" dirty="0">
                <a:solidFill>
                  <a:schemeClr val="accent6"/>
                </a:solidFill>
              </a:rPr>
              <a:t>World Organization for Animal Health (OIE)</a:t>
            </a:r>
          </a:p>
          <a:p>
            <a:pPr lvl="2"/>
            <a:r>
              <a:rPr lang="en-GB" sz="1800" dirty="0">
                <a:solidFill>
                  <a:schemeClr val="accent6"/>
                </a:solidFill>
              </a:rPr>
              <a:t>OIE Terrestrial Animal Health Code</a:t>
            </a:r>
          </a:p>
          <a:p>
            <a:pPr lvl="2"/>
            <a:r>
              <a:rPr lang="en-GB" sz="1800" dirty="0">
                <a:solidFill>
                  <a:schemeClr val="accent6"/>
                </a:solidFill>
              </a:rPr>
              <a:t>OIE Aquatic Animal Health Code</a:t>
            </a:r>
          </a:p>
          <a:p>
            <a:pPr lvl="2"/>
            <a:r>
              <a:rPr lang="en-GB" sz="1800" dirty="0">
                <a:solidFill>
                  <a:schemeClr val="accent6"/>
                </a:solidFill>
              </a:rPr>
              <a:t>OIE List of Antimicrobial Agents of Veterinary Importance</a:t>
            </a:r>
          </a:p>
          <a:p>
            <a:pPr lvl="2"/>
            <a:r>
              <a:rPr lang="en-US" sz="1700" dirty="0">
                <a:solidFill>
                  <a:schemeClr val="accent6"/>
                </a:solidFill>
              </a:rPr>
              <a:t>Resolution No. 36 – Combating Antimicrobial Resistance through a One Health Approach: Actions and OIE Strategy</a:t>
            </a:r>
            <a:endParaRPr lang="en-US" sz="800" dirty="0">
              <a:solidFill>
                <a:schemeClr val="accent6"/>
              </a:solidFill>
            </a:endParaRPr>
          </a:p>
          <a:p>
            <a:pPr lvl="1"/>
            <a:r>
              <a:rPr lang="en-GB" sz="2100" dirty="0">
                <a:solidFill>
                  <a:schemeClr val="accent6"/>
                </a:solidFill>
              </a:rPr>
              <a:t>Codex Alimentarius</a:t>
            </a:r>
          </a:p>
          <a:p>
            <a:pPr lvl="2"/>
            <a:r>
              <a:rPr lang="en-US" dirty="0">
                <a:solidFill>
                  <a:schemeClr val="accent6"/>
                </a:solidFill>
              </a:rPr>
              <a:t>Guidelines for Risk Analysis of Foodborne Antimicrobial Resistance </a:t>
            </a:r>
          </a:p>
          <a:p>
            <a:pPr lvl="2"/>
            <a:r>
              <a:rPr lang="en-US" dirty="0">
                <a:solidFill>
                  <a:schemeClr val="accent6"/>
                </a:solidFill>
              </a:rPr>
              <a:t>Code of Practice to Minimize and Contain Antimicrobial Resistance </a:t>
            </a:r>
          </a:p>
        </p:txBody>
      </p:sp>
    </p:spTree>
    <p:extLst>
      <p:ext uri="{BB962C8B-B14F-4D97-AF65-F5344CB8AC3E}">
        <p14:creationId xmlns:p14="http://schemas.microsoft.com/office/powerpoint/2010/main" val="304400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8D9C-F4F4-444C-B7C7-56B040B694A5}"/>
              </a:ext>
            </a:extLst>
          </p:cNvPr>
          <p:cNvSpPr>
            <a:spLocks noGrp="1"/>
          </p:cNvSpPr>
          <p:nvPr>
            <p:ph type="title"/>
          </p:nvPr>
        </p:nvSpPr>
        <p:spPr>
          <a:xfrm>
            <a:off x="398033" y="765817"/>
            <a:ext cx="11381592" cy="1325563"/>
          </a:xfrm>
        </p:spPr>
        <p:txBody>
          <a:bodyPr>
            <a:normAutofit fontScale="90000"/>
          </a:bodyPr>
          <a:lstStyle/>
          <a:p>
            <a:pPr algn="ctr"/>
            <a:r>
              <a:rPr lang="en-US" sz="4000" b="0" dirty="0">
                <a:solidFill>
                  <a:srgbClr val="FF0000"/>
                </a:solidFill>
                <a:latin typeface="Arial" panose="020B0604020202020204" pitchFamily="34" charset="0"/>
                <a:ea typeface="+mn-ea"/>
                <a:cs typeface="Arial" panose="020B0604020202020204" pitchFamily="34" charset="0"/>
              </a:rPr>
              <a:t>Antimicrobial resistance in food animal production…missed opportunities and unintended consequences?</a:t>
            </a:r>
          </a:p>
        </p:txBody>
      </p:sp>
      <p:sp>
        <p:nvSpPr>
          <p:cNvPr id="3" name="Content Placeholder 2">
            <a:extLst>
              <a:ext uri="{FF2B5EF4-FFF2-40B4-BE49-F238E27FC236}">
                <a16:creationId xmlns:a16="http://schemas.microsoft.com/office/drawing/2014/main" id="{D5141C64-D534-0E46-A4E6-BED191B4D953}"/>
              </a:ext>
            </a:extLst>
          </p:cNvPr>
          <p:cNvSpPr>
            <a:spLocks noGrp="1"/>
          </p:cNvSpPr>
          <p:nvPr>
            <p:ph idx="1"/>
          </p:nvPr>
        </p:nvSpPr>
        <p:spPr>
          <a:xfrm>
            <a:off x="838200" y="2743200"/>
            <a:ext cx="10515600" cy="3433762"/>
          </a:xfrm>
        </p:spPr>
        <p:txBody>
          <a:bodyPr/>
          <a:lstStyle/>
          <a:p>
            <a:pPr marL="0" indent="0" algn="ctr">
              <a:buNone/>
            </a:pPr>
            <a:r>
              <a:rPr lang="en-US" dirty="0">
                <a:solidFill>
                  <a:srgbClr val="FF0000"/>
                </a:solidFill>
              </a:rPr>
              <a:t>Douglas R. Call, Regents Professor</a:t>
            </a:r>
          </a:p>
          <a:p>
            <a:pPr marL="0" indent="0" algn="ctr">
              <a:spcBef>
                <a:spcPct val="0"/>
              </a:spcBef>
              <a:buNone/>
            </a:pPr>
            <a:r>
              <a:rPr lang="en-US" dirty="0">
                <a:solidFill>
                  <a:srgbClr val="FF0000"/>
                </a:solidFill>
              </a:rPr>
              <a:t>Paul G. Allen School for Global Health</a:t>
            </a:r>
          </a:p>
          <a:p>
            <a:pPr marL="0" indent="0" algn="ctr">
              <a:spcBef>
                <a:spcPct val="0"/>
              </a:spcBef>
              <a:buNone/>
            </a:pPr>
            <a:r>
              <a:rPr lang="en-US" dirty="0">
                <a:solidFill>
                  <a:srgbClr val="FF0000"/>
                </a:solidFill>
              </a:rPr>
              <a:t>Washington State University, Pullman, WA</a:t>
            </a:r>
          </a:p>
          <a:p>
            <a:pPr marL="0" indent="0" algn="ctr">
              <a:spcBef>
                <a:spcPct val="0"/>
              </a:spcBef>
              <a:buNone/>
            </a:pPr>
            <a:r>
              <a:rPr lang="en-US" dirty="0" err="1">
                <a:solidFill>
                  <a:srgbClr val="FF0000"/>
                </a:solidFill>
              </a:rPr>
              <a:t>drcall@wsu.edu</a:t>
            </a:r>
            <a:endParaRPr lang="en-US" dirty="0">
              <a:solidFill>
                <a:srgbClr val="FF0000"/>
              </a:solidFill>
            </a:endParaRPr>
          </a:p>
        </p:txBody>
      </p:sp>
    </p:spTree>
    <p:extLst>
      <p:ext uri="{BB962C8B-B14F-4D97-AF65-F5344CB8AC3E}">
        <p14:creationId xmlns:p14="http://schemas.microsoft.com/office/powerpoint/2010/main" val="1012217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F4B86-8935-4B3A-ACE7-042808F5F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04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528B44-A3F3-1546-80D8-F983EEC6550A}"/>
              </a:ext>
            </a:extLst>
          </p:cNvPr>
          <p:cNvPicPr>
            <a:picLocks noChangeAspect="1"/>
          </p:cNvPicPr>
          <p:nvPr/>
        </p:nvPicPr>
        <p:blipFill>
          <a:blip r:embed="rId2"/>
          <a:stretch>
            <a:fillRect/>
          </a:stretch>
        </p:blipFill>
        <p:spPr>
          <a:xfrm>
            <a:off x="6291943" y="233564"/>
            <a:ext cx="5665150" cy="1712094"/>
          </a:xfrm>
          <a:prstGeom prst="rect">
            <a:avLst/>
          </a:prstGeom>
        </p:spPr>
      </p:pic>
      <p:pic>
        <p:nvPicPr>
          <p:cNvPr id="11" name="Picture 10">
            <a:extLst>
              <a:ext uri="{FF2B5EF4-FFF2-40B4-BE49-F238E27FC236}">
                <a16:creationId xmlns:a16="http://schemas.microsoft.com/office/drawing/2014/main" id="{3B77ABFE-A66B-7B4E-A675-5958F9C6F40F}"/>
              </a:ext>
            </a:extLst>
          </p:cNvPr>
          <p:cNvPicPr>
            <a:picLocks noChangeAspect="1"/>
          </p:cNvPicPr>
          <p:nvPr/>
        </p:nvPicPr>
        <p:blipFill>
          <a:blip r:embed="rId3"/>
          <a:stretch>
            <a:fillRect/>
          </a:stretch>
        </p:blipFill>
        <p:spPr>
          <a:xfrm>
            <a:off x="6291942" y="2106149"/>
            <a:ext cx="5656157" cy="1610931"/>
          </a:xfrm>
          <a:prstGeom prst="rect">
            <a:avLst/>
          </a:prstGeom>
        </p:spPr>
      </p:pic>
      <p:pic>
        <p:nvPicPr>
          <p:cNvPr id="12" name="Picture 11">
            <a:extLst>
              <a:ext uri="{FF2B5EF4-FFF2-40B4-BE49-F238E27FC236}">
                <a16:creationId xmlns:a16="http://schemas.microsoft.com/office/drawing/2014/main" id="{CA094002-2AD2-7040-94D4-223855D1AAB9}"/>
              </a:ext>
            </a:extLst>
          </p:cNvPr>
          <p:cNvPicPr>
            <a:picLocks noChangeAspect="1"/>
          </p:cNvPicPr>
          <p:nvPr/>
        </p:nvPicPr>
        <p:blipFill>
          <a:blip r:embed="rId4"/>
          <a:stretch>
            <a:fillRect/>
          </a:stretch>
        </p:blipFill>
        <p:spPr>
          <a:xfrm>
            <a:off x="6291942" y="3877571"/>
            <a:ext cx="5396593" cy="1942058"/>
          </a:xfrm>
          <a:prstGeom prst="rect">
            <a:avLst/>
          </a:prstGeom>
        </p:spPr>
      </p:pic>
      <p:sp>
        <p:nvSpPr>
          <p:cNvPr id="13" name="TextBox 12">
            <a:extLst>
              <a:ext uri="{FF2B5EF4-FFF2-40B4-BE49-F238E27FC236}">
                <a16:creationId xmlns:a16="http://schemas.microsoft.com/office/drawing/2014/main" id="{60936442-270D-0C4E-B296-9666DCAEC750}"/>
              </a:ext>
            </a:extLst>
          </p:cNvPr>
          <p:cNvSpPr txBox="1"/>
          <p:nvPr/>
        </p:nvSpPr>
        <p:spPr>
          <a:xfrm>
            <a:off x="722873" y="4728924"/>
            <a:ext cx="500743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Take-home messages</a:t>
            </a: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ABR bacteria can persist for reasons other than selection from antibiotics</a:t>
            </a: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Younger animals are a primary source of resistant bacteria</a:t>
            </a:r>
          </a:p>
        </p:txBody>
      </p:sp>
      <p:pic>
        <p:nvPicPr>
          <p:cNvPr id="2" name="Graphic 1">
            <a:extLst>
              <a:ext uri="{FF2B5EF4-FFF2-40B4-BE49-F238E27FC236}">
                <a16:creationId xmlns:a16="http://schemas.microsoft.com/office/drawing/2014/main" id="{89FF1E86-72EE-4247-8906-B530A71BDD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466" y="129651"/>
            <a:ext cx="4623706" cy="4454546"/>
          </a:xfrm>
          <a:prstGeom prst="rect">
            <a:avLst/>
          </a:prstGeom>
        </p:spPr>
      </p:pic>
    </p:spTree>
    <p:extLst>
      <p:ext uri="{BB962C8B-B14F-4D97-AF65-F5344CB8AC3E}">
        <p14:creationId xmlns:p14="http://schemas.microsoft.com/office/powerpoint/2010/main" val="25438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424E6-9306-284F-92AF-A9F2E15C45A7}"/>
              </a:ext>
            </a:extLst>
          </p:cNvPr>
          <p:cNvPicPr>
            <a:picLocks noChangeAspect="1"/>
          </p:cNvPicPr>
          <p:nvPr/>
        </p:nvPicPr>
        <p:blipFill>
          <a:blip r:embed="rId2"/>
          <a:stretch>
            <a:fillRect/>
          </a:stretch>
        </p:blipFill>
        <p:spPr>
          <a:xfrm>
            <a:off x="5497285" y="185722"/>
            <a:ext cx="6524171" cy="1829950"/>
          </a:xfrm>
          <a:prstGeom prst="rect">
            <a:avLst/>
          </a:prstGeom>
        </p:spPr>
      </p:pic>
      <p:pic>
        <p:nvPicPr>
          <p:cNvPr id="6" name="Picture 5">
            <a:extLst>
              <a:ext uri="{FF2B5EF4-FFF2-40B4-BE49-F238E27FC236}">
                <a16:creationId xmlns:a16="http://schemas.microsoft.com/office/drawing/2014/main" id="{16F6BC97-E964-AE46-A47B-1D5FC1B02DA9}"/>
              </a:ext>
            </a:extLst>
          </p:cNvPr>
          <p:cNvPicPr>
            <a:picLocks noChangeAspect="1"/>
          </p:cNvPicPr>
          <p:nvPr/>
        </p:nvPicPr>
        <p:blipFill>
          <a:blip r:embed="rId3"/>
          <a:stretch>
            <a:fillRect/>
          </a:stretch>
        </p:blipFill>
        <p:spPr>
          <a:xfrm>
            <a:off x="5497286" y="2187907"/>
            <a:ext cx="6524172" cy="1758344"/>
          </a:xfrm>
          <a:prstGeom prst="rect">
            <a:avLst/>
          </a:prstGeom>
        </p:spPr>
      </p:pic>
      <p:pic>
        <p:nvPicPr>
          <p:cNvPr id="7" name="Picture 6">
            <a:extLst>
              <a:ext uri="{FF2B5EF4-FFF2-40B4-BE49-F238E27FC236}">
                <a16:creationId xmlns:a16="http://schemas.microsoft.com/office/drawing/2014/main" id="{D9FB24C7-8469-7744-9AE3-03DE13A689CB}"/>
              </a:ext>
            </a:extLst>
          </p:cNvPr>
          <p:cNvPicPr>
            <a:picLocks noChangeAspect="1"/>
          </p:cNvPicPr>
          <p:nvPr/>
        </p:nvPicPr>
        <p:blipFill>
          <a:blip r:embed="rId4"/>
          <a:stretch>
            <a:fillRect/>
          </a:stretch>
        </p:blipFill>
        <p:spPr>
          <a:xfrm>
            <a:off x="5497285" y="4118486"/>
            <a:ext cx="6524171" cy="1941338"/>
          </a:xfrm>
          <a:prstGeom prst="rect">
            <a:avLst/>
          </a:prstGeom>
        </p:spPr>
      </p:pic>
      <p:grpSp>
        <p:nvGrpSpPr>
          <p:cNvPr id="13" name="Group 12">
            <a:extLst>
              <a:ext uri="{FF2B5EF4-FFF2-40B4-BE49-F238E27FC236}">
                <a16:creationId xmlns:a16="http://schemas.microsoft.com/office/drawing/2014/main" id="{ED949632-8191-C14C-AE72-678D29206BFD}"/>
              </a:ext>
            </a:extLst>
          </p:cNvPr>
          <p:cNvGrpSpPr/>
          <p:nvPr/>
        </p:nvGrpSpPr>
        <p:grpSpPr>
          <a:xfrm>
            <a:off x="170542" y="731365"/>
            <a:ext cx="5054480" cy="4727122"/>
            <a:chOff x="170542" y="731365"/>
            <a:chExt cx="5054480" cy="4727122"/>
          </a:xfrm>
        </p:grpSpPr>
        <p:pic>
          <p:nvPicPr>
            <p:cNvPr id="8" name="Picture 7">
              <a:extLst>
                <a:ext uri="{FF2B5EF4-FFF2-40B4-BE49-F238E27FC236}">
                  <a16:creationId xmlns:a16="http://schemas.microsoft.com/office/drawing/2014/main" id="{8FDB5727-51F7-F447-9F2D-E1AA4FF9C64C}"/>
                </a:ext>
              </a:extLst>
            </p:cNvPr>
            <p:cNvPicPr>
              <a:picLocks noChangeAspect="1"/>
            </p:cNvPicPr>
            <p:nvPr/>
          </p:nvPicPr>
          <p:blipFill>
            <a:blip r:embed="rId5"/>
            <a:stretch>
              <a:fillRect/>
            </a:stretch>
          </p:blipFill>
          <p:spPr>
            <a:xfrm>
              <a:off x="170542" y="1193008"/>
              <a:ext cx="5054480" cy="3748142"/>
            </a:xfrm>
            <a:prstGeom prst="rect">
              <a:avLst/>
            </a:prstGeom>
          </p:spPr>
        </p:pic>
        <p:sp>
          <p:nvSpPr>
            <p:cNvPr id="2" name="TextBox 1">
              <a:extLst>
                <a:ext uri="{FF2B5EF4-FFF2-40B4-BE49-F238E27FC236}">
                  <a16:creationId xmlns:a16="http://schemas.microsoft.com/office/drawing/2014/main" id="{5E25F4C1-E55F-B049-B19C-6387469A9552}"/>
                </a:ext>
              </a:extLst>
            </p:cNvPr>
            <p:cNvSpPr txBox="1"/>
            <p:nvPr/>
          </p:nvSpPr>
          <p:spPr>
            <a:xfrm>
              <a:off x="1709057" y="731365"/>
              <a:ext cx="17379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100,000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 coli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t>
              </a:r>
            </a:p>
          </p:txBody>
        </p:sp>
        <p:cxnSp>
          <p:nvCxnSpPr>
            <p:cNvPr id="4" name="Straight Arrow Connector 3">
              <a:extLst>
                <a:ext uri="{FF2B5EF4-FFF2-40B4-BE49-F238E27FC236}">
                  <a16:creationId xmlns:a16="http://schemas.microsoft.com/office/drawing/2014/main" id="{FDBFF45E-5ADA-9847-A425-3D38B05535E7}"/>
                </a:ext>
              </a:extLst>
            </p:cNvPr>
            <p:cNvCxnSpPr>
              <a:cxnSpLocks/>
            </p:cNvCxnSpPr>
            <p:nvPr/>
          </p:nvCxnSpPr>
          <p:spPr>
            <a:xfrm flipH="1">
              <a:off x="794657" y="1100697"/>
              <a:ext cx="914400" cy="608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C9C2CC-CE9E-1147-9C91-48CC8CD25D07}"/>
                </a:ext>
              </a:extLst>
            </p:cNvPr>
            <p:cNvSpPr txBox="1"/>
            <p:nvPr/>
          </p:nvSpPr>
          <p:spPr>
            <a:xfrm>
              <a:off x="1709057" y="5089155"/>
              <a:ext cx="1324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 coli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t>
              </a:r>
            </a:p>
          </p:txBody>
        </p:sp>
        <p:cxnSp>
          <p:nvCxnSpPr>
            <p:cNvPr id="12" name="Straight Arrow Connector 11">
              <a:extLst>
                <a:ext uri="{FF2B5EF4-FFF2-40B4-BE49-F238E27FC236}">
                  <a16:creationId xmlns:a16="http://schemas.microsoft.com/office/drawing/2014/main" id="{0EAADEE7-EF4A-B843-BCC2-0F7AC70017A5}"/>
                </a:ext>
              </a:extLst>
            </p:cNvPr>
            <p:cNvCxnSpPr/>
            <p:nvPr/>
          </p:nvCxnSpPr>
          <p:spPr>
            <a:xfrm flipH="1" flipV="1">
              <a:off x="794657" y="3140437"/>
              <a:ext cx="914400" cy="1948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3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50184-1D56-C848-8C8C-F6211BC4F8E2}"/>
              </a:ext>
            </a:extLst>
          </p:cNvPr>
          <p:cNvPicPr>
            <a:picLocks noChangeAspect="1"/>
          </p:cNvPicPr>
          <p:nvPr/>
        </p:nvPicPr>
        <p:blipFill>
          <a:blip r:embed="rId2"/>
          <a:stretch>
            <a:fillRect/>
          </a:stretch>
        </p:blipFill>
        <p:spPr>
          <a:xfrm>
            <a:off x="129282" y="95108"/>
            <a:ext cx="4189369" cy="3116026"/>
          </a:xfrm>
          <a:prstGeom prst="rect">
            <a:avLst/>
          </a:prstGeom>
        </p:spPr>
      </p:pic>
      <p:pic>
        <p:nvPicPr>
          <p:cNvPr id="5" name="Picture 4">
            <a:extLst>
              <a:ext uri="{FF2B5EF4-FFF2-40B4-BE49-F238E27FC236}">
                <a16:creationId xmlns:a16="http://schemas.microsoft.com/office/drawing/2014/main" id="{69C32266-5E16-364C-8E23-25A41EDD1F45}"/>
              </a:ext>
            </a:extLst>
          </p:cNvPr>
          <p:cNvPicPr>
            <a:picLocks noChangeAspect="1"/>
          </p:cNvPicPr>
          <p:nvPr/>
        </p:nvPicPr>
        <p:blipFill>
          <a:blip r:embed="rId3"/>
          <a:stretch>
            <a:fillRect/>
          </a:stretch>
        </p:blipFill>
        <p:spPr>
          <a:xfrm>
            <a:off x="176371" y="3215888"/>
            <a:ext cx="4142280" cy="3063163"/>
          </a:xfrm>
          <a:prstGeom prst="rect">
            <a:avLst/>
          </a:prstGeom>
        </p:spPr>
      </p:pic>
      <p:sp>
        <p:nvSpPr>
          <p:cNvPr id="6" name="TextBox 5">
            <a:extLst>
              <a:ext uri="{FF2B5EF4-FFF2-40B4-BE49-F238E27FC236}">
                <a16:creationId xmlns:a16="http://schemas.microsoft.com/office/drawing/2014/main" id="{9E08244A-0423-3747-94B2-C165CD780D03}"/>
              </a:ext>
            </a:extLst>
          </p:cNvPr>
          <p:cNvSpPr txBox="1"/>
          <p:nvPr/>
        </p:nvSpPr>
        <p:spPr>
          <a:xfrm>
            <a:off x="5414475" y="4747469"/>
            <a:ext cx="62740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Take-home messages:</a:t>
            </a:r>
          </a:p>
          <a:p>
            <a:pPr marL="46037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all antibiotics present the same magnitude of risk</a:t>
            </a:r>
          </a:p>
          <a:p>
            <a:pPr marL="46037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 reservoirs can become established quickly and they are predictable</a:t>
            </a:r>
          </a:p>
        </p:txBody>
      </p:sp>
      <p:pic>
        <p:nvPicPr>
          <p:cNvPr id="7" name="Picture 6">
            <a:extLst>
              <a:ext uri="{FF2B5EF4-FFF2-40B4-BE49-F238E27FC236}">
                <a16:creationId xmlns:a16="http://schemas.microsoft.com/office/drawing/2014/main" id="{D3AD893B-CF88-5448-9B22-14DA3DE93CFF}"/>
              </a:ext>
            </a:extLst>
          </p:cNvPr>
          <p:cNvPicPr>
            <a:picLocks noChangeAspect="1"/>
          </p:cNvPicPr>
          <p:nvPr/>
        </p:nvPicPr>
        <p:blipFill>
          <a:blip r:embed="rId4"/>
          <a:stretch>
            <a:fillRect/>
          </a:stretch>
        </p:blipFill>
        <p:spPr>
          <a:xfrm>
            <a:off x="5414475" y="230270"/>
            <a:ext cx="5349421" cy="4156385"/>
          </a:xfrm>
          <a:prstGeom prst="rect">
            <a:avLst/>
          </a:prstGeom>
        </p:spPr>
      </p:pic>
    </p:spTree>
    <p:extLst>
      <p:ext uri="{BB962C8B-B14F-4D97-AF65-F5344CB8AC3E}">
        <p14:creationId xmlns:p14="http://schemas.microsoft.com/office/powerpoint/2010/main" val="120663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solidFill>
                  <a:srgbClr val="FF0000"/>
                </a:solidFill>
                <a:latin typeface="Arial" panose="020B0604020202020204" pitchFamily="34" charset="0"/>
                <a:ea typeface="+mn-ea"/>
                <a:cs typeface="Arial" panose="020B0604020202020204" pitchFamily="34" charset="0"/>
              </a:rPr>
              <a:t>In feed chlortetracycline prophylaxis of beef cattle</a:t>
            </a:r>
          </a:p>
        </p:txBody>
      </p:sp>
      <p:sp>
        <p:nvSpPr>
          <p:cNvPr id="3" name="Content Placeholder 2"/>
          <p:cNvSpPr>
            <a:spLocks noGrp="1"/>
          </p:cNvSpPr>
          <p:nvPr>
            <p:ph idx="1"/>
          </p:nvPr>
        </p:nvSpPr>
        <p:spPr/>
        <p:txBody>
          <a:bodyPr>
            <a:normAutofit fontScale="92500" lnSpcReduction="20000"/>
          </a:bodyPr>
          <a:lstStyle/>
          <a:p>
            <a:pPr>
              <a:lnSpc>
                <a:spcPct val="110000"/>
              </a:lnSpc>
              <a:spcAft>
                <a:spcPts val="1200"/>
              </a:spcAft>
            </a:pPr>
            <a:r>
              <a:rPr lang="en-US" dirty="0"/>
              <a:t>300 calves arrived 9 Feb 2015; on 14 Feb, 150 calves received 5-day in-feed CTC prophylaxis treatment; 150 untreated control calves.</a:t>
            </a:r>
          </a:p>
          <a:p>
            <a:pPr>
              <a:lnSpc>
                <a:spcPct val="110000"/>
              </a:lnSpc>
              <a:spcAft>
                <a:spcPts val="1200"/>
              </a:spcAft>
            </a:pPr>
            <a:r>
              <a:rPr lang="en-US" dirty="0"/>
              <a:t>25% of control calves developed illness requiring treatment with a macrolide (tildipirosin).</a:t>
            </a:r>
          </a:p>
          <a:p>
            <a:pPr>
              <a:lnSpc>
                <a:spcPct val="110000"/>
              </a:lnSpc>
              <a:spcAft>
                <a:spcPts val="1200"/>
              </a:spcAft>
            </a:pPr>
            <a:r>
              <a:rPr lang="en-US" dirty="0"/>
              <a:t>Only 2 animals in CTC group required treatment</a:t>
            </a:r>
          </a:p>
          <a:p>
            <a:pPr>
              <a:lnSpc>
                <a:spcPct val="110000"/>
              </a:lnSpc>
              <a:spcAft>
                <a:spcPts val="1200"/>
              </a:spcAft>
            </a:pPr>
            <a:r>
              <a:rPr lang="en-US" dirty="0"/>
              <a:t>No difference in prevalence of AMR after 27 days.</a:t>
            </a:r>
          </a:p>
          <a:p>
            <a:pPr>
              <a:lnSpc>
                <a:spcPct val="110000"/>
              </a:lnSpc>
              <a:spcAft>
                <a:spcPts val="1200"/>
              </a:spcAft>
            </a:pPr>
            <a:r>
              <a:rPr lang="en-US" dirty="0"/>
              <a:t>Highest AMR shedding rate for both groups was 75 and 117 days post treatment.</a:t>
            </a:r>
          </a:p>
        </p:txBody>
      </p:sp>
      <p:sp>
        <p:nvSpPr>
          <p:cNvPr id="4" name="TextBox 3"/>
          <p:cNvSpPr txBox="1"/>
          <p:nvPr/>
        </p:nvSpPr>
        <p:spPr>
          <a:xfrm>
            <a:off x="8939744" y="5942568"/>
            <a:ext cx="22876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Agga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2016. AEM</a:t>
            </a:r>
          </a:p>
        </p:txBody>
      </p:sp>
    </p:spTree>
    <p:extLst>
      <p:ext uri="{BB962C8B-B14F-4D97-AF65-F5344CB8AC3E}">
        <p14:creationId xmlns:p14="http://schemas.microsoft.com/office/powerpoint/2010/main" val="18027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B0BA-26B3-2349-9A99-9923011EA08B}"/>
              </a:ext>
            </a:extLst>
          </p:cNvPr>
          <p:cNvSpPr>
            <a:spLocks noGrp="1"/>
          </p:cNvSpPr>
          <p:nvPr>
            <p:ph type="title"/>
          </p:nvPr>
        </p:nvSpPr>
        <p:spPr/>
        <p:txBody>
          <a:bodyPr>
            <a:normAutofit/>
          </a:bodyPr>
          <a:lstStyle/>
          <a:p>
            <a:r>
              <a:rPr lang="en-US" sz="3600" b="0" dirty="0">
                <a:solidFill>
                  <a:srgbClr val="FF0000"/>
                </a:solidFill>
                <a:latin typeface="Arial" panose="020B0604020202020204" pitchFamily="34" charset="0"/>
                <a:ea typeface="+mn-ea"/>
                <a:cs typeface="Arial" panose="020B0604020202020204" pitchFamily="34" charset="0"/>
              </a:rPr>
              <a:t>Summary</a:t>
            </a:r>
          </a:p>
        </p:txBody>
      </p:sp>
      <p:sp>
        <p:nvSpPr>
          <p:cNvPr id="3" name="Content Placeholder 2">
            <a:extLst>
              <a:ext uri="{FF2B5EF4-FFF2-40B4-BE49-F238E27FC236}">
                <a16:creationId xmlns:a16="http://schemas.microsoft.com/office/drawing/2014/main" id="{ADEF8B7C-F5B9-914C-8243-22E9B98053D3}"/>
              </a:ext>
            </a:extLst>
          </p:cNvPr>
          <p:cNvSpPr>
            <a:spLocks noGrp="1"/>
          </p:cNvSpPr>
          <p:nvPr>
            <p:ph idx="1"/>
          </p:nvPr>
        </p:nvSpPr>
        <p:spPr>
          <a:xfrm>
            <a:off x="838200" y="1690688"/>
            <a:ext cx="10515600" cy="4351338"/>
          </a:xfrm>
        </p:spPr>
        <p:txBody>
          <a:bodyPr>
            <a:normAutofit lnSpcReduction="10000"/>
          </a:bodyPr>
          <a:lstStyle/>
          <a:p>
            <a:pPr>
              <a:spcAft>
                <a:spcPts val="1200"/>
              </a:spcAft>
            </a:pPr>
            <a:r>
              <a:rPr lang="en-US" dirty="0"/>
              <a:t>We will always find antimicrobial resistant bacteria on farms. The key is to reduce the total numbers to reduce transmission.</a:t>
            </a:r>
          </a:p>
          <a:p>
            <a:pPr>
              <a:spcAft>
                <a:spcPts val="1200"/>
              </a:spcAft>
            </a:pPr>
            <a:r>
              <a:rPr lang="en-US" dirty="0"/>
              <a:t>Younger animals and their housing locations are “hotspots” for antimicrobial-resistant bacteria. Different strategies can be used for different age groups.</a:t>
            </a:r>
          </a:p>
          <a:p>
            <a:pPr>
              <a:spcAft>
                <a:spcPts val="1200"/>
              </a:spcAft>
            </a:pPr>
            <a:r>
              <a:rPr lang="en-US" dirty="0"/>
              <a:t>When they work, some antibiotics will have less effect on AMR than others.</a:t>
            </a:r>
          </a:p>
          <a:p>
            <a:pPr>
              <a:spcAft>
                <a:spcPts val="1200"/>
              </a:spcAft>
            </a:pPr>
            <a:r>
              <a:rPr lang="en-US" dirty="0"/>
              <a:t>Regulations designed to stop preventative use of antibiotics will likely have unintended consequences.</a:t>
            </a:r>
          </a:p>
          <a:p>
            <a:endParaRPr lang="en-US" dirty="0"/>
          </a:p>
        </p:txBody>
      </p:sp>
    </p:spTree>
    <p:extLst>
      <p:ext uri="{BB962C8B-B14F-4D97-AF65-F5344CB8AC3E}">
        <p14:creationId xmlns:p14="http://schemas.microsoft.com/office/powerpoint/2010/main" val="13525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FHS_Powerpoint_Template_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1852</Words>
  <Application>Microsoft Office PowerPoint</Application>
  <PresentationFormat>Widescreen</PresentationFormat>
  <Paragraphs>198</Paragraphs>
  <Slides>40</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Arial</vt:lpstr>
      <vt:lpstr>Arial Black</vt:lpstr>
      <vt:lpstr>Calibri</vt:lpstr>
      <vt:lpstr>Calibri Light</vt:lpstr>
      <vt:lpstr>Minion Pro</vt:lpstr>
      <vt:lpstr>Times New Roman</vt:lpstr>
      <vt:lpstr>Wingdings 2</vt:lpstr>
      <vt:lpstr>Office Theme</vt:lpstr>
      <vt:lpstr>1_Office Theme</vt:lpstr>
      <vt:lpstr>RFHS_Powerpoint_Template_STANDARD</vt:lpstr>
      <vt:lpstr>Civic</vt:lpstr>
      <vt:lpstr>PowerPoint Presentation</vt:lpstr>
      <vt:lpstr>PowerPoint Presentation</vt:lpstr>
      <vt:lpstr>PowerPoint Presentation</vt:lpstr>
      <vt:lpstr>Antimicrobial resistance in food animal production…missed opportunities and unintended consequences?</vt:lpstr>
      <vt:lpstr>PowerPoint Presentation</vt:lpstr>
      <vt:lpstr>PowerPoint Presentation</vt:lpstr>
      <vt:lpstr>PowerPoint Presentation</vt:lpstr>
      <vt:lpstr>In feed chlortetracycline prophylaxis of beef cattle</vt:lpstr>
      <vt:lpstr>Summary</vt:lpstr>
      <vt:lpstr>Agriculture and Cross-border Livestock Health</vt:lpstr>
      <vt:lpstr>Presenter Disclosure</vt:lpstr>
      <vt:lpstr>Objectives</vt:lpstr>
      <vt:lpstr>AMS Overview</vt:lpstr>
      <vt:lpstr>PowerPoint Presentation</vt:lpstr>
      <vt:lpstr>AMS INTERVENTIONS</vt:lpstr>
      <vt:lpstr>SOCIAL DETERMINANTS of AMS</vt:lpstr>
      <vt:lpstr>AMR Priorities</vt:lpstr>
      <vt:lpstr>PowerPoint Presentation</vt:lpstr>
      <vt:lpstr>AMS Progress Concerns</vt:lpstr>
      <vt:lpstr>Re-addressing AMS After COVID</vt:lpstr>
      <vt:lpstr>CONCLUSION</vt:lpstr>
      <vt:lpstr>QUESTIONS</vt:lpstr>
      <vt:lpstr> Intersection of Trade and Antimicrobial Resistance and Use Policies </vt:lpstr>
      <vt:lpstr>Animal Health Institute (AHI): Who are we?</vt:lpstr>
      <vt:lpstr>The animal health industry is heavily regulated.  </vt:lpstr>
      <vt:lpstr>Flurry of International Activity Related to AMR </vt:lpstr>
      <vt:lpstr>Significant Domestic Progress on AMR </vt:lpstr>
      <vt:lpstr>Codex Task Force on AMR </vt:lpstr>
      <vt:lpstr>Article 118 </vt:lpstr>
      <vt:lpstr>AMR-specific provisions in trade agreements are unnecessary and inappropriate </vt:lpstr>
      <vt:lpstr>Summary </vt:lpstr>
      <vt:lpstr>Thank you</vt:lpstr>
      <vt:lpstr>Ultimately the goal is to maintain or return an animal to health.  </vt:lpstr>
      <vt:lpstr>PowerPoint Presentation</vt:lpstr>
      <vt:lpstr>PowerPoint Presentation</vt:lpstr>
      <vt:lpstr>Timeline for Article 118 Implementation</vt:lpstr>
      <vt:lpstr>Relevant WTO Rules: Agreement on the Application of Sanitary and Phytosanitary Measures</vt:lpstr>
      <vt:lpstr>Relevant WTO Rules: SPS Agreement</vt:lpstr>
      <vt:lpstr>Relevant WTO Rules: SPS Agreement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Edens</dc:creator>
  <cp:lastModifiedBy>Tara Edens</cp:lastModifiedBy>
  <cp:revision>2</cp:revision>
  <dcterms:created xsi:type="dcterms:W3CDTF">2021-08-18T13:55:22Z</dcterms:created>
  <dcterms:modified xsi:type="dcterms:W3CDTF">2021-08-18T13:58:10Z</dcterms:modified>
</cp:coreProperties>
</file>