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58" r:id="rId5"/>
    <p:sldId id="259" r:id="rId6"/>
    <p:sldId id="260" r:id="rId7"/>
    <p:sldId id="261" r:id="rId8"/>
    <p:sldId id="265" r:id="rId9"/>
    <p:sldId id="267" r:id="rId10"/>
    <p:sldId id="268" r:id="rId11"/>
    <p:sldId id="269" r:id="rId12"/>
    <p:sldId id="275" r:id="rId13"/>
    <p:sldId id="271" r:id="rId14"/>
    <p:sldId id="274" r:id="rId15"/>
    <p:sldId id="272" r:id="rId16"/>
    <p:sldId id="273" r:id="rId17"/>
    <p:sldId id="276" r:id="rId18"/>
    <p:sldId id="26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5205"/>
    <a:srgbClr val="004F71"/>
    <a:srgbClr val="FF9900"/>
    <a:srgbClr val="7FA9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0" autoAdjust="0"/>
    <p:restoredTop sz="88776" autoAdjust="0"/>
  </p:normalViewPr>
  <p:slideViewPr>
    <p:cSldViewPr snapToGrid="0">
      <p:cViewPr varScale="1">
        <p:scale>
          <a:sx n="74" d="100"/>
          <a:sy n="74" d="100"/>
        </p:scale>
        <p:origin x="994" y="7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mainfs\NewMainSharing\New%20Main%20Sharing\Drop%20Box\Spokane\Janda\Quarterly%20items\Copy%20of%20Quarterly%20Charts.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mainfs\NewMainSharing\New%20Main%20Sharing\Drop%20Box\Spokane\Janda\Quarterly%20items\Copy%20of%20Quarterly%20Chart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'PPT data'!$A$29</c:f>
              <c:strCache>
                <c:ptCount val="1"/>
                <c:pt idx="0">
                  <c:v>Commercial</c:v>
                </c:pt>
              </c:strCache>
            </c:strRef>
          </c:tx>
          <c:spPr>
            <a:solidFill>
              <a:srgbClr val="E35205"/>
            </a:solidFill>
          </c:spPr>
          <c:invertIfNegative val="0"/>
          <c:cat>
            <c:numRef>
              <c:f>'PPT data'!$B$28:$F$28</c:f>
              <c:numCache>
                <c:formatCode>General</c:formatCode>
                <c:ptCount val="5"/>
                <c:pt idx="0">
                  <c:v>2012</c:v>
                </c:pt>
                <c:pt idx="1">
                  <c:v>2013</c:v>
                </c:pt>
                <c:pt idx="2">
                  <c:v>2014</c:v>
                </c:pt>
                <c:pt idx="3">
                  <c:v>2015</c:v>
                </c:pt>
                <c:pt idx="4">
                  <c:v>2016</c:v>
                </c:pt>
              </c:numCache>
            </c:numRef>
          </c:cat>
          <c:val>
            <c:numRef>
              <c:f>'PPT data'!$B$29:$F$29</c:f>
              <c:numCache>
                <c:formatCode>_("$"* #,##0_);_("$"* \(#,##0\);_("$"* "-"??_);_(@_)</c:formatCode>
                <c:ptCount val="5"/>
                <c:pt idx="0">
                  <c:v>27378704</c:v>
                </c:pt>
                <c:pt idx="1">
                  <c:v>24325028</c:v>
                </c:pt>
                <c:pt idx="2">
                  <c:v>43947046</c:v>
                </c:pt>
                <c:pt idx="3">
                  <c:v>56675034</c:v>
                </c:pt>
                <c:pt idx="4">
                  <c:v>32489593</c:v>
                </c:pt>
              </c:numCache>
            </c:numRef>
          </c:val>
          <c:extLst xmlns:c16r2="http://schemas.microsoft.com/office/drawing/2015/06/chart">
            <c:ext xmlns:c16="http://schemas.microsoft.com/office/drawing/2014/chart" uri="{C3380CC4-5D6E-409C-BE32-E72D297353CC}">
              <c16:uniqueId val="{00000000-7B1B-4B1F-A3BC-7080233096E7}"/>
            </c:ext>
          </c:extLst>
        </c:ser>
        <c:ser>
          <c:idx val="4"/>
          <c:order val="1"/>
          <c:tx>
            <c:strRef>
              <c:f>'PPT data'!$A$30</c:f>
              <c:strCache>
                <c:ptCount val="1"/>
                <c:pt idx="0">
                  <c:v>Consumer</c:v>
                </c:pt>
              </c:strCache>
            </c:strRef>
          </c:tx>
          <c:spPr>
            <a:solidFill>
              <a:srgbClr val="603D20"/>
            </a:solidFill>
          </c:spPr>
          <c:invertIfNegative val="0"/>
          <c:cat>
            <c:numRef>
              <c:f>'PPT data'!$B$28:$F$28</c:f>
              <c:numCache>
                <c:formatCode>General</c:formatCode>
                <c:ptCount val="5"/>
                <c:pt idx="0">
                  <c:v>2012</c:v>
                </c:pt>
                <c:pt idx="1">
                  <c:v>2013</c:v>
                </c:pt>
                <c:pt idx="2">
                  <c:v>2014</c:v>
                </c:pt>
                <c:pt idx="3">
                  <c:v>2015</c:v>
                </c:pt>
                <c:pt idx="4">
                  <c:v>2016</c:v>
                </c:pt>
              </c:numCache>
            </c:numRef>
          </c:cat>
          <c:val>
            <c:numRef>
              <c:f>'PPT data'!$B$30:$F$30</c:f>
              <c:numCache>
                <c:formatCode>_("$"* #,##0_);_("$"* \(#,##0\);_("$"* "-"??_);_(@_)</c:formatCode>
                <c:ptCount val="5"/>
                <c:pt idx="0">
                  <c:v>14431759</c:v>
                </c:pt>
                <c:pt idx="1">
                  <c:v>7627045</c:v>
                </c:pt>
                <c:pt idx="2">
                  <c:v>5524375</c:v>
                </c:pt>
                <c:pt idx="3">
                  <c:v>5431907</c:v>
                </c:pt>
                <c:pt idx="4">
                  <c:v>5970589</c:v>
                </c:pt>
              </c:numCache>
            </c:numRef>
          </c:val>
          <c:extLst xmlns:c16r2="http://schemas.microsoft.com/office/drawing/2015/06/chart">
            <c:ext xmlns:c16="http://schemas.microsoft.com/office/drawing/2014/chart" uri="{C3380CC4-5D6E-409C-BE32-E72D297353CC}">
              <c16:uniqueId val="{00000001-7B1B-4B1F-A3BC-7080233096E7}"/>
            </c:ext>
          </c:extLst>
        </c:ser>
        <c:dLbls>
          <c:showLegendKey val="0"/>
          <c:showVal val="0"/>
          <c:showCatName val="0"/>
          <c:showSerName val="0"/>
          <c:showPercent val="0"/>
          <c:showBubbleSize val="0"/>
        </c:dLbls>
        <c:gapWidth val="150"/>
        <c:overlap val="100"/>
        <c:axId val="445892920"/>
        <c:axId val="446055536"/>
      </c:barChart>
      <c:catAx>
        <c:axId val="445892920"/>
        <c:scaling>
          <c:orientation val="minMax"/>
        </c:scaling>
        <c:delete val="0"/>
        <c:axPos val="b"/>
        <c:numFmt formatCode="General" sourceLinked="1"/>
        <c:majorTickMark val="out"/>
        <c:minorTickMark val="none"/>
        <c:tickLblPos val="nextTo"/>
        <c:txPr>
          <a:bodyPr/>
          <a:lstStyle/>
          <a:p>
            <a:pPr>
              <a:defRPr sz="1200" b="1"/>
            </a:pPr>
            <a:endParaRPr lang="en-US"/>
          </a:p>
        </c:txPr>
        <c:crossAx val="446055536"/>
        <c:crosses val="autoZero"/>
        <c:auto val="1"/>
        <c:lblAlgn val="ctr"/>
        <c:lblOffset val="100"/>
        <c:noMultiLvlLbl val="0"/>
      </c:catAx>
      <c:valAx>
        <c:axId val="446055536"/>
        <c:scaling>
          <c:orientation val="minMax"/>
        </c:scaling>
        <c:delete val="0"/>
        <c:axPos val="l"/>
        <c:majorGridlines/>
        <c:numFmt formatCode="_(&quot;$&quot;* #,##0_);_(&quot;$&quot;* \(#,##0\);_(&quot;$&quot;* &quot;-&quot;??_);_(@_)" sourceLinked="1"/>
        <c:majorTickMark val="out"/>
        <c:minorTickMark val="none"/>
        <c:tickLblPos val="nextTo"/>
        <c:txPr>
          <a:bodyPr/>
          <a:lstStyle/>
          <a:p>
            <a:pPr>
              <a:defRPr sz="1200" b="1"/>
            </a:pPr>
            <a:endParaRPr lang="en-US"/>
          </a:p>
        </c:txPr>
        <c:crossAx val="445892920"/>
        <c:crosses val="autoZero"/>
        <c:crossBetween val="between"/>
      </c:valAx>
    </c:plotArea>
    <c:legend>
      <c:legendPos val="l"/>
      <c:layout/>
      <c:overlay val="0"/>
      <c:txPr>
        <a:bodyPr/>
        <a:lstStyle/>
        <a:p>
          <a:pPr>
            <a:defRPr sz="1400" b="1"/>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2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7726469879769972E-2"/>
          <c:y val="0.19042710804329807"/>
          <c:w val="0.86266287609987435"/>
          <c:h val="0.77151973831599929"/>
        </c:manualLayout>
      </c:layout>
      <c:pie3DChart>
        <c:varyColors val="1"/>
        <c:ser>
          <c:idx val="0"/>
          <c:order val="0"/>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1-168B-44C1-88E5-EF937207C82F}"/>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3-168B-44C1-88E5-EF937207C82F}"/>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5-168B-44C1-88E5-EF937207C82F}"/>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7-168B-44C1-88E5-EF937207C82F}"/>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9-168B-44C1-88E5-EF937207C82F}"/>
              </c:ext>
            </c:extLst>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B-168B-44C1-88E5-EF937207C82F}"/>
              </c:ext>
            </c:extLst>
          </c:dPt>
          <c:dPt>
            <c:idx val="6"/>
            <c:bubble3D val="0"/>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D-168B-44C1-88E5-EF937207C82F}"/>
              </c:ext>
            </c:extLst>
          </c:dPt>
          <c:dPt>
            <c:idx val="7"/>
            <c:bubble3D val="0"/>
            <c:spPr>
              <a:solidFill>
                <a:schemeClr val="accent2">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F-168B-44C1-88E5-EF937207C82F}"/>
              </c:ext>
            </c:extLst>
          </c:dPt>
          <c:dPt>
            <c:idx val="8"/>
            <c:bubble3D val="0"/>
            <c:spPr>
              <a:solidFill>
                <a:schemeClr val="accent3">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11-168B-44C1-88E5-EF937207C82F}"/>
              </c:ext>
            </c:extLst>
          </c:dPt>
          <c:dLbls>
            <c:dLbl>
              <c:idx val="0"/>
              <c:layout>
                <c:manualLayout>
                  <c:x val="4.2577463603407993E-2"/>
                  <c:y val="-2.1801622064651967E-3"/>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ysClr val="windowText" lastClr="000000"/>
                      </a:solidFill>
                      <a:latin typeface="+mn-lt"/>
                      <a:ea typeface="+mn-ea"/>
                      <a:cs typeface="+mn-cs"/>
                    </a:defRPr>
                  </a:pPr>
                  <a:endParaRPr lang="en-US"/>
                </a:p>
              </c:txPr>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1-168B-44C1-88E5-EF937207C82F}"/>
                </c:ext>
                <c:ext xmlns:c15="http://schemas.microsoft.com/office/drawing/2012/chart" uri="{CE6537A1-D6FC-4f65-9D91-7224C49458BB}">
                  <c15:layout/>
                </c:ext>
              </c:extLst>
            </c:dLbl>
            <c:dLbl>
              <c:idx val="1"/>
              <c:layout>
                <c:manualLayout>
                  <c:x val="-0.15209464774241246"/>
                  <c:y val="-0.1241924941018764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3-168B-44C1-88E5-EF937207C82F}"/>
                </c:ext>
                <c:ext xmlns:c15="http://schemas.microsoft.com/office/drawing/2012/chart" uri="{CE6537A1-D6FC-4f65-9D91-7224C49458BB}">
                  <c15:layout/>
                </c:ext>
              </c:extLst>
            </c:dLbl>
            <c:dLbl>
              <c:idx val="2"/>
              <c:layout>
                <c:manualLayout>
                  <c:x val="0"/>
                  <c:y val="-5.4539549926383046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ysClr val="windowText" lastClr="000000"/>
                      </a:solidFill>
                      <a:latin typeface="+mn-lt"/>
                      <a:ea typeface="+mn-ea"/>
                      <a:cs typeface="+mn-cs"/>
                    </a:defRPr>
                  </a:pPr>
                  <a:endParaRPr lang="en-US"/>
                </a:p>
              </c:txPr>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5-168B-44C1-88E5-EF937207C82F}"/>
                </c:ext>
                <c:ext xmlns:c15="http://schemas.microsoft.com/office/drawing/2012/chart" uri="{CE6537A1-D6FC-4f65-9D91-7224C49458BB}">
                  <c15:layout/>
                </c:ext>
              </c:extLst>
            </c:dLbl>
            <c:dLbl>
              <c:idx val="3"/>
              <c:layout>
                <c:manualLayout>
                  <c:x val="0"/>
                  <c:y val="9.6596466934091185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ysClr val="windowText" lastClr="000000"/>
                      </a:solidFill>
                      <a:latin typeface="+mn-lt"/>
                      <a:ea typeface="+mn-ea"/>
                      <a:cs typeface="+mn-cs"/>
                    </a:defRPr>
                  </a:pPr>
                  <a:endParaRPr lang="en-US"/>
                </a:p>
              </c:txPr>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7-168B-44C1-88E5-EF937207C82F}"/>
                </c:ext>
                <c:ext xmlns:c15="http://schemas.microsoft.com/office/drawing/2012/chart" uri="{CE6537A1-D6FC-4f65-9D91-7224C49458BB}">
                  <c15:layout/>
                </c:ext>
              </c:extLst>
            </c:dLbl>
            <c:dLbl>
              <c:idx val="4"/>
              <c:layout>
                <c:manualLayout>
                  <c:x val="0.22810147385487536"/>
                  <c:y val="-0.1434311175688022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9-168B-44C1-88E5-EF937207C82F}"/>
                </c:ext>
                <c:ext xmlns:c15="http://schemas.microsoft.com/office/drawing/2012/chart" uri="{CE6537A1-D6FC-4f65-9D91-7224C49458BB}">
                  <c15:layout/>
                </c:ext>
              </c:extLst>
            </c:dLbl>
            <c:dLbl>
              <c:idx val="5"/>
              <c:layout>
                <c:manualLayout>
                  <c:x val="1.3129004424533876E-2"/>
                  <c:y val="-5.5555529946057183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ysClr val="windowText" lastClr="000000"/>
                      </a:solidFill>
                      <a:latin typeface="+mn-lt"/>
                      <a:ea typeface="+mn-ea"/>
                      <a:cs typeface="+mn-cs"/>
                    </a:defRPr>
                  </a:pPr>
                  <a:endParaRPr lang="en-US"/>
                </a:p>
              </c:txPr>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B-168B-44C1-88E5-EF937207C82F}"/>
                </c:ext>
                <c:ext xmlns:c15="http://schemas.microsoft.com/office/drawing/2012/chart" uri="{CE6537A1-D6FC-4f65-9D91-7224C49458BB}">
                  <c15:layout/>
                </c:ext>
              </c:extLst>
            </c:dLbl>
            <c:dLbl>
              <c:idx val="6"/>
              <c:layout>
                <c:manualLayout>
                  <c:x val="0.10236796808249521"/>
                  <c:y val="-7.2877205630852869E-3"/>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tx1"/>
                      </a:solidFill>
                      <a:latin typeface="+mn-lt"/>
                      <a:ea typeface="+mn-ea"/>
                      <a:cs typeface="+mn-cs"/>
                    </a:defRPr>
                  </a:pPr>
                  <a:endParaRPr lang="en-US"/>
                </a:p>
              </c:txPr>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D-168B-44C1-88E5-EF937207C82F}"/>
                </c:ext>
                <c:ext xmlns:c15="http://schemas.microsoft.com/office/drawing/2012/chart" uri="{CE6537A1-D6FC-4f65-9D91-7224C49458BB}">
                  <c15:layout/>
                </c:ext>
              </c:extLst>
            </c:dLbl>
            <c:dLbl>
              <c:idx val="7"/>
              <c:layout>
                <c:manualLayout>
                  <c:x val="-6.2477236482138029E-2"/>
                  <c:y val="-4.3907484970041495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ysClr val="windowText" lastClr="000000"/>
                      </a:solidFill>
                      <a:latin typeface="+mn-lt"/>
                      <a:ea typeface="+mn-ea"/>
                      <a:cs typeface="+mn-cs"/>
                    </a:defRPr>
                  </a:pPr>
                  <a:endParaRPr lang="en-US"/>
                </a:p>
              </c:txPr>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F-168B-44C1-88E5-EF937207C82F}"/>
                </c:ext>
                <c:ext xmlns:c15="http://schemas.microsoft.com/office/drawing/2012/chart" uri="{CE6537A1-D6FC-4f65-9D91-7224C49458BB}">
                  <c15:layout/>
                </c:ext>
              </c:extLst>
            </c:dLbl>
            <c:dLbl>
              <c:idx val="8"/>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ysClr val="windowText" lastClr="000000"/>
                      </a:solidFill>
                      <a:latin typeface="+mn-lt"/>
                      <a:ea typeface="+mn-ea"/>
                      <a:cs typeface="+mn-cs"/>
                    </a:defRPr>
                  </a:pPr>
                  <a:endParaRPr lang="en-US"/>
                </a:p>
              </c:txPr>
              <c:dLblPos val="outEnd"/>
              <c:showLegendKey val="0"/>
              <c:showVal val="1"/>
              <c:showCatName val="1"/>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ysClr val="windowText" lastClr="000000"/>
                    </a:solidFill>
                    <a:latin typeface="+mn-lt"/>
                    <a:ea typeface="+mn-ea"/>
                    <a:cs typeface="+mn-cs"/>
                  </a:defRPr>
                </a:pPr>
                <a:endParaRPr lang="en-US"/>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'PPT data'!$B$56:$B$64</c:f>
              <c:strCache>
                <c:ptCount val="9"/>
                <c:pt idx="0">
                  <c:v>Federal Government</c:v>
                </c:pt>
                <c:pt idx="1">
                  <c:v>State Government</c:v>
                </c:pt>
                <c:pt idx="2">
                  <c:v>Local Government</c:v>
                </c:pt>
                <c:pt idx="3">
                  <c:v>Other</c:v>
                </c:pt>
                <c:pt idx="4">
                  <c:v>Bank</c:v>
                </c:pt>
                <c:pt idx="5">
                  <c:v>Non-Depository Financial Institution</c:v>
                </c:pt>
                <c:pt idx="6">
                  <c:v>Foundation</c:v>
                </c:pt>
                <c:pt idx="7">
                  <c:v>Individuals</c:v>
                </c:pt>
                <c:pt idx="8">
                  <c:v>Religious Institution</c:v>
                </c:pt>
              </c:strCache>
            </c:strRef>
          </c:cat>
          <c:val>
            <c:numRef>
              <c:f>'PPT data'!$C$56:$C$64</c:f>
              <c:numCache>
                <c:formatCode>0.0%</c:formatCode>
                <c:ptCount val="9"/>
                <c:pt idx="0">
                  <c:v>0.10904909318580064</c:v>
                </c:pt>
                <c:pt idx="1">
                  <c:v>0.18968670403721644</c:v>
                </c:pt>
                <c:pt idx="2">
                  <c:v>1.2478831031950971E-2</c:v>
                </c:pt>
                <c:pt idx="3">
                  <c:v>3.0762910224205003E-2</c:v>
                </c:pt>
                <c:pt idx="4">
                  <c:v>0.43473660811512538</c:v>
                </c:pt>
                <c:pt idx="5">
                  <c:v>4.1935175847305384E-2</c:v>
                </c:pt>
                <c:pt idx="6">
                  <c:v>0.11154756775383232</c:v>
                </c:pt>
                <c:pt idx="7">
                  <c:v>6.3746067576694626E-2</c:v>
                </c:pt>
                <c:pt idx="8">
                  <c:v>5.6577786758868895E-3</c:v>
                </c:pt>
              </c:numCache>
            </c:numRef>
          </c:val>
          <c:extLst xmlns:c16r2="http://schemas.microsoft.com/office/drawing/2015/06/chart">
            <c:ext xmlns:c16="http://schemas.microsoft.com/office/drawing/2014/chart" uri="{C3380CC4-5D6E-409C-BE32-E72D297353CC}">
              <c16:uniqueId val="{00000012-168B-44C1-88E5-EF937207C82F}"/>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8897E4-0A5A-4D01-BA15-EE6EF2147612}" type="datetimeFigureOut">
              <a:rPr lang="en-US" smtClean="0"/>
              <a:t>7/24/2017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7CF07E-3EBA-4B29-864A-21EEB86AA339}" type="slidenum">
              <a:rPr lang="en-US" smtClean="0"/>
              <a:t>‹#›</a:t>
            </a:fld>
            <a:endParaRPr lang="en-US"/>
          </a:p>
        </p:txBody>
      </p:sp>
    </p:spTree>
    <p:extLst>
      <p:ext uri="{BB962C8B-B14F-4D97-AF65-F5344CB8AC3E}">
        <p14:creationId xmlns:p14="http://schemas.microsoft.com/office/powerpoint/2010/main" val="3402488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census.gov/popest/data/state/totals/2015/index.htm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census.gov/popest/data/state/totals/2015/index.html"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7CF07E-3EBA-4B29-864A-21EEB86AA339}" type="slidenum">
              <a:rPr lang="en-US" smtClean="0"/>
              <a:t>5</a:t>
            </a:fld>
            <a:endParaRPr lang="en-US"/>
          </a:p>
        </p:txBody>
      </p:sp>
    </p:spTree>
    <p:extLst>
      <p:ext uri="{BB962C8B-B14F-4D97-AF65-F5344CB8AC3E}">
        <p14:creationId xmlns:p14="http://schemas.microsoft.com/office/powerpoint/2010/main" val="5864419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7CF07E-3EBA-4B29-864A-21EEB86AA339}" type="slidenum">
              <a:rPr lang="en-US" smtClean="0"/>
              <a:t>15</a:t>
            </a:fld>
            <a:endParaRPr lang="en-US"/>
          </a:p>
        </p:txBody>
      </p:sp>
    </p:spTree>
    <p:extLst>
      <p:ext uri="{BB962C8B-B14F-4D97-AF65-F5344CB8AC3E}">
        <p14:creationId xmlns:p14="http://schemas.microsoft.com/office/powerpoint/2010/main" val="1662355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mn-lt"/>
                <a:ea typeface="+mn-ea"/>
                <a:cs typeface="+mn-cs"/>
                <a:hlinkClick r:id="rId3"/>
              </a:rPr>
              <a:t>http://www.census.gov/popest/data/state/totals/2015/index.html</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97CF07E-3EBA-4B29-864A-21EEB86AA339}" type="slidenum">
              <a:rPr lang="en-US" smtClean="0"/>
              <a:t>6</a:t>
            </a:fld>
            <a:endParaRPr lang="en-US"/>
          </a:p>
        </p:txBody>
      </p:sp>
    </p:spTree>
    <p:extLst>
      <p:ext uri="{BB962C8B-B14F-4D97-AF65-F5344CB8AC3E}">
        <p14:creationId xmlns:p14="http://schemas.microsoft.com/office/powerpoint/2010/main" val="601988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mn-lt"/>
                <a:ea typeface="+mn-ea"/>
                <a:cs typeface="+mn-cs"/>
                <a:hlinkClick r:id="rId3"/>
              </a:rPr>
              <a:t>http://www.census.gov/popest/data/state/totals/2015/index.html</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97CF07E-3EBA-4B29-864A-21EEB86AA339}" type="slidenum">
              <a:rPr lang="en-US" smtClean="0"/>
              <a:t>7</a:t>
            </a:fld>
            <a:endParaRPr lang="en-US"/>
          </a:p>
        </p:txBody>
      </p:sp>
    </p:spTree>
    <p:extLst>
      <p:ext uri="{BB962C8B-B14F-4D97-AF65-F5344CB8AC3E}">
        <p14:creationId xmlns:p14="http://schemas.microsoft.com/office/powerpoint/2010/main" val="1080314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7CF07E-3EBA-4B29-864A-21EEB86AA339}" type="slidenum">
              <a:rPr lang="en-US" smtClean="0"/>
              <a:t>8</a:t>
            </a:fld>
            <a:endParaRPr lang="en-US"/>
          </a:p>
        </p:txBody>
      </p:sp>
    </p:spTree>
    <p:extLst>
      <p:ext uri="{BB962C8B-B14F-4D97-AF65-F5344CB8AC3E}">
        <p14:creationId xmlns:p14="http://schemas.microsoft.com/office/powerpoint/2010/main" val="1727435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7CF07E-3EBA-4B29-864A-21EEB86AA339}" type="slidenum">
              <a:rPr lang="en-US" smtClean="0"/>
              <a:t>9</a:t>
            </a:fld>
            <a:endParaRPr lang="en-US"/>
          </a:p>
        </p:txBody>
      </p:sp>
    </p:spTree>
    <p:extLst>
      <p:ext uri="{BB962C8B-B14F-4D97-AF65-F5344CB8AC3E}">
        <p14:creationId xmlns:p14="http://schemas.microsoft.com/office/powerpoint/2010/main" val="556139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7CF07E-3EBA-4B29-864A-21EEB86AA339}" type="slidenum">
              <a:rPr lang="en-US" smtClean="0"/>
              <a:t>10</a:t>
            </a:fld>
            <a:endParaRPr lang="en-US"/>
          </a:p>
        </p:txBody>
      </p:sp>
    </p:spTree>
    <p:extLst>
      <p:ext uri="{BB962C8B-B14F-4D97-AF65-F5344CB8AC3E}">
        <p14:creationId xmlns:p14="http://schemas.microsoft.com/office/powerpoint/2010/main" val="3608171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7CF07E-3EBA-4B29-864A-21EEB86AA339}" type="slidenum">
              <a:rPr lang="en-US" smtClean="0"/>
              <a:t>11</a:t>
            </a:fld>
            <a:endParaRPr lang="en-US"/>
          </a:p>
        </p:txBody>
      </p:sp>
    </p:spTree>
    <p:extLst>
      <p:ext uri="{BB962C8B-B14F-4D97-AF65-F5344CB8AC3E}">
        <p14:creationId xmlns:p14="http://schemas.microsoft.com/office/powerpoint/2010/main" val="3363659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7CF07E-3EBA-4B29-864A-21EEB86AA339}" type="slidenum">
              <a:rPr lang="en-US" smtClean="0"/>
              <a:t>12</a:t>
            </a:fld>
            <a:endParaRPr lang="en-US"/>
          </a:p>
        </p:txBody>
      </p:sp>
    </p:spTree>
    <p:extLst>
      <p:ext uri="{BB962C8B-B14F-4D97-AF65-F5344CB8AC3E}">
        <p14:creationId xmlns:p14="http://schemas.microsoft.com/office/powerpoint/2010/main" val="4389859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7CF07E-3EBA-4B29-864A-21EEB86AA339}" type="slidenum">
              <a:rPr lang="en-US" smtClean="0"/>
              <a:t>13</a:t>
            </a:fld>
            <a:endParaRPr lang="en-US"/>
          </a:p>
        </p:txBody>
      </p:sp>
    </p:spTree>
    <p:extLst>
      <p:ext uri="{BB962C8B-B14F-4D97-AF65-F5344CB8AC3E}">
        <p14:creationId xmlns:p14="http://schemas.microsoft.com/office/powerpoint/2010/main" val="2974184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mn-lt"/>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BB4AD07-A34D-4B47-8E98-3BCD1CBE509C}" type="datetimeFigureOut">
              <a:rPr lang="en-US" smtClean="0"/>
              <a:t>7/24/2017</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Rectangle 6"/>
          <p:cNvSpPr/>
          <p:nvPr userDrawn="1"/>
        </p:nvSpPr>
        <p:spPr>
          <a:xfrm>
            <a:off x="0" y="6305550"/>
            <a:ext cx="12192000" cy="552450"/>
          </a:xfrm>
          <a:prstGeom prst="rect">
            <a:avLst/>
          </a:prstGeom>
          <a:solidFill>
            <a:srgbClr val="004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9086" y="133350"/>
            <a:ext cx="1466850" cy="1466850"/>
          </a:xfrm>
          <a:prstGeom prst="rect">
            <a:avLst/>
          </a:prstGeom>
        </p:spPr>
      </p:pic>
      <p:sp>
        <p:nvSpPr>
          <p:cNvPr id="10" name="TextBox 9"/>
          <p:cNvSpPr txBox="1"/>
          <p:nvPr userDrawn="1"/>
        </p:nvSpPr>
        <p:spPr>
          <a:xfrm>
            <a:off x="2923095" y="6395005"/>
            <a:ext cx="6345810" cy="307777"/>
          </a:xfrm>
          <a:prstGeom prst="rect">
            <a:avLst/>
          </a:prstGeom>
          <a:noFill/>
        </p:spPr>
        <p:txBody>
          <a:bodyPr wrap="square" rtlCol="0">
            <a:spAutoFit/>
          </a:bodyPr>
          <a:lstStyle/>
          <a:p>
            <a:pPr algn="ctr"/>
            <a:r>
              <a:rPr lang="en-US" sz="1400" dirty="0">
                <a:solidFill>
                  <a:schemeClr val="bg1"/>
                </a:solidFill>
                <a:latin typeface="+mn-lt"/>
              </a:rPr>
              <a:t>Lending to people, Investing for resilience</a:t>
            </a:r>
          </a:p>
        </p:txBody>
      </p:sp>
      <p:cxnSp>
        <p:nvCxnSpPr>
          <p:cNvPr id="11" name="Straight Connector 10"/>
          <p:cNvCxnSpPr/>
          <p:nvPr userDrawn="1"/>
        </p:nvCxnSpPr>
        <p:spPr>
          <a:xfrm>
            <a:off x="3096705" y="1609725"/>
            <a:ext cx="8743950" cy="0"/>
          </a:xfrm>
          <a:prstGeom prst="line">
            <a:avLst/>
          </a:prstGeom>
          <a:ln w="76200">
            <a:solidFill>
              <a:srgbClr val="7FA9A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9144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78582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222724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22362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83668" y="365125"/>
            <a:ext cx="827172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82487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502142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3499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819072"/>
            <a:ext cx="6172200" cy="404197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1819072"/>
            <a:ext cx="3932237" cy="404991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8" name="Title 1"/>
          <p:cNvSpPr>
            <a:spLocks noGrp="1"/>
          </p:cNvSpPr>
          <p:nvPr>
            <p:ph type="title"/>
          </p:nvPr>
        </p:nvSpPr>
        <p:spPr>
          <a:xfrm>
            <a:off x="3096704" y="365125"/>
            <a:ext cx="8257095" cy="1325563"/>
          </a:xfrm>
        </p:spPr>
        <p:txBody>
          <a:bodyPr/>
          <a:lstStyle/>
          <a:p>
            <a:r>
              <a:rPr lang="en-US" dirty="0"/>
              <a:t>Click to edit Master title style</a:t>
            </a:r>
          </a:p>
        </p:txBody>
      </p:sp>
    </p:spTree>
    <p:extLst>
      <p:ext uri="{BB962C8B-B14F-4D97-AF65-F5344CB8AC3E}">
        <p14:creationId xmlns:p14="http://schemas.microsoft.com/office/powerpoint/2010/main" val="3311826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9085" y="1833533"/>
            <a:ext cx="4476379" cy="41703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Title 1"/>
          <p:cNvSpPr>
            <a:spLocks noGrp="1"/>
          </p:cNvSpPr>
          <p:nvPr>
            <p:ph type="title"/>
          </p:nvPr>
        </p:nvSpPr>
        <p:spPr>
          <a:xfrm>
            <a:off x="3096704" y="365125"/>
            <a:ext cx="8761313" cy="1325563"/>
          </a:xfrm>
        </p:spPr>
        <p:txBody>
          <a:bodyPr/>
          <a:lstStyle/>
          <a:p>
            <a:r>
              <a:rPr lang="en-US" dirty="0"/>
              <a:t>Click to edit Master title style</a:t>
            </a:r>
          </a:p>
        </p:txBody>
      </p:sp>
      <p:sp>
        <p:nvSpPr>
          <p:cNvPr id="9" name="Content Placeholder 2"/>
          <p:cNvSpPr>
            <a:spLocks noGrp="1"/>
          </p:cNvSpPr>
          <p:nvPr>
            <p:ph idx="13"/>
          </p:nvPr>
        </p:nvSpPr>
        <p:spPr>
          <a:xfrm>
            <a:off x="4969179" y="1833533"/>
            <a:ext cx="6888837" cy="4197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06615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96704" y="365125"/>
            <a:ext cx="8257095"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6305550"/>
            <a:ext cx="12192000" cy="552450"/>
          </a:xfrm>
          <a:prstGeom prst="rect">
            <a:avLst/>
          </a:prstGeom>
          <a:solidFill>
            <a:srgbClr val="004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19086" y="133350"/>
            <a:ext cx="1466850" cy="1466850"/>
          </a:xfrm>
          <a:prstGeom prst="rect">
            <a:avLst/>
          </a:prstGeom>
        </p:spPr>
      </p:pic>
      <p:sp>
        <p:nvSpPr>
          <p:cNvPr id="10" name="TextBox 9"/>
          <p:cNvSpPr txBox="1"/>
          <p:nvPr userDrawn="1"/>
        </p:nvSpPr>
        <p:spPr>
          <a:xfrm>
            <a:off x="2923095" y="6395005"/>
            <a:ext cx="6345810" cy="307777"/>
          </a:xfrm>
          <a:prstGeom prst="rect">
            <a:avLst/>
          </a:prstGeom>
          <a:noFill/>
        </p:spPr>
        <p:txBody>
          <a:bodyPr wrap="square" rtlCol="0">
            <a:spAutoFit/>
          </a:bodyPr>
          <a:lstStyle/>
          <a:p>
            <a:pPr algn="ctr"/>
            <a:r>
              <a:rPr lang="en-US" sz="1400" dirty="0">
                <a:solidFill>
                  <a:schemeClr val="bg1"/>
                </a:solidFill>
                <a:latin typeface="+mn-lt"/>
              </a:rPr>
              <a:t>Lending to people, Investing for resilience</a:t>
            </a:r>
          </a:p>
        </p:txBody>
      </p:sp>
      <p:cxnSp>
        <p:nvCxnSpPr>
          <p:cNvPr id="11" name="Straight Connector 10"/>
          <p:cNvCxnSpPr/>
          <p:nvPr userDrawn="1"/>
        </p:nvCxnSpPr>
        <p:spPr>
          <a:xfrm>
            <a:off x="3096705" y="1609725"/>
            <a:ext cx="8743950" cy="0"/>
          </a:xfrm>
          <a:prstGeom prst="line">
            <a:avLst/>
          </a:prstGeom>
          <a:ln w="76200">
            <a:solidFill>
              <a:srgbClr val="7FA9A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91290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3200" b="1" kern="1200">
          <a:solidFill>
            <a:schemeClr val="tx1"/>
          </a:solidFill>
          <a:latin typeface="+mn-lt"/>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ookman Old Style" panose="020506040505050202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ookman Old Style" panose="02050604050505020204" pitchFamily="18"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ookman Old Style" panose="02050604050505020204" pitchFamily="18"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ookman Old Style" panose="02050604050505020204" pitchFamily="18"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ookman Old Style" panose="02050604050505020204" pitchFamily="18"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craft3.or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www.craft3.org/Borrow" TargetMode="External"/><Relationship Id="rId4" Type="http://schemas.openxmlformats.org/officeDocument/2006/relationships/hyperlink" Target="http://www.craft3.org/About/Videos"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669210"/>
            <a:ext cx="9144000" cy="2387600"/>
          </a:xfrm>
        </p:spPr>
        <p:txBody>
          <a:bodyPr>
            <a:normAutofit/>
          </a:bodyPr>
          <a:lstStyle/>
          <a:p>
            <a:r>
              <a:rPr lang="en-US" dirty="0">
                <a:cs typeface="Helvetica" panose="020B0604020202020204" pitchFamily="34" charset="0"/>
              </a:rPr>
              <a:t>Lending to people,</a:t>
            </a:r>
            <a:br>
              <a:rPr lang="en-US" dirty="0">
                <a:cs typeface="Helvetica" panose="020B0604020202020204" pitchFamily="34" charset="0"/>
              </a:rPr>
            </a:br>
            <a:r>
              <a:rPr lang="en-US" dirty="0">
                <a:cs typeface="Helvetica" panose="020B0604020202020204" pitchFamily="34" charset="0"/>
              </a:rPr>
              <a:t>Investing for resilience</a:t>
            </a:r>
          </a:p>
        </p:txBody>
      </p:sp>
      <p:sp>
        <p:nvSpPr>
          <p:cNvPr id="3" name="Subtitle 2"/>
          <p:cNvSpPr>
            <a:spLocks noGrp="1"/>
          </p:cNvSpPr>
          <p:nvPr>
            <p:ph type="subTitle" idx="1"/>
          </p:nvPr>
        </p:nvSpPr>
        <p:spPr>
          <a:xfrm>
            <a:off x="1524000" y="4148885"/>
            <a:ext cx="9144000" cy="1655762"/>
          </a:xfrm>
        </p:spPr>
        <p:txBody>
          <a:bodyPr/>
          <a:lstStyle/>
          <a:p>
            <a:r>
              <a:rPr lang="en-US" dirty="0"/>
              <a:t>Throughout Oregon and Washington</a:t>
            </a:r>
          </a:p>
        </p:txBody>
      </p:sp>
    </p:spTree>
    <p:extLst>
      <p:ext uri="{BB962C8B-B14F-4D97-AF65-F5344CB8AC3E}">
        <p14:creationId xmlns:p14="http://schemas.microsoft.com/office/powerpoint/2010/main" val="12818891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Craft3 conservation loan</a:t>
            </a:r>
          </a:p>
        </p:txBody>
      </p:sp>
      <p:sp>
        <p:nvSpPr>
          <p:cNvPr id="4" name="Content Placeholder 3"/>
          <p:cNvSpPr txBox="1">
            <a:spLocks/>
          </p:cNvSpPr>
          <p:nvPr/>
        </p:nvSpPr>
        <p:spPr>
          <a:xfrm>
            <a:off x="3986784" y="1755648"/>
            <a:ext cx="7891273" cy="4541151"/>
          </a:xfrm>
          <a:prstGeom prst="rect">
            <a:avLst/>
          </a:prstGeom>
        </p:spPr>
        <p:txBody>
          <a:bodyPr vert="horz" wrap="square" lIns="91440" tIns="45720" rIns="91440" bIns="45720" rtlCol="0" anchor="t" anchorCtr="0">
            <a:noAutofit/>
          </a:bodyPr>
          <a:lstStyle/>
          <a:p>
            <a:pPr algn="ctr">
              <a:spcAft>
                <a:spcPts val="600"/>
              </a:spcAft>
            </a:pPr>
            <a:r>
              <a:rPr lang="en-US" sz="2800" b="1" dirty="0"/>
              <a:t>COLUMBIA LAND TRUST</a:t>
            </a:r>
          </a:p>
          <a:p>
            <a:pPr algn="ctr">
              <a:spcAft>
                <a:spcPts val="600"/>
              </a:spcAft>
            </a:pPr>
            <a:r>
              <a:rPr lang="en-US" sz="2400" dirty="0"/>
              <a:t>The </a:t>
            </a:r>
            <a:r>
              <a:rPr lang="en-US" sz="2400" dirty="0" err="1"/>
              <a:t>Dalles</a:t>
            </a:r>
            <a:r>
              <a:rPr lang="en-US" sz="2400" dirty="0"/>
              <a:t>, Oregon</a:t>
            </a:r>
          </a:p>
          <a:p>
            <a:pPr>
              <a:spcBef>
                <a:spcPts val="600"/>
              </a:spcBef>
            </a:pPr>
            <a:r>
              <a:rPr lang="en-US" dirty="0"/>
              <a:t>Columbia Land Trust is a 24-year-old nonprofit focusing on land conservation, land stewardship and public outreach in the Columbia River region. It has conserved more than 24,000 acres across 175 different sites.</a:t>
            </a:r>
          </a:p>
          <a:p>
            <a:pPr>
              <a:spcBef>
                <a:spcPts val="600"/>
              </a:spcBef>
            </a:pPr>
            <a:r>
              <a:rPr lang="en-US" dirty="0"/>
              <a:t>Craft3 provided the Trust with bridge financing to purchase 110 acres within the Mill Creek Ridge, connecting it with existing Trust land to protect rare white-oak Ponderosa pine habitat. Columbia Land Trust needed to move quickly to meet the seller’s timeline. Craft3’s Conservation Bridge Loan allowed the Trust to acquire the property ahead of grant funding, preventing the land from being sold for residential development. In addition to the loan, Craft3 provided a grant to Columbia Land Trust to help cover loan fees and closing costs. </a:t>
            </a: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29370" y="1823992"/>
            <a:ext cx="3460344" cy="2300760"/>
          </a:xfrm>
          <a:prstGeom prst="rect">
            <a:avLst/>
          </a:prstGeom>
          <a:noFill/>
          <a:ln>
            <a:noFill/>
          </a:ln>
        </p:spPr>
      </p:pic>
      <p:sp>
        <p:nvSpPr>
          <p:cNvPr id="6" name="TextBox 5"/>
          <p:cNvSpPr txBox="1"/>
          <p:nvPr/>
        </p:nvSpPr>
        <p:spPr>
          <a:xfrm>
            <a:off x="326898" y="4194048"/>
            <a:ext cx="2743200" cy="276999"/>
          </a:xfrm>
          <a:prstGeom prst="rect">
            <a:avLst/>
          </a:prstGeom>
          <a:noFill/>
          <a:ln>
            <a:noFill/>
          </a:ln>
        </p:spPr>
        <p:txBody>
          <a:bodyPr wrap="square" rtlCol="0">
            <a:spAutoFit/>
          </a:bodyPr>
          <a:lstStyle/>
          <a:p>
            <a:r>
              <a:rPr lang="en-US" sz="1200" b="1" dirty="0">
                <a:solidFill>
                  <a:srgbClr val="004F71"/>
                </a:solidFill>
              </a:rPr>
              <a:t>MEETING OUR MISSION</a:t>
            </a:r>
          </a:p>
        </p:txBody>
      </p:sp>
      <p:cxnSp>
        <p:nvCxnSpPr>
          <p:cNvPr id="7" name="Straight Connector 6"/>
          <p:cNvCxnSpPr/>
          <p:nvPr/>
        </p:nvCxnSpPr>
        <p:spPr>
          <a:xfrm>
            <a:off x="326898" y="1819275"/>
            <a:ext cx="3465288" cy="1"/>
          </a:xfrm>
          <a:prstGeom prst="line">
            <a:avLst/>
          </a:prstGeom>
          <a:ln w="38100">
            <a:solidFill>
              <a:srgbClr val="E35205"/>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26898" y="4501825"/>
            <a:ext cx="3465288" cy="954107"/>
          </a:xfrm>
          <a:prstGeom prst="rect">
            <a:avLst/>
          </a:prstGeom>
          <a:noFill/>
          <a:ln>
            <a:noFill/>
          </a:ln>
        </p:spPr>
        <p:txBody>
          <a:bodyPr wrap="square" rtlCol="0">
            <a:spAutoFit/>
          </a:bodyPr>
          <a:lstStyle/>
          <a:p>
            <a:pPr marL="173038" indent="-173038">
              <a:buFont typeface="Arial" pitchFamily="34" charset="0"/>
              <a:buChar char="•"/>
            </a:pPr>
            <a:r>
              <a:rPr lang="en-US" sz="1400" dirty="0"/>
              <a:t>$25,000 of other funds leveraged</a:t>
            </a:r>
          </a:p>
          <a:p>
            <a:pPr marL="173038" indent="-173038">
              <a:buFont typeface="Arial" pitchFamily="34" charset="0"/>
              <a:buChar char="•"/>
            </a:pPr>
            <a:r>
              <a:rPr lang="en-US" sz="1400" dirty="0"/>
              <a:t>Green Production Business</a:t>
            </a:r>
          </a:p>
          <a:p>
            <a:pPr marL="173038" indent="-173038">
              <a:buFont typeface="Arial" pitchFamily="34" charset="0"/>
              <a:buChar char="•"/>
            </a:pPr>
            <a:r>
              <a:rPr lang="en-US" sz="1400" dirty="0"/>
              <a:t>110 acres of conservation lands</a:t>
            </a:r>
          </a:p>
          <a:p>
            <a:pPr marL="173038" indent="-173038">
              <a:buFont typeface="Arial" pitchFamily="34" charset="0"/>
              <a:buChar char="•"/>
            </a:pPr>
            <a:r>
              <a:rPr lang="en-US" sz="1400" dirty="0"/>
              <a:t>$315,000 real estate value maintained</a:t>
            </a:r>
          </a:p>
        </p:txBody>
      </p:sp>
      <p:cxnSp>
        <p:nvCxnSpPr>
          <p:cNvPr id="9" name="Straight Connector 8"/>
          <p:cNvCxnSpPr/>
          <p:nvPr/>
        </p:nvCxnSpPr>
        <p:spPr>
          <a:xfrm>
            <a:off x="326898" y="4501825"/>
            <a:ext cx="346528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9120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Craft3 clean energy loan</a:t>
            </a:r>
          </a:p>
        </p:txBody>
      </p:sp>
      <p:sp>
        <p:nvSpPr>
          <p:cNvPr id="4" name="Content Placeholder 3"/>
          <p:cNvSpPr txBox="1">
            <a:spLocks/>
          </p:cNvSpPr>
          <p:nvPr/>
        </p:nvSpPr>
        <p:spPr>
          <a:xfrm>
            <a:off x="3986784" y="1755648"/>
            <a:ext cx="7891273" cy="4541151"/>
          </a:xfrm>
          <a:prstGeom prst="rect">
            <a:avLst/>
          </a:prstGeom>
        </p:spPr>
        <p:txBody>
          <a:bodyPr vert="horz" wrap="square" lIns="91440" tIns="45720" rIns="91440" bIns="45720" rtlCol="0" anchor="t" anchorCtr="0">
            <a:noAutofit/>
          </a:bodyPr>
          <a:lstStyle/>
          <a:p>
            <a:pPr algn="ctr">
              <a:spcAft>
                <a:spcPts val="600"/>
              </a:spcAft>
            </a:pPr>
            <a:r>
              <a:rPr lang="en-US" sz="2800" b="1" dirty="0"/>
              <a:t>INTEGRATED BIOMASS RESOURCES</a:t>
            </a:r>
          </a:p>
          <a:p>
            <a:pPr algn="ctr">
              <a:spcAft>
                <a:spcPts val="600"/>
              </a:spcAft>
            </a:pPr>
            <a:r>
              <a:rPr lang="en-US" sz="2400" dirty="0"/>
              <a:t>Wallowa, Oregon</a:t>
            </a:r>
          </a:p>
          <a:p>
            <a:pPr>
              <a:spcAft>
                <a:spcPts val="600"/>
              </a:spcAft>
            </a:pPr>
            <a:r>
              <a:rPr lang="en-US" dirty="0"/>
              <a:t>David and Jesse Schmidt started Integrated Biomass Resources (IBR) in 2009 to transform the low-value woody biomass left over from timber harvesting into thermal energy products. For several years, IBR concentrated on producing bundled firewood, wood chips, post and poles.</a:t>
            </a:r>
          </a:p>
          <a:p>
            <a:pPr>
              <a:spcAft>
                <a:spcPts val="600"/>
              </a:spcAft>
            </a:pPr>
            <a:r>
              <a:rPr lang="en-US" dirty="0"/>
              <a:t>Then in 2012, IBR moved to the former Wallowa Forest Products mill site and transformed it into an integrated log yard. </a:t>
            </a:r>
          </a:p>
          <a:p>
            <a:pPr>
              <a:spcAft>
                <a:spcPts val="600"/>
              </a:spcAft>
            </a:pPr>
            <a:r>
              <a:rPr lang="en-US" dirty="0"/>
              <a:t>Craft3 provided Integrated Biomass Resources with a loan to install the new equipment and implement site upgrades. These upgrades will increase efficiency and throughput by about 200 percent. It will also allow IBR to produce a broader range of products and lower its cost of raw materials.</a:t>
            </a: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26898" y="1819274"/>
            <a:ext cx="3465288" cy="2246186"/>
          </a:xfrm>
          <a:prstGeom prst="rect">
            <a:avLst/>
          </a:prstGeom>
          <a:noFill/>
          <a:ln>
            <a:noFill/>
          </a:ln>
        </p:spPr>
      </p:pic>
      <p:sp>
        <p:nvSpPr>
          <p:cNvPr id="6" name="TextBox 5"/>
          <p:cNvSpPr txBox="1"/>
          <p:nvPr/>
        </p:nvSpPr>
        <p:spPr>
          <a:xfrm>
            <a:off x="326898" y="4194048"/>
            <a:ext cx="2743200" cy="276999"/>
          </a:xfrm>
          <a:prstGeom prst="rect">
            <a:avLst/>
          </a:prstGeom>
          <a:noFill/>
          <a:ln>
            <a:noFill/>
          </a:ln>
        </p:spPr>
        <p:txBody>
          <a:bodyPr wrap="square" rtlCol="0">
            <a:spAutoFit/>
          </a:bodyPr>
          <a:lstStyle/>
          <a:p>
            <a:r>
              <a:rPr lang="en-US" sz="1200" b="1" dirty="0">
                <a:solidFill>
                  <a:srgbClr val="004F71"/>
                </a:solidFill>
              </a:rPr>
              <a:t>MEETING OUR MISSION</a:t>
            </a:r>
          </a:p>
        </p:txBody>
      </p:sp>
      <p:cxnSp>
        <p:nvCxnSpPr>
          <p:cNvPr id="7" name="Straight Connector 6"/>
          <p:cNvCxnSpPr/>
          <p:nvPr/>
        </p:nvCxnSpPr>
        <p:spPr>
          <a:xfrm>
            <a:off x="326898" y="1819275"/>
            <a:ext cx="3465288" cy="1"/>
          </a:xfrm>
          <a:prstGeom prst="line">
            <a:avLst/>
          </a:prstGeom>
          <a:ln w="38100">
            <a:solidFill>
              <a:srgbClr val="E35205"/>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26898" y="4501825"/>
            <a:ext cx="3465288" cy="738664"/>
          </a:xfrm>
          <a:prstGeom prst="rect">
            <a:avLst/>
          </a:prstGeom>
          <a:noFill/>
          <a:ln>
            <a:noFill/>
          </a:ln>
        </p:spPr>
        <p:txBody>
          <a:bodyPr wrap="square" rtlCol="0">
            <a:spAutoFit/>
          </a:bodyPr>
          <a:lstStyle/>
          <a:p>
            <a:pPr marL="173038" indent="-173038">
              <a:buFont typeface="Arial" pitchFamily="34" charset="0"/>
              <a:buChar char="•"/>
            </a:pPr>
            <a:r>
              <a:rPr lang="en-US" sz="1400" dirty="0"/>
              <a:t>21 jobs created or retained</a:t>
            </a:r>
          </a:p>
          <a:p>
            <a:pPr marL="173038" indent="-173038">
              <a:buFont typeface="Arial" pitchFamily="34" charset="0"/>
              <a:buChar char="•"/>
            </a:pPr>
            <a:r>
              <a:rPr lang="en-US" sz="1400" dirty="0"/>
              <a:t>$525,000 leveraged for the project</a:t>
            </a:r>
          </a:p>
          <a:p>
            <a:pPr marL="173038" indent="-173038">
              <a:buFont typeface="Arial" pitchFamily="34" charset="0"/>
              <a:buChar char="•"/>
            </a:pPr>
            <a:r>
              <a:rPr lang="en-US" sz="1400" dirty="0"/>
              <a:t>395,000 in value-added processing </a:t>
            </a:r>
          </a:p>
        </p:txBody>
      </p:sp>
      <p:cxnSp>
        <p:nvCxnSpPr>
          <p:cNvPr id="9" name="Straight Connector 8"/>
          <p:cNvCxnSpPr/>
          <p:nvPr/>
        </p:nvCxnSpPr>
        <p:spPr>
          <a:xfrm>
            <a:off x="326898" y="4501825"/>
            <a:ext cx="346528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0099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Craft3 home energy loan</a:t>
            </a:r>
          </a:p>
        </p:txBody>
      </p:sp>
      <p:sp>
        <p:nvSpPr>
          <p:cNvPr id="4" name="Content Placeholder 3"/>
          <p:cNvSpPr txBox="1">
            <a:spLocks/>
          </p:cNvSpPr>
          <p:nvPr/>
        </p:nvSpPr>
        <p:spPr>
          <a:xfrm>
            <a:off x="3986784" y="1755648"/>
            <a:ext cx="7891273" cy="4541151"/>
          </a:xfrm>
          <a:prstGeom prst="rect">
            <a:avLst/>
          </a:prstGeom>
        </p:spPr>
        <p:txBody>
          <a:bodyPr vert="horz" wrap="square" lIns="91440" tIns="45720" rIns="91440" bIns="45720" rtlCol="0" anchor="t" anchorCtr="0">
            <a:noAutofit/>
          </a:bodyPr>
          <a:lstStyle/>
          <a:p>
            <a:pPr algn="ctr">
              <a:spcAft>
                <a:spcPts val="600"/>
              </a:spcAft>
            </a:pPr>
            <a:r>
              <a:rPr lang="en-US" sz="2800" b="1" dirty="0"/>
              <a:t>SHADIA DUERY</a:t>
            </a:r>
          </a:p>
          <a:p>
            <a:pPr algn="ctr">
              <a:spcAft>
                <a:spcPts val="600"/>
              </a:spcAft>
            </a:pPr>
            <a:r>
              <a:rPr lang="en-US" sz="2400" dirty="0"/>
              <a:t>Portland, Oregon</a:t>
            </a:r>
          </a:p>
          <a:p>
            <a:pPr>
              <a:spcAft>
                <a:spcPts val="600"/>
              </a:spcAft>
            </a:pPr>
            <a:r>
              <a:rPr lang="en-US" dirty="0"/>
              <a:t>Shadia </a:t>
            </a:r>
            <a:r>
              <a:rPr lang="en-US" dirty="0" err="1"/>
              <a:t>Duery</a:t>
            </a:r>
            <a:r>
              <a:rPr lang="en-US" dirty="0"/>
              <a:t> knew that buying a 1913 Portland home would mean taking on a laundry list of home improvements. After experiencing the first winter in her house, Shadia realized she needed to do something to keep energy bills down and comfort level up.</a:t>
            </a:r>
          </a:p>
          <a:p>
            <a:pPr>
              <a:spcAft>
                <a:spcPts val="600"/>
              </a:spcAft>
            </a:pPr>
            <a:r>
              <a:rPr lang="en-US" dirty="0"/>
              <a:t>She learned about </a:t>
            </a:r>
            <a:r>
              <a:rPr lang="en-US" dirty="0" err="1"/>
              <a:t>Enhabit</a:t>
            </a:r>
            <a:r>
              <a:rPr lang="en-US" dirty="0"/>
              <a:t> from a friend. Shadia found the application process fast and simple. Her contractor provided her with a menu of improvements and helped her select the right ones for her home. The upgrades Shadia chose gave her an estimated total of 30 percent energy savings.</a:t>
            </a:r>
          </a:p>
          <a:p>
            <a:pPr>
              <a:spcAft>
                <a:spcPts val="600"/>
              </a:spcAft>
            </a:pPr>
            <a:r>
              <a:rPr lang="en-US" dirty="0"/>
              <a:t>Craft3 provided Shadia with a Home Energy Efficiency Loan to seal the basement and attic, insulate the walls and install a new water heater and two heat pumps. After applying rebates and incentives of $2,000, </a:t>
            </a:r>
            <a:r>
              <a:rPr lang="en-US" dirty="0" err="1"/>
              <a:t>Shadia’s</a:t>
            </a:r>
            <a:r>
              <a:rPr lang="en-US" dirty="0"/>
              <a:t> project totaled $14,800. Her Craft3 loan is repaid through her regular utility bill. </a:t>
            </a:r>
          </a:p>
        </p:txBody>
      </p:sp>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3938"/>
          <a:stretch/>
        </p:blipFill>
        <p:spPr bwMode="auto">
          <a:xfrm>
            <a:off x="326899" y="1823992"/>
            <a:ext cx="3472670" cy="2241468"/>
          </a:xfrm>
          <a:prstGeom prst="rect">
            <a:avLst/>
          </a:prstGeom>
          <a:noFill/>
          <a:ln>
            <a:noFill/>
          </a:ln>
        </p:spPr>
      </p:pic>
      <p:sp>
        <p:nvSpPr>
          <p:cNvPr id="6" name="TextBox 5"/>
          <p:cNvSpPr txBox="1"/>
          <p:nvPr/>
        </p:nvSpPr>
        <p:spPr>
          <a:xfrm>
            <a:off x="326898" y="4194048"/>
            <a:ext cx="2743200" cy="276999"/>
          </a:xfrm>
          <a:prstGeom prst="rect">
            <a:avLst/>
          </a:prstGeom>
          <a:noFill/>
          <a:ln>
            <a:noFill/>
          </a:ln>
        </p:spPr>
        <p:txBody>
          <a:bodyPr wrap="square" rtlCol="0">
            <a:spAutoFit/>
          </a:bodyPr>
          <a:lstStyle/>
          <a:p>
            <a:r>
              <a:rPr lang="en-US" sz="1200" b="1" dirty="0">
                <a:solidFill>
                  <a:srgbClr val="004F71"/>
                </a:solidFill>
              </a:rPr>
              <a:t>MEETING OUR MISSION</a:t>
            </a:r>
          </a:p>
        </p:txBody>
      </p:sp>
      <p:cxnSp>
        <p:nvCxnSpPr>
          <p:cNvPr id="7" name="Straight Connector 6"/>
          <p:cNvCxnSpPr/>
          <p:nvPr/>
        </p:nvCxnSpPr>
        <p:spPr>
          <a:xfrm>
            <a:off x="326898" y="1819275"/>
            <a:ext cx="3465288" cy="1"/>
          </a:xfrm>
          <a:prstGeom prst="line">
            <a:avLst/>
          </a:prstGeom>
          <a:ln w="38100">
            <a:solidFill>
              <a:srgbClr val="E35205"/>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26898" y="4501825"/>
            <a:ext cx="3465288" cy="954107"/>
          </a:xfrm>
          <a:prstGeom prst="rect">
            <a:avLst/>
          </a:prstGeom>
          <a:noFill/>
          <a:ln>
            <a:noFill/>
          </a:ln>
        </p:spPr>
        <p:txBody>
          <a:bodyPr wrap="square" rtlCol="0">
            <a:spAutoFit/>
          </a:bodyPr>
          <a:lstStyle/>
          <a:p>
            <a:pPr marL="173038" indent="-173038">
              <a:buFont typeface="Arial" pitchFamily="34" charset="0"/>
              <a:buChar char="•"/>
            </a:pPr>
            <a:r>
              <a:rPr lang="en-US" sz="1400" dirty="0"/>
              <a:t>$2,000 of other funds leveraged</a:t>
            </a:r>
          </a:p>
          <a:p>
            <a:pPr marL="173038" indent="-173038">
              <a:buFont typeface="Arial" pitchFamily="34" charset="0"/>
              <a:buChar char="•"/>
            </a:pPr>
            <a:r>
              <a:rPr lang="en-US" sz="1400" dirty="0"/>
              <a:t>2.97 tons of greenhouse gases averted</a:t>
            </a:r>
          </a:p>
          <a:p>
            <a:pPr marL="173038" indent="-173038">
              <a:buFont typeface="Arial" pitchFamily="34" charset="0"/>
              <a:buChar char="•"/>
            </a:pPr>
            <a:r>
              <a:rPr lang="en-US" sz="1400" dirty="0"/>
              <a:t>56.22 BTUs of energy conserved</a:t>
            </a:r>
          </a:p>
          <a:p>
            <a:pPr marL="173038" indent="-173038">
              <a:buFont typeface="Arial" pitchFamily="34" charset="0"/>
              <a:buChar char="•"/>
            </a:pPr>
            <a:r>
              <a:rPr lang="en-US" sz="1400" dirty="0"/>
              <a:t>$276,120 real estate value maintained</a:t>
            </a:r>
          </a:p>
        </p:txBody>
      </p:sp>
      <p:cxnSp>
        <p:nvCxnSpPr>
          <p:cNvPr id="9" name="Straight Connector 8"/>
          <p:cNvCxnSpPr/>
          <p:nvPr/>
        </p:nvCxnSpPr>
        <p:spPr>
          <a:xfrm>
            <a:off x="326898" y="4501825"/>
            <a:ext cx="346528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5046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Craft3 clean water loan</a:t>
            </a:r>
          </a:p>
        </p:txBody>
      </p:sp>
      <p:sp>
        <p:nvSpPr>
          <p:cNvPr id="4" name="Content Placeholder 3"/>
          <p:cNvSpPr txBox="1">
            <a:spLocks/>
          </p:cNvSpPr>
          <p:nvPr/>
        </p:nvSpPr>
        <p:spPr>
          <a:xfrm>
            <a:off x="3986784" y="1755648"/>
            <a:ext cx="7891273" cy="4541151"/>
          </a:xfrm>
          <a:prstGeom prst="rect">
            <a:avLst/>
          </a:prstGeom>
        </p:spPr>
        <p:txBody>
          <a:bodyPr vert="horz" wrap="square" lIns="91440" tIns="45720" rIns="91440" bIns="45720" rtlCol="0" anchor="t" anchorCtr="0">
            <a:noAutofit/>
          </a:bodyPr>
          <a:lstStyle/>
          <a:p>
            <a:pPr algn="ctr"/>
            <a:r>
              <a:rPr lang="en-US" sz="2800" b="1" dirty="0"/>
              <a:t>FLORIDALMA TORRES &amp; SHAWNA HAGER-CRASE</a:t>
            </a:r>
          </a:p>
          <a:p>
            <a:pPr algn="ctr"/>
            <a:r>
              <a:rPr lang="en-US" sz="2400" dirty="0"/>
              <a:t>Portland, Oregon</a:t>
            </a:r>
          </a:p>
          <a:p>
            <a:pPr>
              <a:spcAft>
                <a:spcPts val="600"/>
              </a:spcAft>
            </a:pPr>
            <a:r>
              <a:rPr lang="en-US" dirty="0" err="1"/>
              <a:t>Floridalma</a:t>
            </a:r>
            <a:r>
              <a:rPr lang="en-US" dirty="0"/>
              <a:t> Torres has lived in her East Portland home for 13 years. She shares it with her son Anthony, his fiancé Shawna and their three children. They first found out there was a problem when the plumbing started backing up. </a:t>
            </a:r>
          </a:p>
          <a:p>
            <a:pPr>
              <a:spcAft>
                <a:spcPts val="600"/>
              </a:spcAft>
            </a:pPr>
            <a:r>
              <a:rPr lang="en-US" dirty="0"/>
              <a:t>Shawna contacted a local septic professional and received an estimate for replacement, about $19,000. A web search revealed a few options. They could take out a second mortgage, but payments would have been about $500 per month—more than they could afford. Then she found Craft3. </a:t>
            </a:r>
          </a:p>
          <a:p>
            <a:pPr>
              <a:spcAft>
                <a:spcPts val="600"/>
              </a:spcAft>
            </a:pPr>
            <a:r>
              <a:rPr lang="en-US" dirty="0"/>
              <a:t>Knowing how important running water and flushing toilets are to a family of six, Craft3 worked quickly to get loan documents signed and the contractor replacing the septic. </a:t>
            </a:r>
          </a:p>
          <a:p>
            <a:endParaRPr lang="en-US"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26898" y="1823991"/>
            <a:ext cx="3465287" cy="2310192"/>
          </a:xfrm>
          <a:prstGeom prst="rect">
            <a:avLst/>
          </a:prstGeom>
          <a:noFill/>
          <a:ln>
            <a:noFill/>
          </a:ln>
        </p:spPr>
      </p:pic>
      <p:sp>
        <p:nvSpPr>
          <p:cNvPr id="6" name="TextBox 5"/>
          <p:cNvSpPr txBox="1"/>
          <p:nvPr/>
        </p:nvSpPr>
        <p:spPr>
          <a:xfrm>
            <a:off x="326898" y="4194048"/>
            <a:ext cx="2743200" cy="276999"/>
          </a:xfrm>
          <a:prstGeom prst="rect">
            <a:avLst/>
          </a:prstGeom>
          <a:noFill/>
          <a:ln>
            <a:noFill/>
          </a:ln>
        </p:spPr>
        <p:txBody>
          <a:bodyPr wrap="square" rtlCol="0">
            <a:spAutoFit/>
          </a:bodyPr>
          <a:lstStyle/>
          <a:p>
            <a:r>
              <a:rPr lang="en-US" sz="1200" b="1" dirty="0">
                <a:solidFill>
                  <a:srgbClr val="004F71"/>
                </a:solidFill>
              </a:rPr>
              <a:t>MEETING OUR MISSION</a:t>
            </a:r>
          </a:p>
        </p:txBody>
      </p:sp>
      <p:cxnSp>
        <p:nvCxnSpPr>
          <p:cNvPr id="7" name="Straight Connector 6"/>
          <p:cNvCxnSpPr/>
          <p:nvPr/>
        </p:nvCxnSpPr>
        <p:spPr>
          <a:xfrm>
            <a:off x="326898" y="1819275"/>
            <a:ext cx="3465288" cy="1"/>
          </a:xfrm>
          <a:prstGeom prst="line">
            <a:avLst/>
          </a:prstGeom>
          <a:ln w="38100">
            <a:solidFill>
              <a:srgbClr val="E35205"/>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26898" y="4501825"/>
            <a:ext cx="3465288" cy="523220"/>
          </a:xfrm>
          <a:prstGeom prst="rect">
            <a:avLst/>
          </a:prstGeom>
          <a:noFill/>
          <a:ln>
            <a:noFill/>
          </a:ln>
        </p:spPr>
        <p:txBody>
          <a:bodyPr wrap="square" rtlCol="0">
            <a:spAutoFit/>
          </a:bodyPr>
          <a:lstStyle/>
          <a:p>
            <a:pPr marL="173038" indent="-173038">
              <a:buFont typeface="Arial" pitchFamily="34" charset="0"/>
              <a:buChar char="•"/>
            </a:pPr>
            <a:r>
              <a:rPr lang="en-US" sz="1400" dirty="0"/>
              <a:t>175,200 gallons wastewater treated</a:t>
            </a:r>
          </a:p>
          <a:p>
            <a:pPr marL="173038" indent="-173038">
              <a:buFont typeface="Arial" pitchFamily="34" charset="0"/>
              <a:buChar char="•"/>
            </a:pPr>
            <a:r>
              <a:rPr lang="en-US" sz="1400" dirty="0"/>
              <a:t>$348,170 real estate assets preserved</a:t>
            </a:r>
          </a:p>
        </p:txBody>
      </p:sp>
      <p:cxnSp>
        <p:nvCxnSpPr>
          <p:cNvPr id="9" name="Straight Connector 8"/>
          <p:cNvCxnSpPr/>
          <p:nvPr/>
        </p:nvCxnSpPr>
        <p:spPr>
          <a:xfrm>
            <a:off x="326898" y="4501825"/>
            <a:ext cx="346528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71447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Rural – urban linkages</a:t>
            </a:r>
            <a:endParaRPr lang="en-US" dirty="0"/>
          </a:p>
        </p:txBody>
      </p:sp>
      <p:sp>
        <p:nvSpPr>
          <p:cNvPr id="3" name="Content Placeholder 2"/>
          <p:cNvSpPr>
            <a:spLocks noGrp="1"/>
          </p:cNvSpPr>
          <p:nvPr>
            <p:ph idx="1"/>
          </p:nvPr>
        </p:nvSpPr>
        <p:spPr/>
        <p:txBody>
          <a:bodyPr/>
          <a:lstStyle/>
          <a:p>
            <a:r>
              <a:rPr lang="en-US" dirty="0" smtClean="0"/>
              <a:t>Historic statewide nature of the economies of the PNW</a:t>
            </a:r>
          </a:p>
          <a:p>
            <a:r>
              <a:rPr lang="en-US" dirty="0" smtClean="0"/>
              <a:t>The linkages have frayed, but they are not gone</a:t>
            </a:r>
          </a:p>
          <a:p>
            <a:r>
              <a:rPr lang="en-US" dirty="0" smtClean="0"/>
              <a:t>Intentional networks and knowledge sharing are critical</a:t>
            </a:r>
          </a:p>
          <a:p>
            <a:r>
              <a:rPr lang="en-US" dirty="0" smtClean="0"/>
              <a:t>Parochialism and turf does not win the day</a:t>
            </a:r>
          </a:p>
          <a:p>
            <a:r>
              <a:rPr lang="en-US" dirty="0" smtClean="0"/>
              <a:t>Public resource should be a “starter” to bring leveraged investment</a:t>
            </a:r>
            <a:endParaRPr lang="en-US" dirty="0"/>
          </a:p>
        </p:txBody>
      </p:sp>
    </p:spTree>
    <p:extLst>
      <p:ext uri="{BB962C8B-B14F-4D97-AF65-F5344CB8AC3E}">
        <p14:creationId xmlns:p14="http://schemas.microsoft.com/office/powerpoint/2010/main" val="27123976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Helvetica" panose="020B0604020202020204" pitchFamily="34" charset="0"/>
              </a:rPr>
              <a:t>Learn more about Craft3, our work or apply for a loan</a:t>
            </a:r>
          </a:p>
        </p:txBody>
      </p:sp>
      <p:sp>
        <p:nvSpPr>
          <p:cNvPr id="3" name="Content Placeholder 2"/>
          <p:cNvSpPr>
            <a:spLocks noGrp="1"/>
          </p:cNvSpPr>
          <p:nvPr>
            <p:ph idx="1"/>
          </p:nvPr>
        </p:nvSpPr>
        <p:spPr/>
        <p:txBody>
          <a:bodyPr anchor="ctr" anchorCtr="0"/>
          <a:lstStyle/>
          <a:p>
            <a:pPr marL="0" indent="0" algn="ctr">
              <a:buNone/>
            </a:pPr>
            <a:r>
              <a:rPr lang="en-US" b="1" dirty="0" smtClean="0">
                <a:cs typeface="Helvetica" panose="020B0604020202020204" pitchFamily="34" charset="0"/>
              </a:rPr>
              <a:t>Adam Zimmerman</a:t>
            </a:r>
            <a:endParaRPr lang="en-US" b="1" dirty="0">
              <a:cs typeface="Helvetica" panose="020B0604020202020204" pitchFamily="34" charset="0"/>
            </a:endParaRPr>
          </a:p>
          <a:p>
            <a:pPr marL="0" indent="0" algn="ctr">
              <a:buNone/>
            </a:pPr>
            <a:r>
              <a:rPr lang="en-US" dirty="0" smtClean="0">
                <a:cs typeface="Helvetica" panose="020B0604020202020204" pitchFamily="34" charset="0"/>
              </a:rPr>
              <a:t>azimmerman@craft3.org</a:t>
            </a:r>
            <a:endParaRPr lang="en-US" dirty="0">
              <a:cs typeface="Helvetica" panose="020B0604020202020204" pitchFamily="34" charset="0"/>
            </a:endParaRPr>
          </a:p>
          <a:p>
            <a:pPr marL="0" indent="0" algn="ctr">
              <a:buNone/>
            </a:pPr>
            <a:r>
              <a:rPr lang="en-US" dirty="0">
                <a:cs typeface="Helvetica" panose="020B0604020202020204" pitchFamily="34" charset="0"/>
              </a:rPr>
              <a:t>888-231-2170 </a:t>
            </a:r>
            <a:r>
              <a:rPr lang="en-US" dirty="0" err="1">
                <a:cs typeface="Helvetica" panose="020B0604020202020204" pitchFamily="34" charset="0"/>
              </a:rPr>
              <a:t>ext</a:t>
            </a:r>
            <a:r>
              <a:rPr lang="en-US" dirty="0">
                <a:cs typeface="Helvetica" panose="020B0604020202020204" pitchFamily="34" charset="0"/>
              </a:rPr>
              <a:t> </a:t>
            </a:r>
            <a:r>
              <a:rPr lang="en-US" dirty="0" smtClean="0">
                <a:cs typeface="Helvetica" panose="020B0604020202020204" pitchFamily="34" charset="0"/>
              </a:rPr>
              <a:t>500</a:t>
            </a:r>
            <a:endParaRPr lang="en-US" dirty="0">
              <a:cs typeface="Helvetica" panose="020B0604020202020204" pitchFamily="34" charset="0"/>
            </a:endParaRPr>
          </a:p>
          <a:p>
            <a:pPr marL="0" indent="0" algn="ctr">
              <a:buNone/>
            </a:pPr>
            <a:endParaRPr lang="en-US" dirty="0">
              <a:cs typeface="Helvetica" panose="020B0604020202020204" pitchFamily="34" charset="0"/>
            </a:endParaRPr>
          </a:p>
          <a:p>
            <a:pPr marL="0" indent="0" algn="ctr">
              <a:buNone/>
            </a:pPr>
            <a:r>
              <a:rPr lang="en-US" dirty="0">
                <a:cs typeface="Helvetica" panose="020B0604020202020204" pitchFamily="34" charset="0"/>
                <a:hlinkClick r:id="rId3"/>
              </a:rPr>
              <a:t>www.Craft3.org</a:t>
            </a:r>
            <a:endParaRPr lang="en-US" dirty="0">
              <a:cs typeface="Helvetica" panose="020B0604020202020204" pitchFamily="34" charset="0"/>
            </a:endParaRPr>
          </a:p>
          <a:p>
            <a:pPr marL="0" indent="0" algn="ctr">
              <a:buNone/>
            </a:pPr>
            <a:r>
              <a:rPr lang="en-US" dirty="0">
                <a:cs typeface="Helvetica" panose="020B0604020202020204" pitchFamily="34" charset="0"/>
                <a:hlinkClick r:id="rId4"/>
              </a:rPr>
              <a:t>www.Craft3.org/About/Videos</a:t>
            </a:r>
            <a:endParaRPr lang="en-US" dirty="0">
              <a:cs typeface="Helvetica" panose="020B0604020202020204" pitchFamily="34" charset="0"/>
            </a:endParaRPr>
          </a:p>
          <a:p>
            <a:pPr marL="0" indent="0" algn="ctr">
              <a:buNone/>
            </a:pPr>
            <a:r>
              <a:rPr lang="en-US" dirty="0">
                <a:cs typeface="Helvetica" panose="020B0604020202020204" pitchFamily="34" charset="0"/>
                <a:hlinkClick r:id="rId5"/>
              </a:rPr>
              <a:t>www.Craft3.org/Borrow</a:t>
            </a:r>
            <a:r>
              <a:rPr lang="en-US" dirty="0">
                <a:cs typeface="Helvetica" panose="020B0604020202020204" pitchFamily="34" charset="0"/>
              </a:rPr>
              <a:t> </a:t>
            </a:r>
          </a:p>
        </p:txBody>
      </p:sp>
    </p:spTree>
    <p:extLst>
      <p:ext uri="{BB962C8B-B14F-4D97-AF65-F5344CB8AC3E}">
        <p14:creationId xmlns:p14="http://schemas.microsoft.com/office/powerpoint/2010/main" val="2873012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55975" r="4829"/>
          <a:stretch/>
        </p:blipFill>
        <p:spPr>
          <a:xfrm>
            <a:off x="0" y="1752234"/>
            <a:ext cx="3903468" cy="4391575"/>
          </a:xfrm>
        </p:spPr>
      </p:pic>
      <p:sp>
        <p:nvSpPr>
          <p:cNvPr id="3" name="Title 2"/>
          <p:cNvSpPr>
            <a:spLocks noGrp="1"/>
          </p:cNvSpPr>
          <p:nvPr>
            <p:ph type="title"/>
          </p:nvPr>
        </p:nvSpPr>
        <p:spPr/>
        <p:txBody>
          <a:bodyPr>
            <a:normAutofit/>
          </a:bodyPr>
          <a:lstStyle/>
          <a:p>
            <a:r>
              <a:rPr lang="en-US" dirty="0"/>
              <a:t>Craft3 is a nonprofit that provides loans to entrepreneurs and individuals</a:t>
            </a:r>
          </a:p>
        </p:txBody>
      </p:sp>
      <p:sp>
        <p:nvSpPr>
          <p:cNvPr id="4" name="Content Placeholder 3"/>
          <p:cNvSpPr>
            <a:spLocks noGrp="1"/>
          </p:cNvSpPr>
          <p:nvPr>
            <p:ph idx="13"/>
          </p:nvPr>
        </p:nvSpPr>
        <p:spPr>
          <a:xfrm>
            <a:off x="4373880" y="1833533"/>
            <a:ext cx="7484137" cy="4445348"/>
          </a:xfrm>
        </p:spPr>
        <p:txBody>
          <a:bodyPr>
            <a:normAutofit/>
          </a:bodyPr>
          <a:lstStyle/>
          <a:p>
            <a:pPr>
              <a:spcBef>
                <a:spcPts val="600"/>
              </a:spcBef>
              <a:spcAft>
                <a:spcPts val="600"/>
              </a:spcAft>
              <a:buFont typeface="Wingdings" pitchFamily="2" charset="2"/>
              <a:buChar char="§"/>
            </a:pPr>
            <a:r>
              <a:rPr lang="en-US" sz="2500" dirty="0">
                <a:ea typeface="Roboto Slab" pitchFamily="2" charset="0"/>
                <a:cs typeface="Helvetica" panose="020B0604020202020204" pitchFamily="34" charset="0"/>
              </a:rPr>
              <a:t>Since 1994, Craft3 has invested over $423 million in entrepreneurs, nonprofits and individuals.</a:t>
            </a:r>
          </a:p>
          <a:p>
            <a:pPr lvl="0">
              <a:spcBef>
                <a:spcPts val="600"/>
              </a:spcBef>
              <a:spcAft>
                <a:spcPts val="600"/>
              </a:spcAft>
              <a:buFont typeface="Wingdings" pitchFamily="2" charset="2"/>
              <a:buChar char="§"/>
            </a:pPr>
            <a:r>
              <a:rPr lang="en-US" sz="2500" dirty="0">
                <a:ea typeface="Roboto Slab" pitchFamily="2" charset="0"/>
                <a:cs typeface="Helvetica" panose="020B0604020202020204" pitchFamily="34" charset="0"/>
              </a:rPr>
              <a:t>Craft3 loans align with our mission of strengthening economic, ecological and family resilience. </a:t>
            </a:r>
          </a:p>
          <a:p>
            <a:pPr lvl="0">
              <a:spcBef>
                <a:spcPts val="600"/>
              </a:spcBef>
              <a:spcAft>
                <a:spcPts val="600"/>
              </a:spcAft>
              <a:buFont typeface="Wingdings" pitchFamily="2" charset="2"/>
              <a:buChar char="§"/>
            </a:pPr>
            <a:r>
              <a:rPr lang="en-US" sz="2500" dirty="0">
                <a:ea typeface="Roboto Slab" pitchFamily="2" charset="0"/>
                <a:cs typeface="Helvetica" panose="020B0604020202020204" pitchFamily="34" charset="0"/>
              </a:rPr>
              <a:t>Loans are available in the urban and rural communities of Oregon and Washington.</a:t>
            </a:r>
          </a:p>
          <a:p>
            <a:pPr>
              <a:spcBef>
                <a:spcPts val="600"/>
              </a:spcBef>
              <a:spcAft>
                <a:spcPts val="600"/>
              </a:spcAft>
              <a:buFont typeface="Wingdings" pitchFamily="2" charset="2"/>
              <a:buChar char="§"/>
            </a:pPr>
            <a:r>
              <a:rPr lang="en-US" sz="2500" dirty="0" smtClean="0">
                <a:ea typeface="Roboto Slab" pitchFamily="2" charset="0"/>
                <a:cs typeface="Helvetica" panose="020B0604020202020204" pitchFamily="34" charset="0"/>
              </a:rPr>
              <a:t>60</a:t>
            </a:r>
            <a:r>
              <a:rPr lang="en-US" sz="2500" dirty="0" smtClean="0">
                <a:ea typeface="Roboto Slab" pitchFamily="2" charset="0"/>
                <a:cs typeface="Helvetica" panose="020B0604020202020204" pitchFamily="34" charset="0"/>
              </a:rPr>
              <a:t> </a:t>
            </a:r>
            <a:r>
              <a:rPr lang="en-US" sz="2500" dirty="0">
                <a:ea typeface="Roboto Slab" pitchFamily="2" charset="0"/>
                <a:cs typeface="Helvetica" panose="020B0604020202020204" pitchFamily="34" charset="0"/>
              </a:rPr>
              <a:t>employees are located in 7 regional offices.</a:t>
            </a:r>
          </a:p>
        </p:txBody>
      </p:sp>
    </p:spTree>
    <p:extLst>
      <p:ext uri="{BB962C8B-B14F-4D97-AF65-F5344CB8AC3E}">
        <p14:creationId xmlns:p14="http://schemas.microsoft.com/office/powerpoint/2010/main" val="836311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Craft3 delivers on a “Capital Plus” regional lending strategy</a:t>
            </a:r>
          </a:p>
        </p:txBody>
      </p:sp>
      <p:sp>
        <p:nvSpPr>
          <p:cNvPr id="4" name="Content Placeholder 3"/>
          <p:cNvSpPr>
            <a:spLocks noGrp="1"/>
          </p:cNvSpPr>
          <p:nvPr>
            <p:ph idx="13"/>
          </p:nvPr>
        </p:nvSpPr>
        <p:spPr>
          <a:xfrm>
            <a:off x="4434840" y="1833533"/>
            <a:ext cx="7423177" cy="4445348"/>
          </a:xfrm>
        </p:spPr>
        <p:txBody>
          <a:bodyPr>
            <a:noAutofit/>
          </a:bodyPr>
          <a:lstStyle/>
          <a:p>
            <a:pPr marL="342900" lvl="0" indent="-342900">
              <a:spcBef>
                <a:spcPts val="600"/>
              </a:spcBef>
              <a:spcAft>
                <a:spcPts val="600"/>
              </a:spcAft>
              <a:buFont typeface="Wingdings" panose="05000000000000000000" pitchFamily="2" charset="2"/>
              <a:buChar char="§"/>
            </a:pPr>
            <a:r>
              <a:rPr lang="en-US" sz="2500" dirty="0">
                <a:ea typeface="Roboto Slab" pitchFamily="2" charset="0"/>
                <a:cs typeface="FreesiaUPC" panose="020B0604020202020204" pitchFamily="34" charset="-34"/>
              </a:rPr>
              <a:t>Craft3 makes long-term commitments to regional economic centers.</a:t>
            </a:r>
          </a:p>
          <a:p>
            <a:pPr marL="342900" lvl="0" indent="-342900">
              <a:spcBef>
                <a:spcPts val="600"/>
              </a:spcBef>
              <a:spcAft>
                <a:spcPts val="600"/>
              </a:spcAft>
              <a:buFont typeface="Wingdings" panose="05000000000000000000" pitchFamily="2" charset="2"/>
              <a:buChar char="§"/>
            </a:pPr>
            <a:r>
              <a:rPr lang="en-US" sz="2500" dirty="0">
                <a:ea typeface="Roboto Slab" pitchFamily="2" charset="0"/>
                <a:cs typeface="FreesiaUPC" panose="020B0604020202020204" pitchFamily="34" charset="-34"/>
              </a:rPr>
              <a:t>Focusing loans in these centers allows the impact to amplify throughout the surrounding regions.</a:t>
            </a:r>
          </a:p>
          <a:p>
            <a:pPr marL="342900" lvl="0" indent="-342900">
              <a:spcBef>
                <a:spcPts val="600"/>
              </a:spcBef>
              <a:spcAft>
                <a:spcPts val="600"/>
              </a:spcAft>
              <a:buFont typeface="Wingdings" panose="05000000000000000000" pitchFamily="2" charset="2"/>
              <a:buChar char="§"/>
            </a:pPr>
            <a:r>
              <a:rPr lang="en-US" sz="2500" dirty="0">
                <a:ea typeface="Roboto Slab" pitchFamily="2" charset="0"/>
                <a:cs typeface="FreesiaUPC" panose="020B0604020202020204" pitchFamily="34" charset="-34"/>
              </a:rPr>
              <a:t>These create jobs, other measurable outcomes and build durable links between urban and rural communities. </a:t>
            </a:r>
          </a:p>
          <a:p>
            <a:pPr marL="342900" indent="-342900">
              <a:spcBef>
                <a:spcPts val="600"/>
              </a:spcBef>
              <a:spcAft>
                <a:spcPts val="600"/>
              </a:spcAft>
              <a:buFont typeface="Wingdings" panose="05000000000000000000" pitchFamily="2" charset="2"/>
              <a:buChar char="§"/>
            </a:pPr>
            <a:r>
              <a:rPr lang="en-US" sz="2500" dirty="0">
                <a:ea typeface="Roboto Slab" pitchFamily="2" charset="0"/>
                <a:cs typeface="FreesiaUPC" panose="020B0604020202020204" pitchFamily="34" charset="-34"/>
              </a:rPr>
              <a:t>Craft3 provides more than just capital, brokering relationships, </a:t>
            </a:r>
            <a:r>
              <a:rPr lang="en-US" sz="2500" dirty="0">
                <a:ea typeface="Roboto Slab" pitchFamily="2" charset="0"/>
              </a:rPr>
              <a:t>knowledge and networks to support our clients. </a:t>
            </a:r>
            <a:endParaRPr lang="en-US" sz="2500" dirty="0">
              <a:ea typeface="Roboto Slab" pitchFamily="2" charset="0"/>
              <a:cs typeface="FreesiaUPC" panose="020B0604020202020204" pitchFamily="34" charset="-34"/>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56076" r="3741"/>
          <a:stretch/>
        </p:blipFill>
        <p:spPr>
          <a:xfrm>
            <a:off x="-19707" y="1703306"/>
            <a:ext cx="4064169" cy="4460101"/>
          </a:xfrm>
          <a:prstGeom prst="rect">
            <a:avLst/>
          </a:prstGeom>
        </p:spPr>
      </p:pic>
    </p:spTree>
    <p:extLst>
      <p:ext uri="{BB962C8B-B14F-4D97-AF65-F5344CB8AC3E}">
        <p14:creationId xmlns:p14="http://schemas.microsoft.com/office/powerpoint/2010/main" val="2187167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4218" r="14218"/>
          <a:stretch>
            <a:fillRect/>
          </a:stretch>
        </p:blipFill>
        <p:spPr>
          <a:xfrm>
            <a:off x="329085" y="1833532"/>
            <a:ext cx="4476379" cy="4491067"/>
          </a:xfrm>
        </p:spPr>
      </p:pic>
      <p:sp>
        <p:nvSpPr>
          <p:cNvPr id="3" name="Title 2"/>
          <p:cNvSpPr>
            <a:spLocks noGrp="1"/>
          </p:cNvSpPr>
          <p:nvPr>
            <p:ph type="title"/>
          </p:nvPr>
        </p:nvSpPr>
        <p:spPr/>
        <p:txBody>
          <a:bodyPr>
            <a:normAutofit/>
          </a:bodyPr>
          <a:lstStyle/>
          <a:p>
            <a:r>
              <a:rPr lang="en-US" dirty="0">
                <a:cs typeface="Helvetica" panose="020B0604020202020204" pitchFamily="34" charset="0"/>
              </a:rPr>
              <a:t>Craft3 works with businesses, nonprofits and individuals in a variety of sectors</a:t>
            </a:r>
          </a:p>
        </p:txBody>
      </p:sp>
      <p:sp>
        <p:nvSpPr>
          <p:cNvPr id="4" name="Content Placeholder 3"/>
          <p:cNvSpPr>
            <a:spLocks noGrp="1"/>
          </p:cNvSpPr>
          <p:nvPr>
            <p:ph idx="13"/>
          </p:nvPr>
        </p:nvSpPr>
        <p:spPr>
          <a:xfrm>
            <a:off x="4969179" y="1833533"/>
            <a:ext cx="6888837" cy="4338668"/>
          </a:xfrm>
        </p:spPr>
        <p:txBody>
          <a:bodyPr>
            <a:normAutofit/>
          </a:bodyPr>
          <a:lstStyle/>
          <a:p>
            <a:pPr>
              <a:spcBef>
                <a:spcPts val="600"/>
              </a:spcBef>
              <a:spcAft>
                <a:spcPts val="600"/>
              </a:spcAft>
            </a:pPr>
            <a:r>
              <a:rPr lang="en-US" sz="2500" dirty="0">
                <a:cs typeface="Helvetica" panose="020B0604020202020204" pitchFamily="34" charset="0"/>
              </a:rPr>
              <a:t>Clean energy and energy-efficiency</a:t>
            </a:r>
          </a:p>
          <a:p>
            <a:pPr>
              <a:spcBef>
                <a:spcPts val="600"/>
              </a:spcBef>
              <a:spcAft>
                <a:spcPts val="600"/>
              </a:spcAft>
            </a:pPr>
            <a:r>
              <a:rPr lang="en-US" sz="2500" dirty="0">
                <a:cs typeface="Helvetica" panose="020B0604020202020204" pitchFamily="34" charset="0"/>
              </a:rPr>
              <a:t>Manufacturing and value-added processing</a:t>
            </a:r>
          </a:p>
          <a:p>
            <a:pPr>
              <a:spcBef>
                <a:spcPts val="600"/>
              </a:spcBef>
              <a:spcAft>
                <a:spcPts val="600"/>
              </a:spcAft>
            </a:pPr>
            <a:r>
              <a:rPr lang="en-US" sz="2500" dirty="0">
                <a:cs typeface="Helvetica" panose="020B0604020202020204" pitchFamily="34" charset="0"/>
              </a:rPr>
              <a:t>Agriculture and food systems</a:t>
            </a:r>
          </a:p>
          <a:p>
            <a:pPr>
              <a:spcBef>
                <a:spcPts val="600"/>
              </a:spcBef>
              <a:spcAft>
                <a:spcPts val="600"/>
              </a:spcAft>
            </a:pPr>
            <a:r>
              <a:rPr lang="en-US" sz="2500" dirty="0">
                <a:cs typeface="Helvetica" panose="020B0604020202020204" pitchFamily="34" charset="0"/>
              </a:rPr>
              <a:t>Land and water conservation</a:t>
            </a:r>
          </a:p>
          <a:p>
            <a:pPr>
              <a:spcBef>
                <a:spcPts val="600"/>
              </a:spcBef>
              <a:spcAft>
                <a:spcPts val="600"/>
              </a:spcAft>
            </a:pPr>
            <a:r>
              <a:rPr lang="en-US" sz="2500" dirty="0">
                <a:cs typeface="Helvetica" panose="020B0604020202020204" pitchFamily="34" charset="0"/>
              </a:rPr>
              <a:t>Essential </a:t>
            </a:r>
            <a:r>
              <a:rPr lang="en-US" sz="2500" dirty="0" smtClean="0">
                <a:cs typeface="Helvetica" panose="020B0604020202020204" pitchFamily="34" charset="0"/>
              </a:rPr>
              <a:t>services/community facilities</a:t>
            </a:r>
            <a:endParaRPr lang="en-US" sz="2500" dirty="0">
              <a:cs typeface="Helvetica" panose="020B0604020202020204" pitchFamily="34" charset="0"/>
            </a:endParaRPr>
          </a:p>
          <a:p>
            <a:pPr>
              <a:spcBef>
                <a:spcPts val="600"/>
              </a:spcBef>
              <a:spcAft>
                <a:spcPts val="600"/>
              </a:spcAft>
            </a:pPr>
            <a:r>
              <a:rPr lang="en-US" sz="2500" dirty="0">
                <a:cs typeface="Helvetica" panose="020B0604020202020204" pitchFamily="34" charset="0"/>
              </a:rPr>
              <a:t>Small retail and hospitality</a:t>
            </a:r>
          </a:p>
        </p:txBody>
      </p:sp>
    </p:spTree>
    <p:extLst>
      <p:ext uri="{BB962C8B-B14F-4D97-AF65-F5344CB8AC3E}">
        <p14:creationId xmlns:p14="http://schemas.microsoft.com/office/powerpoint/2010/main" val="3060901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Annua</a:t>
            </a:r>
            <a:r>
              <a:rPr lang="en-US" dirty="0" smtClean="0"/>
              <a:t>l lending 2012-2016</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1952967628"/>
              </p:ext>
            </p:extLst>
          </p:nvPr>
        </p:nvGraphicFramePr>
        <p:xfrm>
          <a:off x="1099038" y="1690688"/>
          <a:ext cx="9585960" cy="449622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57201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$423 million in Craft3 loans support resilience outcomes</a:t>
            </a:r>
          </a:p>
        </p:txBody>
      </p:sp>
      <p:graphicFrame>
        <p:nvGraphicFramePr>
          <p:cNvPr id="5" name="Table 4"/>
          <p:cNvGraphicFramePr>
            <a:graphicFrameLocks noGrp="1"/>
          </p:cNvGraphicFramePr>
          <p:nvPr>
            <p:extLst>
              <p:ext uri="{D42A27DB-BD31-4B8C-83A1-F6EECF244321}">
                <p14:modId xmlns:p14="http://schemas.microsoft.com/office/powerpoint/2010/main" val="3729145712"/>
              </p:ext>
            </p:extLst>
          </p:nvPr>
        </p:nvGraphicFramePr>
        <p:xfrm>
          <a:off x="1919131" y="1837944"/>
          <a:ext cx="8835459" cy="4168495"/>
        </p:xfrm>
        <a:graphic>
          <a:graphicData uri="http://schemas.openxmlformats.org/drawingml/2006/table">
            <a:tbl>
              <a:tblPr firstRow="1" bandRow="1">
                <a:tableStyleId>{5C22544A-7EE6-4342-B048-85BDC9FD1C3A}</a:tableStyleId>
              </a:tblPr>
              <a:tblGrid>
                <a:gridCol w="1936540">
                  <a:extLst>
                    <a:ext uri="{9D8B030D-6E8A-4147-A177-3AD203B41FA5}">
                      <a16:colId xmlns:a16="http://schemas.microsoft.com/office/drawing/2014/main" xmlns="" val="20000"/>
                    </a:ext>
                  </a:extLst>
                </a:gridCol>
                <a:gridCol w="6898919">
                  <a:extLst>
                    <a:ext uri="{9D8B030D-6E8A-4147-A177-3AD203B41FA5}">
                      <a16:colId xmlns:a16="http://schemas.microsoft.com/office/drawing/2014/main" xmlns="" val="20001"/>
                    </a:ext>
                  </a:extLst>
                </a:gridCol>
              </a:tblGrid>
              <a:tr h="587255">
                <a:tc>
                  <a:txBody>
                    <a:bodyPr/>
                    <a:lstStyle/>
                    <a:p>
                      <a:pPr algn="r"/>
                      <a:r>
                        <a:rPr lang="en-US" sz="1500" b="1" dirty="0">
                          <a:solidFill>
                            <a:srgbClr val="002060"/>
                          </a:solidFill>
                          <a:latin typeface="Bookman Old Style" panose="02050604050505020204" pitchFamily="18" charset="0"/>
                        </a:rPr>
                        <a:t>503</a:t>
                      </a:r>
                    </a:p>
                  </a:txBody>
                  <a:tcPr marL="103633" marR="103633" marT="51817" marB="51817"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500" b="0" dirty="0">
                          <a:solidFill>
                            <a:schemeClr val="tx1"/>
                          </a:solidFill>
                          <a:latin typeface="Bookman Old Style" panose="02050604050505020204" pitchFamily="18" charset="0"/>
                        </a:rPr>
                        <a:t>Loans to entrepreneurs of color, women- and veteran-owned businesses</a:t>
                      </a:r>
                    </a:p>
                  </a:txBody>
                  <a:tcPr marL="103633" marR="103633" marT="51817" marB="51817"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452699">
                <a:tc>
                  <a:txBody>
                    <a:bodyPr/>
                    <a:lstStyle/>
                    <a:p>
                      <a:pPr algn="r"/>
                      <a:r>
                        <a:rPr lang="en-US" sz="1500" b="1" dirty="0">
                          <a:solidFill>
                            <a:srgbClr val="002060"/>
                          </a:solidFill>
                          <a:latin typeface="Bookman Old Style" panose="02050604050505020204" pitchFamily="18" charset="0"/>
                        </a:rPr>
                        <a:t>12,004</a:t>
                      </a:r>
                    </a:p>
                  </a:txBody>
                  <a:tcPr marL="103633" marR="103633" marT="51817" marB="51817"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500" dirty="0">
                          <a:solidFill>
                            <a:schemeClr val="tx1"/>
                          </a:solidFill>
                          <a:latin typeface="Bookman Old Style" panose="02050604050505020204" pitchFamily="18" charset="0"/>
                        </a:rPr>
                        <a:t>Jobs created or retained</a:t>
                      </a:r>
                    </a:p>
                  </a:txBody>
                  <a:tcPr marL="103633" marR="103633" marT="51817" marB="51817"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452699">
                <a:tc>
                  <a:txBody>
                    <a:bodyPr/>
                    <a:lstStyle/>
                    <a:p>
                      <a:pPr algn="r"/>
                      <a:r>
                        <a:rPr lang="en-US" sz="1500" b="1" dirty="0">
                          <a:solidFill>
                            <a:srgbClr val="002060"/>
                          </a:solidFill>
                          <a:latin typeface="Bookman Old Style" panose="02050604050505020204" pitchFamily="18" charset="0"/>
                        </a:rPr>
                        <a:t>92,865</a:t>
                      </a:r>
                    </a:p>
                  </a:txBody>
                  <a:tcPr marL="103633" marR="103633" marT="51817" marB="51817"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500" dirty="0">
                          <a:solidFill>
                            <a:schemeClr val="tx1"/>
                          </a:solidFill>
                          <a:latin typeface="Bookman Old Style" panose="02050604050505020204" pitchFamily="18" charset="0"/>
                        </a:rPr>
                        <a:t>Low-income families assisted</a:t>
                      </a:r>
                    </a:p>
                  </a:txBody>
                  <a:tcPr marL="103633" marR="103633" marT="51817" marB="51817"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412347">
                <a:tc>
                  <a:txBody>
                    <a:bodyPr/>
                    <a:lstStyle/>
                    <a:p>
                      <a:pPr algn="r"/>
                      <a:r>
                        <a:rPr lang="en-US" sz="1500" b="1" dirty="0">
                          <a:solidFill>
                            <a:srgbClr val="002060"/>
                          </a:solidFill>
                          <a:latin typeface="Bookman Old Style" panose="02050604050505020204" pitchFamily="18" charset="0"/>
                        </a:rPr>
                        <a:t>$1 billion</a:t>
                      </a:r>
                    </a:p>
                  </a:txBody>
                  <a:tcPr marL="103633" marR="103633" marT="51817" marB="51817"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500" kern="1200" dirty="0">
                          <a:solidFill>
                            <a:schemeClr val="tx1"/>
                          </a:solidFill>
                          <a:latin typeface="Bookman Old Style" panose="02050604050505020204" pitchFamily="18" charset="0"/>
                          <a:ea typeface="+mn-ea"/>
                          <a:cs typeface="+mn-cs"/>
                        </a:rPr>
                        <a:t>Owner equity and other funds leveraged </a:t>
                      </a:r>
                    </a:p>
                  </a:txBody>
                  <a:tcPr marL="103633" marR="103633" marT="51817" marB="51817"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452699">
                <a:tc>
                  <a:txBody>
                    <a:bodyPr/>
                    <a:lstStyle/>
                    <a:p>
                      <a:pPr algn="r"/>
                      <a:r>
                        <a:rPr lang="en-US" sz="1500" b="1" dirty="0">
                          <a:solidFill>
                            <a:srgbClr val="002060"/>
                          </a:solidFill>
                          <a:latin typeface="Bookman Old Style" panose="02050604050505020204" pitchFamily="18" charset="0"/>
                        </a:rPr>
                        <a:t>17,306</a:t>
                      </a:r>
                    </a:p>
                  </a:txBody>
                  <a:tcPr marL="103633" marR="103633" marT="51817" marB="51817"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500" dirty="0">
                          <a:solidFill>
                            <a:schemeClr val="tx1"/>
                          </a:solidFill>
                          <a:latin typeface="Bookman Old Style" panose="02050604050505020204" pitchFamily="18" charset="0"/>
                        </a:rPr>
                        <a:t>Acres</a:t>
                      </a:r>
                      <a:r>
                        <a:rPr lang="en-US" sz="1500" baseline="0" dirty="0">
                          <a:solidFill>
                            <a:schemeClr val="tx1"/>
                          </a:solidFill>
                          <a:latin typeface="Bookman Old Style" panose="02050604050505020204" pitchFamily="18" charset="0"/>
                        </a:rPr>
                        <a:t> conserved </a:t>
                      </a:r>
                      <a:endParaRPr lang="en-US" sz="1500" dirty="0">
                        <a:solidFill>
                          <a:schemeClr val="tx1"/>
                        </a:solidFill>
                        <a:latin typeface="Bookman Old Style" panose="02050604050505020204" pitchFamily="18" charset="0"/>
                      </a:endParaRPr>
                    </a:p>
                  </a:txBody>
                  <a:tcPr marL="103633" marR="103633" marT="51817" marB="51817"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452699">
                <a:tc>
                  <a:txBody>
                    <a:bodyPr/>
                    <a:lstStyle/>
                    <a:p>
                      <a:pPr algn="r"/>
                      <a:r>
                        <a:rPr lang="en-US" sz="1500" b="1" dirty="0">
                          <a:solidFill>
                            <a:srgbClr val="002060"/>
                          </a:solidFill>
                          <a:latin typeface="Bookman Old Style" panose="02050604050505020204" pitchFamily="18" charset="0"/>
                        </a:rPr>
                        <a:t>2.3 million</a:t>
                      </a:r>
                    </a:p>
                  </a:txBody>
                  <a:tcPr marL="103633" marR="103633" marT="51817" marB="51817"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500">
                          <a:solidFill>
                            <a:schemeClr val="tx1"/>
                          </a:solidFill>
                          <a:latin typeface="Bookman Old Style" panose="02050604050505020204" pitchFamily="18" charset="0"/>
                        </a:rPr>
                        <a:t>MBTUs </a:t>
                      </a:r>
                      <a:r>
                        <a:rPr lang="en-US" sz="1500" dirty="0">
                          <a:solidFill>
                            <a:schemeClr val="tx1"/>
                          </a:solidFill>
                          <a:latin typeface="Bookman Old Style" panose="02050604050505020204" pitchFamily="18" charset="0"/>
                        </a:rPr>
                        <a:t>of</a:t>
                      </a:r>
                      <a:r>
                        <a:rPr lang="en-US" sz="1500" baseline="0" dirty="0">
                          <a:solidFill>
                            <a:schemeClr val="tx1"/>
                          </a:solidFill>
                          <a:latin typeface="Bookman Old Style" panose="02050604050505020204" pitchFamily="18" charset="0"/>
                        </a:rPr>
                        <a:t> energy conserved</a:t>
                      </a:r>
                      <a:endParaRPr lang="en-US" sz="1500" dirty="0">
                        <a:solidFill>
                          <a:schemeClr val="tx1"/>
                        </a:solidFill>
                        <a:latin typeface="Bookman Old Style" panose="02050604050505020204" pitchFamily="18" charset="0"/>
                      </a:endParaRPr>
                    </a:p>
                  </a:txBody>
                  <a:tcPr marL="103633" marR="103633" marT="51817" marB="51817"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452699">
                <a:tc>
                  <a:txBody>
                    <a:bodyPr/>
                    <a:lstStyle/>
                    <a:p>
                      <a:pPr algn="r"/>
                      <a:r>
                        <a:rPr lang="en-US" sz="1500" b="1" dirty="0">
                          <a:solidFill>
                            <a:srgbClr val="002060"/>
                          </a:solidFill>
                          <a:latin typeface="Bookman Old Style" panose="02050604050505020204" pitchFamily="18" charset="0"/>
                        </a:rPr>
                        <a:t>858,005</a:t>
                      </a:r>
                    </a:p>
                  </a:txBody>
                  <a:tcPr marL="103633" marR="103633" marT="51817" marB="51817"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500" dirty="0">
                          <a:solidFill>
                            <a:schemeClr val="tx1"/>
                          </a:solidFill>
                          <a:latin typeface="Bookman Old Style" panose="02050604050505020204" pitchFamily="18" charset="0"/>
                        </a:rPr>
                        <a:t>Metric tons of greenhouse gases averted</a:t>
                      </a:r>
                    </a:p>
                  </a:txBody>
                  <a:tcPr marL="103633" marR="103633" marT="51817" marB="51817"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452699">
                <a:tc>
                  <a:txBody>
                    <a:bodyPr/>
                    <a:lstStyle/>
                    <a:p>
                      <a:pPr algn="r"/>
                      <a:r>
                        <a:rPr lang="en-US" sz="1500" b="1" dirty="0">
                          <a:solidFill>
                            <a:srgbClr val="002060"/>
                          </a:solidFill>
                          <a:latin typeface="Bookman Old Style" panose="02050604050505020204" pitchFamily="18" charset="0"/>
                        </a:rPr>
                        <a:t>993 million</a:t>
                      </a:r>
                    </a:p>
                  </a:txBody>
                  <a:tcPr marL="103633" marR="103633" marT="51817" marB="51817"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500" dirty="0">
                          <a:solidFill>
                            <a:schemeClr val="tx1"/>
                          </a:solidFill>
                          <a:latin typeface="Bookman Old Style" panose="02050604050505020204" pitchFamily="18" charset="0"/>
                        </a:rPr>
                        <a:t>Cumulative gallons of water treated</a:t>
                      </a:r>
                    </a:p>
                  </a:txBody>
                  <a:tcPr marL="103633" marR="103633" marT="51817" marB="51817"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r h="452699">
                <a:tc>
                  <a:txBody>
                    <a:bodyPr/>
                    <a:lstStyle/>
                    <a:p>
                      <a:pPr algn="r"/>
                      <a:r>
                        <a:rPr lang="en-US" sz="1500" b="1" dirty="0">
                          <a:solidFill>
                            <a:srgbClr val="002060"/>
                          </a:solidFill>
                          <a:latin typeface="Bookman Old Style" panose="02050604050505020204" pitchFamily="18" charset="0"/>
                        </a:rPr>
                        <a:t>$1.4 billion</a:t>
                      </a:r>
                    </a:p>
                  </a:txBody>
                  <a:tcPr marL="103633" marR="103633" marT="51817" marB="51817"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500" dirty="0">
                          <a:solidFill>
                            <a:schemeClr val="tx1"/>
                          </a:solidFill>
                          <a:latin typeface="Bookman Old Style" panose="02050604050505020204" pitchFamily="18" charset="0"/>
                        </a:rPr>
                        <a:t>Real estate value maintained</a:t>
                      </a:r>
                    </a:p>
                  </a:txBody>
                  <a:tcPr marL="103633" marR="103633" marT="51817" marB="51817"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1491055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Craft3’s mission-aligned investors are essential to delivering capital and impact</a:t>
            </a:r>
          </a:p>
        </p:txBody>
      </p:sp>
      <p:sp>
        <p:nvSpPr>
          <p:cNvPr id="6" name="Content Placeholder 3"/>
          <p:cNvSpPr>
            <a:spLocks noGrp="1"/>
          </p:cNvSpPr>
          <p:nvPr>
            <p:ph idx="4294967295"/>
          </p:nvPr>
        </p:nvSpPr>
        <p:spPr>
          <a:xfrm>
            <a:off x="5691673" y="1833533"/>
            <a:ext cx="6166343" cy="4338668"/>
          </a:xfrm>
          <a:prstGeom prst="rect">
            <a:avLst/>
          </a:prstGeom>
        </p:spPr>
        <p:txBody>
          <a:bodyPr>
            <a:normAutofit/>
          </a:bodyPr>
          <a:lstStyle/>
          <a:p>
            <a:pPr>
              <a:spcBef>
                <a:spcPts val="0"/>
              </a:spcBef>
              <a:spcAft>
                <a:spcPts val="600"/>
              </a:spcAft>
            </a:pPr>
            <a:r>
              <a:rPr lang="en-US" sz="2500" dirty="0"/>
              <a:t>More than 120 investors trust Craft3 with over $137 million in capital grants and loans.</a:t>
            </a:r>
          </a:p>
          <a:p>
            <a:pPr>
              <a:spcBef>
                <a:spcPts val="0"/>
              </a:spcBef>
              <a:spcAft>
                <a:spcPts val="600"/>
              </a:spcAft>
            </a:pPr>
            <a:r>
              <a:rPr lang="en-US" sz="2500" dirty="0">
                <a:cs typeface="FreesiaUPC" panose="020B0604020202020204" pitchFamily="34" charset="-34"/>
              </a:rPr>
              <a:t>Since inception, Craft3 has maintained a 100% investor repayment record.</a:t>
            </a:r>
          </a:p>
        </p:txBody>
      </p:sp>
      <p:graphicFrame>
        <p:nvGraphicFramePr>
          <p:cNvPr id="5" name="Chart 4">
            <a:extLst>
              <a:ext uri="{FF2B5EF4-FFF2-40B4-BE49-F238E27FC236}">
                <a16:creationId xmlns:a16="http://schemas.microsoft.com/office/drawing/2014/main" xmlns="" id="{00000000-0008-0000-0000-000005000000}"/>
              </a:ext>
            </a:extLst>
          </p:cNvPr>
          <p:cNvGraphicFramePr>
            <a:graphicFrameLocks/>
          </p:cNvGraphicFramePr>
          <p:nvPr>
            <p:extLst>
              <p:ext uri="{D42A27DB-BD31-4B8C-83A1-F6EECF244321}">
                <p14:modId xmlns:p14="http://schemas.microsoft.com/office/powerpoint/2010/main" val="4194082279"/>
              </p:ext>
            </p:extLst>
          </p:nvPr>
        </p:nvGraphicFramePr>
        <p:xfrm>
          <a:off x="-1" y="1833533"/>
          <a:ext cx="5691673" cy="43386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9429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Craft3 business loan</a:t>
            </a:r>
          </a:p>
        </p:txBody>
      </p:sp>
      <p:sp>
        <p:nvSpPr>
          <p:cNvPr id="4" name="Content Placeholder 3"/>
          <p:cNvSpPr txBox="1">
            <a:spLocks/>
          </p:cNvSpPr>
          <p:nvPr/>
        </p:nvSpPr>
        <p:spPr>
          <a:xfrm>
            <a:off x="3986784" y="1755648"/>
            <a:ext cx="7891273" cy="4541151"/>
          </a:xfrm>
          <a:prstGeom prst="rect">
            <a:avLst/>
          </a:prstGeom>
        </p:spPr>
        <p:txBody>
          <a:bodyPr vert="horz" wrap="square" lIns="91440" tIns="45720" rIns="91440" bIns="45720" rtlCol="0" anchor="t" anchorCtr="0">
            <a:noAutofit/>
          </a:bodyPr>
          <a:lstStyle/>
          <a:p>
            <a:pPr algn="ctr">
              <a:spcAft>
                <a:spcPts val="600"/>
              </a:spcAft>
            </a:pPr>
            <a:r>
              <a:rPr lang="en-US" sz="2800" b="1" dirty="0"/>
              <a:t>FRY FOODS</a:t>
            </a:r>
          </a:p>
          <a:p>
            <a:pPr algn="ctr">
              <a:spcAft>
                <a:spcPts val="600"/>
              </a:spcAft>
            </a:pPr>
            <a:r>
              <a:rPr lang="en-US" sz="2000" dirty="0"/>
              <a:t>Ontario, Oregon</a:t>
            </a:r>
          </a:p>
          <a:p>
            <a:pPr>
              <a:spcAft>
                <a:spcPts val="600"/>
              </a:spcAft>
            </a:pPr>
            <a:r>
              <a:rPr lang="en-US" dirty="0"/>
              <a:t>Fry Foods is family-owned and operated, with a 75-year history in the food industry. When its West Coast processing facility in Weiser, Idaho reached capacity, Fry Foods sought a larger location. It found the former Select Onion process facility. This 302,000 square foot facility was used to process onions until its close in 2012. The facility is five times larger and located just 20 miles away in Ontario, Oregon, one of the largest onion producing regions in the country.</a:t>
            </a:r>
          </a:p>
          <a:p>
            <a:pPr>
              <a:spcAft>
                <a:spcPts val="600"/>
              </a:spcAft>
            </a:pPr>
            <a:r>
              <a:rPr lang="en-US" dirty="0"/>
              <a:t>With Ontario’s personal income levels trailing the state average by 31% and more than a quarter of the population living below the poverty line, bringing 180 existing employees to the area and creating 124 new jobs for locals will be a huge boost to Ontario’s economy.</a:t>
            </a:r>
          </a:p>
          <a:p>
            <a:pPr>
              <a:spcAft>
                <a:spcPts val="600"/>
              </a:spcAft>
            </a:pPr>
            <a:r>
              <a:rPr lang="en-US" dirty="0"/>
              <a:t>In partnership U.S. Department of Agriculture, Craft3 provided Fry Foods with a $10,000,000 loan to finance the purchase of the existing Select Onion facility. </a:t>
            </a: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26898" y="1819276"/>
            <a:ext cx="3465288" cy="2310192"/>
          </a:xfrm>
          <a:prstGeom prst="rect">
            <a:avLst/>
          </a:prstGeom>
          <a:noFill/>
          <a:ln>
            <a:noFill/>
          </a:ln>
        </p:spPr>
      </p:pic>
      <p:sp>
        <p:nvSpPr>
          <p:cNvPr id="6" name="TextBox 5"/>
          <p:cNvSpPr txBox="1"/>
          <p:nvPr/>
        </p:nvSpPr>
        <p:spPr>
          <a:xfrm>
            <a:off x="326898" y="4194048"/>
            <a:ext cx="2743200" cy="276999"/>
          </a:xfrm>
          <a:prstGeom prst="rect">
            <a:avLst/>
          </a:prstGeom>
          <a:noFill/>
          <a:ln>
            <a:noFill/>
          </a:ln>
        </p:spPr>
        <p:txBody>
          <a:bodyPr wrap="square" rtlCol="0">
            <a:spAutoFit/>
          </a:bodyPr>
          <a:lstStyle/>
          <a:p>
            <a:r>
              <a:rPr lang="en-US" sz="1200" b="1" dirty="0">
                <a:solidFill>
                  <a:srgbClr val="004F71"/>
                </a:solidFill>
              </a:rPr>
              <a:t>MEETING OUR MISSION</a:t>
            </a:r>
          </a:p>
        </p:txBody>
      </p:sp>
      <p:cxnSp>
        <p:nvCxnSpPr>
          <p:cNvPr id="7" name="Straight Connector 6"/>
          <p:cNvCxnSpPr/>
          <p:nvPr/>
        </p:nvCxnSpPr>
        <p:spPr>
          <a:xfrm>
            <a:off x="326898" y="1819275"/>
            <a:ext cx="3465288" cy="1"/>
          </a:xfrm>
          <a:prstGeom prst="line">
            <a:avLst/>
          </a:prstGeom>
          <a:ln w="38100">
            <a:solidFill>
              <a:srgbClr val="E35205"/>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26898" y="4501825"/>
            <a:ext cx="3465288" cy="1169551"/>
          </a:xfrm>
          <a:prstGeom prst="rect">
            <a:avLst/>
          </a:prstGeom>
          <a:noFill/>
          <a:ln>
            <a:noFill/>
          </a:ln>
        </p:spPr>
        <p:txBody>
          <a:bodyPr wrap="square" rtlCol="0">
            <a:spAutoFit/>
          </a:bodyPr>
          <a:lstStyle/>
          <a:p>
            <a:pPr marL="173038" indent="-173038">
              <a:buFont typeface="Arial" pitchFamily="34" charset="0"/>
              <a:buChar char="•"/>
            </a:pPr>
            <a:r>
              <a:rPr lang="en-US" sz="1400" dirty="0"/>
              <a:t>$1.4 million of funds leveraged </a:t>
            </a:r>
          </a:p>
          <a:p>
            <a:pPr marL="173038" indent="-173038">
              <a:buFont typeface="Arial" pitchFamily="34" charset="0"/>
              <a:buChar char="•"/>
            </a:pPr>
            <a:r>
              <a:rPr lang="en-US" sz="1400" dirty="0"/>
              <a:t>$10 million value-added processing</a:t>
            </a:r>
          </a:p>
          <a:p>
            <a:pPr marL="173038" indent="-173038">
              <a:buFont typeface="Arial" pitchFamily="34" charset="0"/>
              <a:buChar char="•"/>
            </a:pPr>
            <a:r>
              <a:rPr lang="en-US" sz="1400" dirty="0"/>
              <a:t>304 jobs in a high-poverty area</a:t>
            </a:r>
          </a:p>
          <a:p>
            <a:pPr marL="173038" indent="-173038">
              <a:buFont typeface="Arial" pitchFamily="34" charset="0"/>
              <a:buChar char="•"/>
            </a:pPr>
            <a:r>
              <a:rPr lang="en-US" sz="1400" dirty="0"/>
              <a:t>$15.5 million real estate value maintained</a:t>
            </a:r>
          </a:p>
          <a:p>
            <a:pPr marL="173038" indent="-173038">
              <a:buFont typeface="Arial" pitchFamily="34" charset="0"/>
              <a:buChar char="•"/>
            </a:pPr>
            <a:r>
              <a:rPr lang="en-US" sz="1400" dirty="0"/>
              <a:t>Minimizes environmental impact</a:t>
            </a:r>
          </a:p>
        </p:txBody>
      </p:sp>
      <p:cxnSp>
        <p:nvCxnSpPr>
          <p:cNvPr id="9" name="Straight Connector 8"/>
          <p:cNvCxnSpPr/>
          <p:nvPr/>
        </p:nvCxnSpPr>
        <p:spPr>
          <a:xfrm>
            <a:off x="326898" y="4501825"/>
            <a:ext cx="346528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8751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Craft3 clean energy loan</a:t>
            </a:r>
          </a:p>
        </p:txBody>
      </p:sp>
      <p:sp>
        <p:nvSpPr>
          <p:cNvPr id="4" name="Content Placeholder 3"/>
          <p:cNvSpPr txBox="1">
            <a:spLocks/>
          </p:cNvSpPr>
          <p:nvPr/>
        </p:nvSpPr>
        <p:spPr>
          <a:xfrm>
            <a:off x="3986784" y="1755648"/>
            <a:ext cx="7891273" cy="4541151"/>
          </a:xfrm>
          <a:prstGeom prst="rect">
            <a:avLst/>
          </a:prstGeom>
        </p:spPr>
        <p:txBody>
          <a:bodyPr vert="horz" wrap="square" lIns="91440" tIns="45720" rIns="91440" bIns="45720" rtlCol="0" anchor="t" anchorCtr="0">
            <a:noAutofit/>
          </a:bodyPr>
          <a:lstStyle/>
          <a:p>
            <a:pPr algn="ctr">
              <a:spcAft>
                <a:spcPts val="600"/>
              </a:spcAft>
            </a:pPr>
            <a:r>
              <a:rPr lang="en-US" sz="2800" b="1" dirty="0" err="1"/>
              <a:t>McKINSTRY</a:t>
            </a:r>
            <a:endParaRPr lang="en-US" sz="2800" b="1" dirty="0"/>
          </a:p>
          <a:p>
            <a:pPr algn="ctr">
              <a:spcAft>
                <a:spcPts val="600"/>
              </a:spcAft>
            </a:pPr>
            <a:r>
              <a:rPr lang="en-US" sz="2400" dirty="0"/>
              <a:t>Seattle, Washington</a:t>
            </a:r>
          </a:p>
          <a:p>
            <a:pPr>
              <a:spcAft>
                <a:spcPts val="600"/>
              </a:spcAft>
            </a:pPr>
            <a:r>
              <a:rPr lang="en-US" dirty="0" err="1"/>
              <a:t>McKinstry</a:t>
            </a:r>
            <a:r>
              <a:rPr lang="en-US" dirty="0"/>
              <a:t> is a 54-year old full-service design, build, operate and maintenance firm. It is a national leader in energy-efficiency design and build for the commercial, municipal and industrial sectors. </a:t>
            </a:r>
            <a:r>
              <a:rPr lang="en-US" dirty="0" err="1"/>
              <a:t>McKinstry</a:t>
            </a:r>
            <a:r>
              <a:rPr lang="en-US" dirty="0"/>
              <a:t> has developed specialized expertise in data center energy management.</a:t>
            </a:r>
          </a:p>
          <a:p>
            <a:pPr>
              <a:spcAft>
                <a:spcPts val="600"/>
              </a:spcAft>
            </a:pPr>
            <a:r>
              <a:rPr lang="en-US" dirty="0" err="1"/>
              <a:t>McKinstry</a:t>
            </a:r>
            <a:r>
              <a:rPr lang="en-US" dirty="0"/>
              <a:t> and its partner, </a:t>
            </a:r>
            <a:r>
              <a:rPr lang="en-US" dirty="0" err="1"/>
              <a:t>Clise</a:t>
            </a:r>
            <a:r>
              <a:rPr lang="en-US" dirty="0"/>
              <a:t> Properties, are participating in a ground breaking project that transfers waste heat from the Westin Building data center to the new headquarters of a large online retailer based in Seattle. The waste heat exchange system will provide hot water and space heating in the building, allowing the retailer to save three-quarters of the electricity it would bought for it otherwise.</a:t>
            </a:r>
          </a:p>
          <a:p>
            <a:pPr>
              <a:spcAft>
                <a:spcPts val="600"/>
              </a:spcAft>
            </a:pPr>
            <a:r>
              <a:rPr lang="en-US" dirty="0"/>
              <a:t>Craft3 provided </a:t>
            </a:r>
            <a:r>
              <a:rPr lang="en-US" dirty="0" err="1"/>
              <a:t>McKinstry</a:t>
            </a:r>
            <a:r>
              <a:rPr lang="en-US" dirty="0"/>
              <a:t> with a Clean Energy Loan to supplement contributions to the project. </a:t>
            </a:r>
          </a:p>
        </p:txBody>
      </p:sp>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6271" r="7578"/>
          <a:stretch/>
        </p:blipFill>
        <p:spPr bwMode="auto">
          <a:xfrm>
            <a:off x="326898" y="1819274"/>
            <a:ext cx="3471490" cy="2163884"/>
          </a:xfrm>
          <a:prstGeom prst="rect">
            <a:avLst/>
          </a:prstGeom>
          <a:noFill/>
          <a:ln>
            <a:noFill/>
          </a:ln>
        </p:spPr>
      </p:pic>
      <p:sp>
        <p:nvSpPr>
          <p:cNvPr id="6" name="TextBox 5"/>
          <p:cNvSpPr txBox="1"/>
          <p:nvPr/>
        </p:nvSpPr>
        <p:spPr>
          <a:xfrm>
            <a:off x="326898" y="4194048"/>
            <a:ext cx="2743200" cy="276999"/>
          </a:xfrm>
          <a:prstGeom prst="rect">
            <a:avLst/>
          </a:prstGeom>
          <a:noFill/>
          <a:ln>
            <a:noFill/>
          </a:ln>
        </p:spPr>
        <p:txBody>
          <a:bodyPr wrap="square" rtlCol="0">
            <a:spAutoFit/>
          </a:bodyPr>
          <a:lstStyle/>
          <a:p>
            <a:r>
              <a:rPr lang="en-US" sz="1200" b="1" dirty="0">
                <a:solidFill>
                  <a:srgbClr val="004F71"/>
                </a:solidFill>
              </a:rPr>
              <a:t>MEETING OUR MISSION</a:t>
            </a:r>
          </a:p>
        </p:txBody>
      </p:sp>
      <p:cxnSp>
        <p:nvCxnSpPr>
          <p:cNvPr id="7" name="Straight Connector 6"/>
          <p:cNvCxnSpPr/>
          <p:nvPr/>
        </p:nvCxnSpPr>
        <p:spPr>
          <a:xfrm>
            <a:off x="326898" y="1819275"/>
            <a:ext cx="3465288" cy="1"/>
          </a:xfrm>
          <a:prstGeom prst="line">
            <a:avLst/>
          </a:prstGeom>
          <a:ln w="38100">
            <a:solidFill>
              <a:srgbClr val="E35205"/>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26898" y="4501825"/>
            <a:ext cx="3465288" cy="954107"/>
          </a:xfrm>
          <a:prstGeom prst="rect">
            <a:avLst/>
          </a:prstGeom>
          <a:noFill/>
          <a:ln>
            <a:noFill/>
          </a:ln>
        </p:spPr>
        <p:txBody>
          <a:bodyPr wrap="square" rtlCol="0">
            <a:spAutoFit/>
          </a:bodyPr>
          <a:lstStyle/>
          <a:p>
            <a:pPr marL="173038" indent="-173038">
              <a:buFont typeface="Arial" pitchFamily="34" charset="0"/>
              <a:buChar char="•"/>
            </a:pPr>
            <a:r>
              <a:rPr lang="en-US" sz="1400" dirty="0"/>
              <a:t>19 construction jobs created</a:t>
            </a:r>
          </a:p>
          <a:p>
            <a:pPr marL="173038" indent="-173038">
              <a:buFont typeface="Arial" pitchFamily="34" charset="0"/>
              <a:buChar char="•"/>
            </a:pPr>
            <a:r>
              <a:rPr lang="en-US" sz="1400" dirty="0"/>
              <a:t>$2.4 of other funds leveraged</a:t>
            </a:r>
          </a:p>
          <a:p>
            <a:pPr marL="173038" indent="-173038">
              <a:buFont typeface="Arial" pitchFamily="34" charset="0"/>
              <a:buChar char="•"/>
            </a:pPr>
            <a:r>
              <a:rPr lang="en-US" sz="1400" dirty="0"/>
              <a:t>5,516 metric tons of greenhouse gasses averted</a:t>
            </a:r>
          </a:p>
        </p:txBody>
      </p:sp>
      <p:cxnSp>
        <p:nvCxnSpPr>
          <p:cNvPr id="9" name="Straight Connector 8"/>
          <p:cNvCxnSpPr/>
          <p:nvPr/>
        </p:nvCxnSpPr>
        <p:spPr>
          <a:xfrm>
            <a:off x="326898" y="4501825"/>
            <a:ext cx="346528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73942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21527ADAB8440409941B58DBFF8B10A" ma:contentTypeVersion="2" ma:contentTypeDescription="Create a new document." ma:contentTypeScope="" ma:versionID="9e249dd90d9b557527f0aa794fa54b4c">
  <xsd:schema xmlns:xsd="http://www.w3.org/2001/XMLSchema" xmlns:xs="http://www.w3.org/2001/XMLSchema" xmlns:p="http://schemas.microsoft.com/office/2006/metadata/properties" xmlns:ns2="898feb47-5214-49a9-ba58-fe6cb137b588" targetNamespace="http://schemas.microsoft.com/office/2006/metadata/properties" ma:root="true" ma:fieldsID="95e7580958d3825a6e5404454805b90f" ns2:_="">
    <xsd:import namespace="898feb47-5214-49a9-ba58-fe6cb137b588"/>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8feb47-5214-49a9-ba58-fe6cb137b588"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AB75E70-9604-4788-A07D-A4F608B1092F}">
  <ds:schemaRefs>
    <ds:schemaRef ds:uri="http://schemas.microsoft.com/sharepoint/v3/contenttype/forms"/>
  </ds:schemaRefs>
</ds:datastoreItem>
</file>

<file path=customXml/itemProps2.xml><?xml version="1.0" encoding="utf-8"?>
<ds:datastoreItem xmlns:ds="http://schemas.openxmlformats.org/officeDocument/2006/customXml" ds:itemID="{BDE4DC0E-06C0-476A-BB70-DC6F56801AED}">
  <ds:schemaRefs>
    <ds:schemaRef ds:uri="http://schemas.microsoft.com/office/2006/metadata/properties"/>
    <ds:schemaRef ds:uri="http://schemas.microsoft.com/office/2006/documentManagement/types"/>
    <ds:schemaRef ds:uri="http://schemas.openxmlformats.org/package/2006/metadata/core-properties"/>
    <ds:schemaRef ds:uri="http://purl.org/dc/elements/1.1/"/>
    <ds:schemaRef ds:uri="http://purl.org/dc/dcmitype/"/>
    <ds:schemaRef ds:uri="898feb47-5214-49a9-ba58-fe6cb137b588"/>
    <ds:schemaRef ds:uri="http://purl.org/dc/term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5B4BA203-0554-4274-9383-BAF106DA4E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8feb47-5214-49a9-ba58-fe6cb137b58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1732</TotalTime>
  <Words>1417</Words>
  <Application>Microsoft Office PowerPoint</Application>
  <PresentationFormat>Widescreen</PresentationFormat>
  <Paragraphs>139</Paragraphs>
  <Slides>15</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Bookman Old Style</vt:lpstr>
      <vt:lpstr>Calibri</vt:lpstr>
      <vt:lpstr>FreesiaUPC</vt:lpstr>
      <vt:lpstr>Helvetica</vt:lpstr>
      <vt:lpstr>Roboto Slab</vt:lpstr>
      <vt:lpstr>Verdana</vt:lpstr>
      <vt:lpstr>Wingdings</vt:lpstr>
      <vt:lpstr>Office Theme</vt:lpstr>
      <vt:lpstr>Lending to people, Investing for resilience</vt:lpstr>
      <vt:lpstr>Craft3 is a nonprofit that provides loans to entrepreneurs and individuals</vt:lpstr>
      <vt:lpstr>Craft3 delivers on a “Capital Plus” regional lending strategy</vt:lpstr>
      <vt:lpstr>Craft3 works with businesses, nonprofits and individuals in a variety of sectors</vt:lpstr>
      <vt:lpstr>Annual lending 2012-2016</vt:lpstr>
      <vt:lpstr>$423 million in Craft3 loans support resilience outcomes</vt:lpstr>
      <vt:lpstr>Craft3’s mission-aligned investors are essential to delivering capital and impact</vt:lpstr>
      <vt:lpstr>Craft3 business loan</vt:lpstr>
      <vt:lpstr>Craft3 clean energy loan</vt:lpstr>
      <vt:lpstr>Craft3 conservation loan</vt:lpstr>
      <vt:lpstr>Craft3 clean energy loan</vt:lpstr>
      <vt:lpstr>Craft3 home energy loan</vt:lpstr>
      <vt:lpstr>Craft3 clean water loan</vt:lpstr>
      <vt:lpstr>Rural – urban linkages</vt:lpstr>
      <vt:lpstr>Learn more about Craft3, our work or apply for a loan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Janda</dc:creator>
  <cp:lastModifiedBy>Adam Zimmerman</cp:lastModifiedBy>
  <cp:revision>41</cp:revision>
  <dcterms:created xsi:type="dcterms:W3CDTF">2016-09-29T16:49:44Z</dcterms:created>
  <dcterms:modified xsi:type="dcterms:W3CDTF">2017-07-25T16:35:52Z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0x010100421527ADAB8440409941B58DBFF8B10A</vt:lpwstr>
  </property>
</Properties>
</file>